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436" r:id="rId5"/>
    <p:sldId id="435" r:id="rId6"/>
    <p:sldId id="438" r:id="rId7"/>
    <p:sldId id="434" r:id="rId8"/>
    <p:sldId id="443" r:id="rId9"/>
    <p:sldId id="439" r:id="rId10"/>
    <p:sldId id="441" r:id="rId11"/>
    <p:sldId id="442" r:id="rId12"/>
    <p:sldId id="444" r:id="rId13"/>
    <p:sldId id="433" r:id="rId14"/>
    <p:sldId id="437" r:id="rId15"/>
    <p:sldId id="445" r:id="rId16"/>
    <p:sldId id="431" r:id="rId17"/>
    <p:sldId id="446" r:id="rId18"/>
    <p:sldId id="447" r:id="rId19"/>
    <p:sldId id="448" r:id="rId20"/>
    <p:sldId id="449" r:id="rId21"/>
    <p:sldId id="450" r:id="rId22"/>
    <p:sldId id="451" r:id="rId23"/>
    <p:sldId id="45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17878-0B05-D77C-2DF1-DBF380267DEE}" v="232" dt="2021-12-17T09:36:46.067"/>
    <p1510:client id="{11853A0E-A9BB-88E1-5FD3-050243E30818}" v="11" dt="2021-08-27T10:44:01.090"/>
    <p1510:client id="{2D3E327A-E932-B939-BA06-1FF6B6E54478}" v="405" dt="2021-09-01T16:18:29.174"/>
    <p1510:client id="{90FBC0E9-CCAB-FBAF-536E-A7166383CA02}" v="29" dt="2021-08-24T14:39:41.655"/>
    <p1510:client id="{A1D0EF1F-3CEC-27A9-E993-B43D0C6CD707}" v="8" dt="2021-08-26T11:42:30.865"/>
    <p1510:client id="{EDE1A3CB-9028-41CE-9669-E1347C928757}" v="82" dt="2021-09-02T15:00:47.181"/>
    <p1510:client id="{F04A60D7-2858-286C-6A9D-2DD26A8178E4}" v="55" dt="2021-08-24T14:19:44.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68585" autoAdjust="0"/>
  </p:normalViewPr>
  <p:slideViewPr>
    <p:cSldViewPr snapToGrid="0">
      <p:cViewPr varScale="1">
        <p:scale>
          <a:sx n="61" d="100"/>
          <a:sy n="61" d="100"/>
        </p:scale>
        <p:origin x="202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3FD76-898F-461F-AB41-538366747410}" type="datetimeFigureOut">
              <a:rPr lang="en-GB" smtClean="0"/>
              <a:t>17/12/2021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CFDB3-4302-4807-B97D-78771186AA26}" type="slidenum">
              <a:rPr lang="en-GB" smtClean="0"/>
              <a:t>‹#›</a:t>
            </a:fld>
            <a:endParaRPr lang="en-GB"/>
          </a:p>
        </p:txBody>
      </p:sp>
    </p:spTree>
    <p:extLst>
      <p:ext uri="{BB962C8B-B14F-4D97-AF65-F5344CB8AC3E}">
        <p14:creationId xmlns:p14="http://schemas.microsoft.com/office/powerpoint/2010/main" val="362041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Trainee</a:t>
            </a:r>
            <a:r>
              <a:rPr lang="en-GB" baseline="0" dirty="0"/>
              <a:t> adds the Weekly Development Meeting record template to the IDP</a:t>
            </a:r>
          </a:p>
          <a:p>
            <a:r>
              <a:rPr lang="en-GB" baseline="0" dirty="0"/>
              <a:t>Go to the top of the </a:t>
            </a:r>
            <a:r>
              <a:rPr lang="en-GB" b="1" baseline="0" dirty="0"/>
              <a:t>timeline click +</a:t>
            </a:r>
          </a:p>
          <a:p>
            <a:r>
              <a:rPr lang="en-GB" baseline="0" dirty="0"/>
              <a:t>Use the drop down box to highlight </a:t>
            </a:r>
            <a:r>
              <a:rPr lang="en-GB" b="1" baseline="0" dirty="0"/>
              <a:t>Learning Conversations </a:t>
            </a:r>
          </a:p>
          <a:p>
            <a:r>
              <a:rPr lang="en-GB" b="0" baseline="0" dirty="0"/>
              <a:t>Go to </a:t>
            </a:r>
            <a:r>
              <a:rPr lang="en-GB" b="1" baseline="0" dirty="0"/>
              <a:t>Unscheduled </a:t>
            </a:r>
          </a:p>
          <a:p>
            <a:r>
              <a:rPr lang="en-GB" b="0" baseline="0" dirty="0"/>
              <a:t>Click on </a:t>
            </a:r>
            <a:r>
              <a:rPr lang="en-GB" b="1" baseline="0" dirty="0"/>
              <a:t>Weekly Development Meeting Record </a:t>
            </a:r>
          </a:p>
          <a:p>
            <a:r>
              <a:rPr lang="en-GB" b="0" baseline="0" dirty="0"/>
              <a:t>Click </a:t>
            </a:r>
            <a:r>
              <a:rPr lang="en-GB" b="1" baseline="0" dirty="0">
                <a:solidFill>
                  <a:srgbClr val="0070C0"/>
                </a:solidFill>
              </a:rPr>
              <a:t>Add </a:t>
            </a:r>
          </a:p>
          <a:p>
            <a:pPr marL="0" indent="0">
              <a:buFont typeface="Arial" panose="020B0604020202020204" pitchFamily="34" charset="0"/>
              <a:buNone/>
            </a:pPr>
            <a:r>
              <a:rPr lang="en-GB" b="1" baseline="0" dirty="0"/>
              <a:t>* If in the DI Phase choose the WDM for Developing Independence </a:t>
            </a:r>
          </a:p>
          <a:p>
            <a:pPr marL="0" indent="0">
              <a:buFont typeface="Arial" panose="020B0604020202020204" pitchFamily="34" charset="0"/>
              <a:buNone/>
            </a:pPr>
            <a:endParaRPr lang="en-GB" b="1" baseline="0" dirty="0"/>
          </a:p>
        </p:txBody>
      </p:sp>
      <p:sp>
        <p:nvSpPr>
          <p:cNvPr id="4" name="Slide Number Placeholder 3"/>
          <p:cNvSpPr>
            <a:spLocks noGrp="1"/>
          </p:cNvSpPr>
          <p:nvPr>
            <p:ph type="sldNum" sz="quarter" idx="10"/>
          </p:nvPr>
        </p:nvSpPr>
        <p:spPr/>
        <p:txBody>
          <a:bodyPr/>
          <a:lstStyle/>
          <a:p>
            <a:fld id="{B4DCFDB3-4302-4807-B97D-78771186AA26}" type="slidenum">
              <a:rPr lang="en-GB" smtClean="0"/>
              <a:t>3</a:t>
            </a:fld>
            <a:endParaRPr lang="en-GB"/>
          </a:p>
        </p:txBody>
      </p:sp>
    </p:spTree>
    <p:extLst>
      <p:ext uri="{BB962C8B-B14F-4D97-AF65-F5344CB8AC3E}">
        <p14:creationId xmlns:p14="http://schemas.microsoft.com/office/powerpoint/2010/main" val="334581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into</a:t>
            </a:r>
            <a:r>
              <a:rPr lang="en-GB" baseline="0" dirty="0"/>
              <a:t> the RC template to begin</a:t>
            </a:r>
          </a:p>
          <a:p>
            <a:r>
              <a:rPr lang="en-GB" baseline="0" dirty="0"/>
              <a:t>The trainee writes notes from the meeting </a:t>
            </a:r>
          </a:p>
          <a:p>
            <a:r>
              <a:rPr lang="en-GB" baseline="0" dirty="0"/>
              <a:t>The Reflective Mentor reviews all progress to date and signs and agrees the content of the meeting </a:t>
            </a:r>
          </a:p>
        </p:txBody>
      </p:sp>
      <p:sp>
        <p:nvSpPr>
          <p:cNvPr id="4" name="Slide Number Placeholder 3"/>
          <p:cNvSpPr>
            <a:spLocks noGrp="1"/>
          </p:cNvSpPr>
          <p:nvPr>
            <p:ph type="sldNum" sz="quarter" idx="10"/>
          </p:nvPr>
        </p:nvSpPr>
        <p:spPr/>
        <p:txBody>
          <a:bodyPr/>
          <a:lstStyle/>
          <a:p>
            <a:fld id="{B4DCFDB3-4302-4807-B97D-78771186AA26}" type="slidenum">
              <a:rPr lang="en-GB" smtClean="0"/>
              <a:t>12</a:t>
            </a:fld>
            <a:endParaRPr lang="en-GB"/>
          </a:p>
        </p:txBody>
      </p:sp>
    </p:spTree>
    <p:extLst>
      <p:ext uri="{BB962C8B-B14F-4D97-AF65-F5344CB8AC3E}">
        <p14:creationId xmlns:p14="http://schemas.microsoft.com/office/powerpoint/2010/main" val="164842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14</a:t>
            </a:fld>
            <a:endParaRPr lang="en-GB"/>
          </a:p>
        </p:txBody>
      </p:sp>
    </p:spTree>
    <p:extLst>
      <p:ext uri="{BB962C8B-B14F-4D97-AF65-F5344CB8AC3E}">
        <p14:creationId xmlns:p14="http://schemas.microsoft.com/office/powerpoint/2010/main" val="4025330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15</a:t>
            </a:fld>
            <a:endParaRPr lang="en-GB"/>
          </a:p>
        </p:txBody>
      </p:sp>
    </p:spTree>
    <p:extLst>
      <p:ext uri="{BB962C8B-B14F-4D97-AF65-F5344CB8AC3E}">
        <p14:creationId xmlns:p14="http://schemas.microsoft.com/office/powerpoint/2010/main" val="325458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16</a:t>
            </a:fld>
            <a:endParaRPr lang="en-GB"/>
          </a:p>
        </p:txBody>
      </p:sp>
    </p:spTree>
    <p:extLst>
      <p:ext uri="{BB962C8B-B14F-4D97-AF65-F5344CB8AC3E}">
        <p14:creationId xmlns:p14="http://schemas.microsoft.com/office/powerpoint/2010/main" val="3408633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17</a:t>
            </a:fld>
            <a:endParaRPr lang="en-GB"/>
          </a:p>
        </p:txBody>
      </p:sp>
    </p:spTree>
    <p:extLst>
      <p:ext uri="{BB962C8B-B14F-4D97-AF65-F5344CB8AC3E}">
        <p14:creationId xmlns:p14="http://schemas.microsoft.com/office/powerpoint/2010/main" val="381277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18</a:t>
            </a:fld>
            <a:endParaRPr lang="en-GB"/>
          </a:p>
        </p:txBody>
      </p:sp>
    </p:spTree>
    <p:extLst>
      <p:ext uri="{BB962C8B-B14F-4D97-AF65-F5344CB8AC3E}">
        <p14:creationId xmlns:p14="http://schemas.microsoft.com/office/powerpoint/2010/main" val="113917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19</a:t>
            </a:fld>
            <a:endParaRPr lang="en-GB"/>
          </a:p>
        </p:txBody>
      </p:sp>
    </p:spTree>
    <p:extLst>
      <p:ext uri="{BB962C8B-B14F-4D97-AF65-F5344CB8AC3E}">
        <p14:creationId xmlns:p14="http://schemas.microsoft.com/office/powerpoint/2010/main" val="291142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20</a:t>
            </a:fld>
            <a:endParaRPr lang="en-GB"/>
          </a:p>
        </p:txBody>
      </p:sp>
    </p:spTree>
    <p:extLst>
      <p:ext uri="{BB962C8B-B14F-4D97-AF65-F5344CB8AC3E}">
        <p14:creationId xmlns:p14="http://schemas.microsoft.com/office/powerpoint/2010/main" val="420573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into</a:t>
            </a:r>
            <a:r>
              <a:rPr lang="en-GB" baseline="0" dirty="0"/>
              <a:t> the WDM Record </a:t>
            </a:r>
          </a:p>
          <a:p>
            <a:r>
              <a:rPr lang="en-GB" baseline="0" dirty="0"/>
              <a:t>Trainee completes a review of the previous week </a:t>
            </a:r>
            <a:r>
              <a:rPr lang="en-GB" dirty="0"/>
              <a:t>called</a:t>
            </a:r>
            <a:r>
              <a:rPr lang="en-GB" baseline="0" dirty="0"/>
              <a:t> a Weekly Reflection</a:t>
            </a:r>
            <a:endParaRPr lang="en-GB" baseline="0" dirty="0">
              <a:cs typeface="Calibri"/>
            </a:endParaRPr>
          </a:p>
          <a:p>
            <a:r>
              <a:rPr lang="en-GB" baseline="0" dirty="0"/>
              <a:t>Trainee prepares this in advance of the meeting</a:t>
            </a:r>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4</a:t>
            </a:fld>
            <a:endParaRPr lang="en-GB"/>
          </a:p>
        </p:txBody>
      </p:sp>
    </p:spTree>
    <p:extLst>
      <p:ext uri="{BB962C8B-B14F-4D97-AF65-F5344CB8AC3E}">
        <p14:creationId xmlns:p14="http://schemas.microsoft.com/office/powerpoint/2010/main" val="180767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5</a:t>
            </a:fld>
            <a:endParaRPr lang="en-GB"/>
          </a:p>
        </p:txBody>
      </p:sp>
    </p:spTree>
    <p:extLst>
      <p:ext uri="{BB962C8B-B14F-4D97-AF65-F5344CB8AC3E}">
        <p14:creationId xmlns:p14="http://schemas.microsoft.com/office/powerpoint/2010/main" val="210615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6</a:t>
            </a:fld>
            <a:endParaRPr lang="en-GB"/>
          </a:p>
        </p:txBody>
      </p:sp>
    </p:spTree>
    <p:extLst>
      <p:ext uri="{BB962C8B-B14F-4D97-AF65-F5344CB8AC3E}">
        <p14:creationId xmlns:p14="http://schemas.microsoft.com/office/powerpoint/2010/main" val="354003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7</a:t>
            </a:fld>
            <a:endParaRPr lang="en-GB"/>
          </a:p>
        </p:txBody>
      </p:sp>
    </p:spTree>
    <p:extLst>
      <p:ext uri="{BB962C8B-B14F-4D97-AF65-F5344CB8AC3E}">
        <p14:creationId xmlns:p14="http://schemas.microsoft.com/office/powerpoint/2010/main" val="77700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8</a:t>
            </a:fld>
            <a:endParaRPr lang="en-GB"/>
          </a:p>
        </p:txBody>
      </p:sp>
    </p:spTree>
    <p:extLst>
      <p:ext uri="{BB962C8B-B14F-4D97-AF65-F5344CB8AC3E}">
        <p14:creationId xmlns:p14="http://schemas.microsoft.com/office/powerpoint/2010/main" val="262051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DCFDB3-4302-4807-B97D-78771186AA26}" type="slidenum">
              <a:rPr lang="en-GB" smtClean="0"/>
              <a:t>9</a:t>
            </a:fld>
            <a:endParaRPr lang="en-GB"/>
          </a:p>
        </p:txBody>
      </p:sp>
    </p:spTree>
    <p:extLst>
      <p:ext uri="{BB962C8B-B14F-4D97-AF65-F5344CB8AC3E}">
        <p14:creationId xmlns:p14="http://schemas.microsoft.com/office/powerpoint/2010/main" val="56767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Trainee should select 2 agendas to talk through with their Reflective Mentor and inform them which ones these will be prior to the meeting. Trainee should present all progress towards the FRAP to enable to RM to identify any targets to continue progress, which the trainee with record.</a:t>
            </a:r>
          </a:p>
        </p:txBody>
      </p:sp>
      <p:sp>
        <p:nvSpPr>
          <p:cNvPr id="4" name="Slide Number Placeholder 3"/>
          <p:cNvSpPr>
            <a:spLocks noGrp="1"/>
          </p:cNvSpPr>
          <p:nvPr>
            <p:ph type="sldNum" sz="quarter" idx="5"/>
          </p:nvPr>
        </p:nvSpPr>
        <p:spPr/>
        <p:txBody>
          <a:bodyPr/>
          <a:lstStyle/>
          <a:p>
            <a:fld id="{B4DCFDB3-4302-4807-B97D-78771186AA26}" type="slidenum">
              <a:rPr lang="en-GB" smtClean="0"/>
              <a:t>‹#›</a:t>
            </a:fld>
            <a:endParaRPr lang="en-GB"/>
          </a:p>
        </p:txBody>
      </p:sp>
    </p:spTree>
    <p:extLst>
      <p:ext uri="{BB962C8B-B14F-4D97-AF65-F5344CB8AC3E}">
        <p14:creationId xmlns:p14="http://schemas.microsoft.com/office/powerpoint/2010/main" val="272810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to the IDP open </a:t>
            </a:r>
            <a:r>
              <a:rPr lang="en-GB" baseline="0" dirty="0"/>
              <a:t>the Reflective Conversation </a:t>
            </a:r>
            <a:r>
              <a:rPr lang="en-GB" dirty="0"/>
              <a:t>in the</a:t>
            </a:r>
            <a:r>
              <a:rPr lang="en-GB" baseline="0" dirty="0"/>
              <a:t> Portfolio</a:t>
            </a:r>
            <a:r>
              <a:rPr lang="en-GB" dirty="0"/>
              <a:t> (or add if required)</a:t>
            </a:r>
            <a:endParaRPr lang="en-GB" baseline="0" dirty="0"/>
          </a:p>
          <a:p>
            <a:r>
              <a:rPr lang="en-GB" baseline="0" dirty="0"/>
              <a:t>Reflective Conversations with the Reflective Mentor should: </a:t>
            </a:r>
          </a:p>
          <a:p>
            <a:pPr marL="171450" indent="-171450">
              <a:buFont typeface="Arial" panose="020B0604020202020204" pitchFamily="34" charset="0"/>
              <a:buChar char="•"/>
            </a:pPr>
            <a:r>
              <a:rPr lang="en-GB" dirty="0">
                <a:effectLst/>
              </a:rPr>
              <a:t>Support trainee completion of the phase and review relevant FRAP – </a:t>
            </a:r>
          </a:p>
          <a:p>
            <a:pPr marL="171450" indent="-171450">
              <a:buFont typeface="Arial" panose="020B0604020202020204" pitchFamily="34" charset="0"/>
              <a:buChar char="•"/>
            </a:pPr>
            <a:r>
              <a:rPr lang="en-GB" dirty="0">
                <a:effectLst/>
              </a:rPr>
              <a:t>Review the live</a:t>
            </a:r>
            <a:r>
              <a:rPr lang="en-GB" baseline="0" dirty="0">
                <a:effectLst/>
              </a:rPr>
              <a:t> </a:t>
            </a:r>
            <a:r>
              <a:rPr lang="en-GB" dirty="0">
                <a:effectLst/>
              </a:rPr>
              <a:t>FRAP document to allow a conversation around</a:t>
            </a:r>
            <a:r>
              <a:rPr lang="en-GB" dirty="0"/>
              <a:t> </a:t>
            </a:r>
            <a:r>
              <a:rPr lang="en-GB" dirty="0">
                <a:effectLst/>
              </a:rPr>
              <a:t>progress in the phase </a:t>
            </a:r>
            <a:endParaRPr lang="en-GB" dirty="0">
              <a:effectLst/>
              <a:cs typeface="Calibri"/>
            </a:endParaRPr>
          </a:p>
          <a:p>
            <a:pPr marL="171450" indent="-171450">
              <a:buFont typeface="Arial" panose="020B0604020202020204" pitchFamily="34" charset="0"/>
              <a:buChar char="•"/>
            </a:pPr>
            <a:r>
              <a:rPr lang="en-GB" dirty="0">
                <a:effectLst/>
              </a:rPr>
              <a:t>Discuss one or more Agendas (Focused Reflection in the DI Phase) and their evaluations using the </a:t>
            </a:r>
            <a:r>
              <a:rPr lang="en-GB" i="1" dirty="0">
                <a:effectLst/>
              </a:rPr>
              <a:t>Exeter Model Framework</a:t>
            </a:r>
            <a:r>
              <a:rPr lang="en-GB" dirty="0">
                <a:effectLst/>
              </a:rPr>
              <a:t> </a:t>
            </a:r>
            <a:r>
              <a:rPr lang="en-GB" dirty="0"/>
              <a:t>as a frame for discussion.</a:t>
            </a:r>
            <a:endParaRPr lang="en-GB" dirty="0">
              <a:effectLst/>
              <a:cs typeface="Calibri"/>
            </a:endParaRPr>
          </a:p>
          <a:p>
            <a:pPr marL="171450" indent="-171450">
              <a:buFont typeface="Arial" panose="020B0604020202020204" pitchFamily="34" charset="0"/>
              <a:buChar char="•"/>
            </a:pPr>
            <a:r>
              <a:rPr lang="en-GB" dirty="0">
                <a:effectLst/>
              </a:rPr>
              <a:t>Reflective Mentor will support trainee to reflect on progress, this may involve looking at the Weekly Development Meeting Records and other documentation in the IDP and Teaching Files </a:t>
            </a:r>
          </a:p>
          <a:p>
            <a:pPr marL="171450" indent="-171450">
              <a:buFont typeface="Arial" panose="020B0604020202020204" pitchFamily="34" charset="0"/>
              <a:buChar char="•"/>
            </a:pPr>
            <a:r>
              <a:rPr lang="en-GB" dirty="0">
                <a:effectLst/>
              </a:rPr>
              <a:t>RM supports the trainee</a:t>
            </a:r>
            <a:r>
              <a:rPr lang="en-GB" baseline="0" dirty="0">
                <a:effectLst/>
              </a:rPr>
              <a:t> </a:t>
            </a:r>
            <a:r>
              <a:rPr lang="en-GB" dirty="0">
                <a:effectLst/>
              </a:rPr>
              <a:t>to decide when they have met the requirements of the phase</a:t>
            </a:r>
            <a:endParaRPr lang="en-GB" baseline="0" dirty="0"/>
          </a:p>
        </p:txBody>
      </p:sp>
      <p:sp>
        <p:nvSpPr>
          <p:cNvPr id="4" name="Slide Number Placeholder 3"/>
          <p:cNvSpPr>
            <a:spLocks noGrp="1"/>
          </p:cNvSpPr>
          <p:nvPr>
            <p:ph type="sldNum" sz="quarter" idx="10"/>
          </p:nvPr>
        </p:nvSpPr>
        <p:spPr/>
        <p:txBody>
          <a:bodyPr/>
          <a:lstStyle/>
          <a:p>
            <a:fld id="{B4DCFDB3-4302-4807-B97D-78771186AA26}" type="slidenum">
              <a:rPr lang="en-GB" smtClean="0"/>
              <a:t>11</a:t>
            </a:fld>
            <a:endParaRPr lang="en-GB"/>
          </a:p>
        </p:txBody>
      </p:sp>
    </p:spTree>
    <p:extLst>
      <p:ext uri="{BB962C8B-B14F-4D97-AF65-F5344CB8AC3E}">
        <p14:creationId xmlns:p14="http://schemas.microsoft.com/office/powerpoint/2010/main" val="422657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51C2D6-7AF3-42AD-A520-D03D88E1AD22}" type="datetime1">
              <a:rPr lang="en-GB" smtClean="0"/>
              <a:t>17/12/2021</a:t>
            </a:fld>
            <a:endParaRPr lang="en-GB"/>
          </a:p>
        </p:txBody>
      </p:sp>
      <p:sp>
        <p:nvSpPr>
          <p:cNvPr id="5" name="Slide Number Placeholder 4"/>
          <p:cNvSpPr>
            <a:spLocks noGrp="1"/>
          </p:cNvSpPr>
          <p:nvPr>
            <p:ph type="sldNum" sz="quarter" idx="12"/>
          </p:nvPr>
        </p:nvSpPr>
        <p:spPr/>
        <p:txBody>
          <a:bodyPr/>
          <a:lstStyle/>
          <a:p>
            <a:fld id="{A9EEB826-BBAA-434A-BDBD-E032F575DEE7}" type="slidenum">
              <a:rPr lang="en-GB" smtClean="0"/>
              <a:t>‹#›</a:t>
            </a:fld>
            <a:endParaRPr lang="en-GB"/>
          </a:p>
        </p:txBody>
      </p:sp>
      <p:sp>
        <p:nvSpPr>
          <p:cNvPr id="7" name="Title 1"/>
          <p:cNvSpPr>
            <a:spLocks noGrp="1"/>
          </p:cNvSpPr>
          <p:nvPr>
            <p:ph type="ctrTitle"/>
          </p:nvPr>
        </p:nvSpPr>
        <p:spPr>
          <a:xfrm>
            <a:off x="822961" y="3094893"/>
            <a:ext cx="7543800" cy="2085857"/>
          </a:xfrm>
        </p:spPr>
        <p:txBody>
          <a:bodyPr anchor="b">
            <a:normAutofit/>
          </a:bodyPr>
          <a:lstStyle>
            <a:lvl1pPr algn="l">
              <a:lnSpc>
                <a:spcPct val="85000"/>
              </a:lnSpc>
              <a:defRPr sz="4800" cap="small" spc="-38" baseline="0">
                <a:solidFill>
                  <a:schemeClr val="tx1">
                    <a:lumMod val="85000"/>
                    <a:lumOff val="15000"/>
                  </a:schemeClr>
                </a:solidFill>
                <a:latin typeface="Century Gothic" panose="020B0502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510838" y="169164"/>
            <a:ext cx="7543800" cy="2679544"/>
          </a:xfrm>
        </p:spPr>
        <p:txBody>
          <a:bodyPr lIns="91440" rIns="91440">
            <a:normAutofit/>
          </a:bodyPr>
          <a:lstStyle>
            <a:lvl1pPr marL="0" indent="0" algn="r">
              <a:buNone/>
              <a:defRPr sz="1800" cap="none" spc="150" baseline="0">
                <a:solidFill>
                  <a:schemeClr val="tx2"/>
                </a:solidFill>
                <a:latin typeface="Century Gothic" panose="020B0502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p:cNvCxnSpPr/>
          <p:nvPr/>
        </p:nvCxnSpPr>
        <p:spPr>
          <a:xfrm>
            <a:off x="820939" y="5196253"/>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6731578" y="5325784"/>
            <a:ext cx="2371550" cy="975445"/>
          </a:xfrm>
          <a:prstGeom prst="rect">
            <a:avLst/>
          </a:prstGeom>
        </p:spPr>
      </p:pic>
    </p:spTree>
    <p:extLst>
      <p:ext uri="{BB962C8B-B14F-4D97-AF65-F5344CB8AC3E}">
        <p14:creationId xmlns:p14="http://schemas.microsoft.com/office/powerpoint/2010/main" val="107562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A750D0-9CD2-43B5-BA75-37056ACFAE46}" type="datetime1">
              <a:rPr lang="en-GB" smtClean="0"/>
              <a:t>17/12/2021</a:t>
            </a:fld>
            <a:endParaRPr lang="en-GB"/>
          </a:p>
        </p:txBody>
      </p:sp>
      <p:sp>
        <p:nvSpPr>
          <p:cNvPr id="9" name="Slide Number Placeholder 8"/>
          <p:cNvSpPr>
            <a:spLocks noGrp="1"/>
          </p:cNvSpPr>
          <p:nvPr>
            <p:ph type="sldNum" sz="quarter" idx="12"/>
          </p:nvPr>
        </p:nvSpPr>
        <p:spPr/>
        <p:txBody>
          <a:bodyPr/>
          <a:lstStyle/>
          <a:p>
            <a:fld id="{A9EEB826-BBAA-434A-BDBD-E032F575DEE7}"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GB" dirty="0"/>
          </a:p>
        </p:txBody>
      </p:sp>
      <p:cxnSp>
        <p:nvCxnSpPr>
          <p:cNvPr id="13" name="Straight Connector 12"/>
          <p:cNvCxnSpPr/>
          <p:nvPr/>
        </p:nvCxnSpPr>
        <p:spPr>
          <a:xfrm>
            <a:off x="822960" y="1737361"/>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82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748DB3-2AA8-4662-909C-304C54116B24}" type="datetime1">
              <a:rPr lang="en-GB" smtClean="0"/>
              <a:t>17/12/2021</a:t>
            </a:fld>
            <a:endParaRPr lang="en-GB"/>
          </a:p>
        </p:txBody>
      </p:sp>
      <p:sp>
        <p:nvSpPr>
          <p:cNvPr id="7" name="Slide Number Placeholder 6"/>
          <p:cNvSpPr>
            <a:spLocks noGrp="1"/>
          </p:cNvSpPr>
          <p:nvPr>
            <p:ph type="sldNum" sz="quarter" idx="12"/>
          </p:nvPr>
        </p:nvSpPr>
        <p:spPr/>
        <p:txBody>
          <a:bodyPr/>
          <a:lstStyle/>
          <a:p>
            <a:fld id="{A9EEB826-BBAA-434A-BDBD-E032F575DEE7}" type="slidenum">
              <a:rPr lang="en-GB" smtClean="0"/>
              <a:t>‹#›</a:t>
            </a:fld>
            <a:endParaRPr lang="en-GB"/>
          </a:p>
        </p:txBody>
      </p:sp>
      <p:cxnSp>
        <p:nvCxnSpPr>
          <p:cNvPr id="9" name="Straight Connector 8"/>
          <p:cNvCxnSpPr/>
          <p:nvPr/>
        </p:nvCxnSpPr>
        <p:spPr>
          <a:xfrm>
            <a:off x="822960" y="1737361"/>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27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A6AD52-4298-42B9-B1C5-6199908FB7C5}" type="datetime1">
              <a:rPr lang="en-GB" smtClean="0"/>
              <a:t>17/12/2021</a:t>
            </a:fld>
            <a:endParaRPr lang="en-GB"/>
          </a:p>
        </p:txBody>
      </p:sp>
      <p:sp>
        <p:nvSpPr>
          <p:cNvPr id="9" name="Slide Number Placeholder 8"/>
          <p:cNvSpPr>
            <a:spLocks noGrp="1"/>
          </p:cNvSpPr>
          <p:nvPr>
            <p:ph type="sldNum" sz="quarter" idx="12"/>
          </p:nvPr>
        </p:nvSpPr>
        <p:spPr/>
        <p:txBody>
          <a:bodyPr/>
          <a:lstStyle/>
          <a:p>
            <a:fld id="{A9EEB826-BBAA-434A-BDBD-E032F575DEE7}" type="slidenum">
              <a:rPr lang="en-GB" smtClean="0"/>
              <a:t>‹#›</a:t>
            </a:fld>
            <a:endParaRPr lang="en-GB"/>
          </a:p>
        </p:txBody>
      </p:sp>
      <p:cxnSp>
        <p:nvCxnSpPr>
          <p:cNvPr id="11" name="Straight Connector 10"/>
          <p:cNvCxnSpPr/>
          <p:nvPr/>
        </p:nvCxnSpPr>
        <p:spPr>
          <a:xfrm>
            <a:off x="822960" y="1737361"/>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2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62E0D3-35A8-41E9-AED8-EF8E835DA805}" type="datetime1">
              <a:rPr lang="en-GB" smtClean="0"/>
              <a:t>17/12/2021</a:t>
            </a:fld>
            <a:endParaRPr lang="en-GB"/>
          </a:p>
        </p:txBody>
      </p:sp>
      <p:sp>
        <p:nvSpPr>
          <p:cNvPr id="4" name="Slide Number Placeholder 3"/>
          <p:cNvSpPr>
            <a:spLocks noGrp="1"/>
          </p:cNvSpPr>
          <p:nvPr>
            <p:ph type="sldNum" sz="quarter" idx="11"/>
          </p:nvPr>
        </p:nvSpPr>
        <p:spPr/>
        <p:txBody>
          <a:bodyPr/>
          <a:lstStyle/>
          <a:p>
            <a:fld id="{A9EEB826-BBAA-434A-BDBD-E032F575DEE7}" type="slidenum">
              <a:rPr lang="en-GB" smtClean="0"/>
              <a:t>‹#›</a:t>
            </a:fld>
            <a:endParaRPr lang="en-GB"/>
          </a:p>
        </p:txBody>
      </p:sp>
    </p:spTree>
    <p:extLst>
      <p:ext uri="{BB962C8B-B14F-4D97-AF65-F5344CB8AC3E}">
        <p14:creationId xmlns:p14="http://schemas.microsoft.com/office/powerpoint/2010/main" val="218732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4EC69F1B-61C8-4CF6-BF29-796C6689CBDE}" type="datetime1">
              <a:rPr lang="en-GB" smtClean="0"/>
              <a:t>17/12/2021</a:t>
            </a:fld>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EEB826-BBAA-434A-BDBD-E032F575DEE7}" type="slidenum">
              <a:rPr lang="en-GB" smtClean="0"/>
              <a:t>‹#›</a:t>
            </a:fld>
            <a:endParaRPr lang="en-GB"/>
          </a:p>
        </p:txBody>
      </p:sp>
    </p:spTree>
    <p:extLst>
      <p:ext uri="{BB962C8B-B14F-4D97-AF65-F5344CB8AC3E}">
        <p14:creationId xmlns:p14="http://schemas.microsoft.com/office/powerpoint/2010/main" val="3294904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15" y="6446839"/>
            <a:ext cx="1854203" cy="365125"/>
          </a:xfrm>
          <a:prstGeom prst="rect">
            <a:avLst/>
          </a:prstGeom>
        </p:spPr>
        <p:txBody>
          <a:bodyPr vert="horz" lIns="91440" tIns="45720" rIns="91440" bIns="45720" rtlCol="0" anchor="ctr"/>
          <a:lstStyle>
            <a:lvl1pPr algn="l">
              <a:defRPr sz="825">
                <a:solidFill>
                  <a:srgbClr val="FFFFFF"/>
                </a:solidFill>
                <a:latin typeface="Century Gothic" panose="020B0502020202020204" pitchFamily="34" charset="0"/>
              </a:defRPr>
            </a:lvl1pPr>
          </a:lstStyle>
          <a:p>
            <a:fld id="{02DD8764-7EC6-4EE2-AC53-8F04276BEDC4}" type="datetime1">
              <a:rPr lang="en-GB" smtClean="0"/>
              <a:t>17/12/2021</a:t>
            </a:fld>
            <a:endParaRPr lang="en-GB"/>
          </a:p>
        </p:txBody>
      </p:sp>
      <p:sp>
        <p:nvSpPr>
          <p:cNvPr id="6" name="Slide Number Placeholder 5"/>
          <p:cNvSpPr>
            <a:spLocks noGrp="1"/>
          </p:cNvSpPr>
          <p:nvPr>
            <p:ph type="sldNum" sz="quarter" idx="4"/>
          </p:nvPr>
        </p:nvSpPr>
        <p:spPr>
          <a:xfrm>
            <a:off x="8119110" y="6448914"/>
            <a:ext cx="984019" cy="365125"/>
          </a:xfrm>
          <a:prstGeom prst="rect">
            <a:avLst/>
          </a:prstGeom>
        </p:spPr>
        <p:txBody>
          <a:bodyPr vert="horz" lIns="91440" tIns="45720" rIns="91440" bIns="45720" rtlCol="0" anchor="ctr"/>
          <a:lstStyle>
            <a:lvl1pPr algn="r">
              <a:defRPr sz="825">
                <a:solidFill>
                  <a:srgbClr val="FFFFFF"/>
                </a:solidFill>
                <a:latin typeface="Century Gothic" panose="020B0502020202020204" pitchFamily="34" charset="0"/>
              </a:defRPr>
            </a:lvl1pPr>
          </a:lstStyle>
          <a:p>
            <a:fld id="{A9EEB826-BBAA-434A-BDBD-E032F575DEE7}" type="slidenum">
              <a:rPr lang="en-GB" smtClean="0"/>
              <a:t>‹#›</a:t>
            </a:fld>
            <a:endParaRPr lang="en-GB"/>
          </a:p>
        </p:txBody>
      </p:sp>
    </p:spTree>
    <p:extLst>
      <p:ext uri="{BB962C8B-B14F-4D97-AF65-F5344CB8AC3E}">
        <p14:creationId xmlns:p14="http://schemas.microsoft.com/office/powerpoint/2010/main" val="3670166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ftr="0"/>
  <p:txStyles>
    <p:titleStyle>
      <a:lvl1pPr algn="l" defTabSz="685800" rtl="0" eaLnBrk="1" latinLnBrk="0" hangingPunct="1">
        <a:lnSpc>
          <a:spcPct val="85000"/>
        </a:lnSpc>
        <a:spcBef>
          <a:spcPct val="0"/>
        </a:spcBef>
        <a:buNone/>
        <a:defRPr sz="4400" kern="1200" spc="-38" baseline="0">
          <a:solidFill>
            <a:schemeClr val="tx1">
              <a:lumMod val="75000"/>
              <a:lumOff val="25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Century Gothic" panose="020B0502020202020204" pitchFamily="34" charset="0"/>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Century Gothic" panose="020B0502020202020204" pitchFamily="34" charset="0"/>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Century Gothic" panose="020B0502020202020204" pitchFamily="34"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1C2D6-7AF3-42AD-A520-D03D88E1AD22}" type="datetime1">
              <a:rPr lang="en-GB" smtClean="0"/>
              <a:t>17/12/2021</a:t>
            </a:fld>
            <a:endParaRPr lang="en-GB"/>
          </a:p>
        </p:txBody>
      </p:sp>
      <p:sp>
        <p:nvSpPr>
          <p:cNvPr id="3" name="Slide Number Placeholder 2"/>
          <p:cNvSpPr>
            <a:spLocks noGrp="1"/>
          </p:cNvSpPr>
          <p:nvPr>
            <p:ph type="sldNum" sz="quarter" idx="12"/>
          </p:nvPr>
        </p:nvSpPr>
        <p:spPr/>
        <p:txBody>
          <a:bodyPr/>
          <a:lstStyle/>
          <a:p>
            <a:fld id="{A9EEB826-BBAA-434A-BDBD-E032F575DEE7}" type="slidenum">
              <a:rPr lang="en-GB" smtClean="0"/>
              <a:t>1</a:t>
            </a:fld>
            <a:endParaRPr lang="en-GB"/>
          </a:p>
        </p:txBody>
      </p:sp>
      <p:sp>
        <p:nvSpPr>
          <p:cNvPr id="4" name="Title 3"/>
          <p:cNvSpPr>
            <a:spLocks noGrp="1"/>
          </p:cNvSpPr>
          <p:nvPr>
            <p:ph type="ctrTitle"/>
          </p:nvPr>
        </p:nvSpPr>
        <p:spPr/>
        <p:txBody>
          <a:bodyPr/>
          <a:lstStyle/>
          <a:p>
            <a:r>
              <a:rPr lang="en-GB"/>
              <a:t>Learning conversations</a:t>
            </a:r>
          </a:p>
        </p:txBody>
      </p:sp>
    </p:spTree>
    <p:extLst>
      <p:ext uri="{BB962C8B-B14F-4D97-AF65-F5344CB8AC3E}">
        <p14:creationId xmlns:p14="http://schemas.microsoft.com/office/powerpoint/2010/main" val="266623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0" tIns="45720" rIns="0" bIns="45720" rtlCol="0" anchor="t">
            <a:normAutofit/>
          </a:bodyPr>
          <a:lstStyle/>
          <a:p>
            <a:pPr fontAlgn="base"/>
            <a:r>
              <a:rPr lang="en-US" i="1" dirty="0">
                <a:latin typeface="Century Gothic"/>
              </a:rPr>
              <a:t>Three one-hour-long meetings per term, one-to-one with Reflective Mentor.</a:t>
            </a:r>
            <a:r>
              <a:rPr lang="en-US" dirty="0">
                <a:latin typeface="Century Gothic"/>
              </a:rPr>
              <a:t>​</a:t>
            </a:r>
          </a:p>
          <a:p>
            <a:pPr fontAlgn="base"/>
            <a:r>
              <a:rPr lang="en-US" b="1" dirty="0">
                <a:solidFill>
                  <a:schemeClr val="tx1"/>
                </a:solidFill>
                <a:latin typeface="Century Gothic"/>
              </a:rPr>
              <a:t>Documentation to be on IDP prior to the meeting:​</a:t>
            </a:r>
          </a:p>
          <a:p>
            <a:pPr fontAlgn="base">
              <a:buFont typeface="Arial" panose="020B0604020202020204" pitchFamily="34" charset="0"/>
              <a:buChar char="•"/>
            </a:pPr>
            <a:r>
              <a:rPr lang="en-US" dirty="0">
                <a:solidFill>
                  <a:schemeClr val="tx1"/>
                </a:solidFill>
                <a:latin typeface="Century Gothic"/>
              </a:rPr>
              <a:t>2 selected annotated</a:t>
            </a:r>
            <a:r>
              <a:rPr lang="en-US" dirty="0">
                <a:latin typeface="Century Gothic"/>
              </a:rPr>
              <a:t> and evaluated agendas + associated lesson plans, pupils’ work etc. (Focused Reflections in the DI phase)​​</a:t>
            </a:r>
          </a:p>
          <a:p>
            <a:pPr fontAlgn="base">
              <a:buFont typeface="Arial" panose="020B0604020202020204" pitchFamily="34" charset="0"/>
              <a:buChar char="•"/>
            </a:pPr>
            <a:r>
              <a:rPr lang="en-US" dirty="0">
                <a:latin typeface="Century Gothic"/>
              </a:rPr>
              <a:t>FRAP – to discuss progress</a:t>
            </a:r>
          </a:p>
          <a:p>
            <a:pPr fontAlgn="base"/>
            <a:r>
              <a:rPr lang="en-US" b="1" dirty="0">
                <a:latin typeface="Century Gothic"/>
              </a:rPr>
              <a:t>Process:</a:t>
            </a:r>
            <a:r>
              <a:rPr lang="en-US" dirty="0">
                <a:latin typeface="Century Gothic"/>
              </a:rPr>
              <a:t>​</a:t>
            </a:r>
          </a:p>
          <a:p>
            <a:pPr fontAlgn="base"/>
            <a:r>
              <a:rPr lang="en-US" dirty="0">
                <a:latin typeface="Century Gothic"/>
              </a:rPr>
              <a:t>Develop critical evaluation based on evidence in the IDP for FRAP and agendas, using Exeter Model Framework ​for promoting reflective conversation</a:t>
            </a:r>
          </a:p>
        </p:txBody>
      </p:sp>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10</a:t>
            </a:fld>
            <a:endParaRPr lang="en-GB"/>
          </a:p>
        </p:txBody>
      </p:sp>
      <p:sp>
        <p:nvSpPr>
          <p:cNvPr id="5" name="Title 4"/>
          <p:cNvSpPr>
            <a:spLocks noGrp="1"/>
          </p:cNvSpPr>
          <p:nvPr>
            <p:ph type="title"/>
          </p:nvPr>
        </p:nvSpPr>
        <p:spPr>
          <a:xfrm>
            <a:off x="822960" y="286606"/>
            <a:ext cx="7854696" cy="1514765"/>
          </a:xfrm>
        </p:spPr>
        <p:txBody>
          <a:bodyPr>
            <a:normAutofit/>
          </a:bodyPr>
          <a:lstStyle/>
          <a:p>
            <a:pPr algn="ctr"/>
            <a:r>
              <a:rPr lang="en-GB" sz="3600" dirty="0">
                <a:latin typeface="Century Gothic"/>
              </a:rPr>
              <a:t>Reflective Mentor and Trainee: Reflective Conversation</a:t>
            </a:r>
            <a:endParaRPr lang="en-US" sz="3600"/>
          </a:p>
        </p:txBody>
      </p:sp>
    </p:spTree>
    <p:extLst>
      <p:ext uri="{BB962C8B-B14F-4D97-AF65-F5344CB8AC3E}">
        <p14:creationId xmlns:p14="http://schemas.microsoft.com/office/powerpoint/2010/main" val="922757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11</a:t>
            </a:fld>
            <a:endParaRPr lang="en-GB"/>
          </a:p>
        </p:txBody>
      </p:sp>
      <p:sp>
        <p:nvSpPr>
          <p:cNvPr id="5" name="Title 4"/>
          <p:cNvSpPr>
            <a:spLocks noGrp="1"/>
          </p:cNvSpPr>
          <p:nvPr>
            <p:ph type="title"/>
          </p:nvPr>
        </p:nvSpPr>
        <p:spPr/>
        <p:txBody>
          <a:bodyPr/>
          <a:lstStyle/>
          <a:p>
            <a:endParaRPr lang="en-GB"/>
          </a:p>
        </p:txBody>
      </p:sp>
      <p:pic>
        <p:nvPicPr>
          <p:cNvPr id="1026" name="Picture 2" descr="https://ukc-powerpoint.officeapps.live.com/pods/GetClipboardImage.ashx?Id=45751e0b-0591-4770-b949-cf782d760a59&amp;DC=GUK4&amp;pkey=bf679f6e-9ec3-40cc-98bf-068e169b2357&amp;wdwaccluster=GU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13" y="-29802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38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12</a:t>
            </a:fld>
            <a:endParaRPr lang="en-GB"/>
          </a:p>
        </p:txBody>
      </p:sp>
      <p:sp>
        <p:nvSpPr>
          <p:cNvPr id="5" name="Title 4"/>
          <p:cNvSpPr>
            <a:spLocks noGrp="1"/>
          </p:cNvSpPr>
          <p:nvPr>
            <p:ph type="title"/>
          </p:nvPr>
        </p:nvSpPr>
        <p:spPr>
          <a:xfrm>
            <a:off x="75615" y="286606"/>
            <a:ext cx="9027514" cy="1359414"/>
          </a:xfrm>
        </p:spPr>
        <p:txBody>
          <a:bodyPr/>
          <a:lstStyle/>
          <a:p>
            <a:pPr algn="ctr"/>
            <a:r>
              <a:rPr lang="en-GB" dirty="0">
                <a:latin typeface="Century Gothic"/>
              </a:rPr>
              <a:t>Reflective Conversation</a:t>
            </a:r>
            <a:endParaRPr lang="en-GB" dirty="0"/>
          </a:p>
        </p:txBody>
      </p:sp>
      <p:sp>
        <p:nvSpPr>
          <p:cNvPr id="8" name="TextBox 7"/>
          <p:cNvSpPr txBox="1"/>
          <p:nvPr/>
        </p:nvSpPr>
        <p:spPr>
          <a:xfrm>
            <a:off x="822960" y="2104373"/>
            <a:ext cx="2060297" cy="3754874"/>
          </a:xfrm>
          <a:prstGeom prst="rect">
            <a:avLst/>
          </a:prstGeom>
          <a:noFill/>
        </p:spPr>
        <p:txBody>
          <a:bodyPr wrap="square" rtlCol="0">
            <a:spAutoFit/>
          </a:bodyPr>
          <a:lstStyle/>
          <a:p>
            <a:r>
              <a:rPr lang="en-GB" sz="1400" dirty="0">
                <a:latin typeface="Century Gothic" panose="020B0502020202020204" pitchFamily="34" charset="0"/>
              </a:rPr>
              <a:t>Trainee makes notes while in the Reflective conversation </a:t>
            </a:r>
          </a:p>
          <a:p>
            <a:endParaRPr lang="en-GB" sz="1400" dirty="0">
              <a:latin typeface="Century Gothic" panose="020B0502020202020204" pitchFamily="34" charset="0"/>
            </a:endParaRPr>
          </a:p>
          <a:p>
            <a:r>
              <a:rPr lang="en-GB" sz="1400" dirty="0">
                <a:latin typeface="Century Gothic" panose="020B0502020202020204" pitchFamily="34" charset="0"/>
              </a:rPr>
              <a:t>Reflective Mentor must confirm the meeting has taken place </a:t>
            </a:r>
          </a:p>
          <a:p>
            <a:endParaRPr lang="en-GB" sz="1400" dirty="0">
              <a:latin typeface="Century Gothic" panose="020B0502020202020204" pitchFamily="34" charset="0"/>
            </a:endParaRPr>
          </a:p>
          <a:p>
            <a:r>
              <a:rPr lang="en-GB" sz="1400" dirty="0">
                <a:latin typeface="Century Gothic" panose="020B0502020202020204" pitchFamily="34" charset="0"/>
              </a:rPr>
              <a:t>RM dates when the meeting took place. </a:t>
            </a:r>
          </a:p>
          <a:p>
            <a:endParaRPr lang="en-GB" sz="1400" dirty="0">
              <a:latin typeface="Century Gothic" panose="020B0502020202020204" pitchFamily="34" charset="0"/>
            </a:endParaRPr>
          </a:p>
          <a:p>
            <a:r>
              <a:rPr lang="en-GB" sz="1400" dirty="0">
                <a:latin typeface="Century Gothic" panose="020B0502020202020204" pitchFamily="34" charset="0"/>
              </a:rPr>
              <a:t>Click </a:t>
            </a:r>
            <a:r>
              <a:rPr lang="en-GB" sz="1400" b="1" dirty="0">
                <a:solidFill>
                  <a:srgbClr val="002060"/>
                </a:solidFill>
                <a:latin typeface="Century Gothic" panose="020B0502020202020204" pitchFamily="34" charset="0"/>
              </a:rPr>
              <a:t>Next </a:t>
            </a:r>
          </a:p>
          <a:p>
            <a:endParaRPr lang="en-GB" sz="1400" b="1" dirty="0">
              <a:solidFill>
                <a:srgbClr val="002060"/>
              </a:solidFill>
              <a:latin typeface="Century Gothic" panose="020B0502020202020204" pitchFamily="34" charset="0"/>
            </a:endParaRPr>
          </a:p>
          <a:p>
            <a:r>
              <a:rPr lang="en-GB" sz="1400" dirty="0">
                <a:latin typeface="Century Gothic" panose="020B0502020202020204" pitchFamily="34" charset="0"/>
              </a:rPr>
              <a:t>Go to the next tab and click </a:t>
            </a:r>
            <a:r>
              <a:rPr lang="en-GB" sz="1400" b="1" dirty="0">
                <a:solidFill>
                  <a:srgbClr val="002060"/>
                </a:solidFill>
                <a:latin typeface="Century Gothic" panose="020B0502020202020204" pitchFamily="34" charset="0"/>
              </a:rPr>
              <a:t>submit </a:t>
            </a:r>
          </a:p>
          <a:p>
            <a:endParaRPr lang="en-GB" sz="1400" b="1" dirty="0">
              <a:solidFill>
                <a:srgbClr val="002060"/>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57" y="1891430"/>
            <a:ext cx="5554132" cy="3858021"/>
          </a:xfrm>
          <a:prstGeom prst="rect">
            <a:avLst/>
          </a:prstGeom>
        </p:spPr>
      </p:pic>
    </p:spTree>
    <p:extLst>
      <p:ext uri="{BB962C8B-B14F-4D97-AF65-F5344CB8AC3E}">
        <p14:creationId xmlns:p14="http://schemas.microsoft.com/office/powerpoint/2010/main" val="148934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0" tIns="45720" rIns="0" bIns="45720" rtlCol="0" anchor="t">
            <a:normAutofit/>
          </a:bodyPr>
          <a:lstStyle/>
          <a:p>
            <a:pPr fontAlgn="base">
              <a:buFont typeface="Wingdings" panose="020F0502020204030204" pitchFamily="34" charset="0"/>
              <a:buChar char="§"/>
            </a:pPr>
            <a:r>
              <a:rPr lang="en-GB" dirty="0">
                <a:latin typeface="Century Gothic"/>
              </a:rPr>
              <a:t>Joint observation of trainee by UVT and Lead Mentor</a:t>
            </a:r>
            <a:endParaRPr lang="en-US" dirty="0">
              <a:latin typeface="Century Gothic"/>
            </a:endParaRPr>
          </a:p>
          <a:p>
            <a:pPr fontAlgn="base">
              <a:buFont typeface="Wingdings" panose="020F0502020204030204" pitchFamily="34" charset="0"/>
              <a:buChar char="§"/>
            </a:pPr>
            <a:r>
              <a:rPr lang="en-GB" dirty="0">
                <a:latin typeface="Century Gothic"/>
              </a:rPr>
              <a:t>Learning Conversation between UVT and trainee, including checking IDP and discussing progress</a:t>
            </a:r>
            <a:endParaRPr lang="en-US" dirty="0">
              <a:latin typeface="Century Gothic"/>
            </a:endParaRPr>
          </a:p>
          <a:p>
            <a:pPr fontAlgn="base">
              <a:buFont typeface="Wingdings" panose="020F0502020204030204" pitchFamily="34" charset="0"/>
              <a:buChar char="§"/>
            </a:pPr>
            <a:r>
              <a:rPr lang="en-GB" dirty="0">
                <a:latin typeface="Century Gothic"/>
              </a:rPr>
              <a:t>UVT meets with Lead Mentor, Reflective Mentor and ITEC where possible</a:t>
            </a:r>
            <a:r>
              <a:rPr lang="en-US" dirty="0">
                <a:latin typeface="Century Gothic"/>
              </a:rPr>
              <a:t>​</a:t>
            </a:r>
          </a:p>
          <a:p>
            <a:pPr fontAlgn="base">
              <a:buFont typeface="Wingdings" panose="020F0502020204030204" pitchFamily="34" charset="0"/>
              <a:buChar char="§"/>
            </a:pPr>
            <a:r>
              <a:rPr lang="en-GB" dirty="0">
                <a:latin typeface="Century Gothic"/>
              </a:rPr>
              <a:t>UVT checks trainee progress and also quality assures placements</a:t>
            </a:r>
            <a:r>
              <a:rPr lang="en-US" dirty="0">
                <a:latin typeface="Century Gothic"/>
              </a:rPr>
              <a:t>​. This will involve observing Lead Mentor giving feedback to trainee following observation</a:t>
            </a:r>
          </a:p>
          <a:p>
            <a:pPr fontAlgn="base">
              <a:buFont typeface="Wingdings" panose="020F0502020204030204" pitchFamily="34" charset="0"/>
              <a:buChar char="§"/>
            </a:pPr>
            <a:r>
              <a:rPr lang="en-GB" dirty="0"/>
              <a:t>UVT will ask about Professional Studies Programme</a:t>
            </a:r>
            <a:r>
              <a:rPr lang="en-US" dirty="0"/>
              <a:t>​</a:t>
            </a:r>
          </a:p>
          <a:p>
            <a:pPr fontAlgn="base">
              <a:buFont typeface="Wingdings" panose="020F0502020204030204" pitchFamily="34" charset="0"/>
              <a:buChar char="§"/>
            </a:pPr>
            <a:r>
              <a:rPr lang="en-GB" dirty="0"/>
              <a:t>UVT can offer advice/ answer any questions schools and trainees have about the training</a:t>
            </a:r>
            <a:r>
              <a:rPr lang="en-US" dirty="0"/>
              <a:t>​</a:t>
            </a:r>
          </a:p>
          <a:p>
            <a:endParaRPr lang="en-GB"/>
          </a:p>
        </p:txBody>
      </p:sp>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13</a:t>
            </a:fld>
            <a:endParaRPr lang="en-GB"/>
          </a:p>
        </p:txBody>
      </p:sp>
      <p:sp>
        <p:nvSpPr>
          <p:cNvPr id="5" name="Title 4"/>
          <p:cNvSpPr>
            <a:spLocks noGrp="1"/>
          </p:cNvSpPr>
          <p:nvPr>
            <p:ph type="title"/>
          </p:nvPr>
        </p:nvSpPr>
        <p:spPr>
          <a:xfrm>
            <a:off x="822960" y="286606"/>
            <a:ext cx="8010144" cy="1423325"/>
          </a:xfrm>
        </p:spPr>
        <p:txBody>
          <a:bodyPr/>
          <a:lstStyle/>
          <a:p>
            <a:r>
              <a:rPr lang="en-GB">
                <a:latin typeface="Century Gothic"/>
              </a:rPr>
              <a:t>UVT and Trainee: the UVT Visit</a:t>
            </a:r>
          </a:p>
        </p:txBody>
      </p:sp>
    </p:spTree>
    <p:extLst>
      <p:ext uri="{BB962C8B-B14F-4D97-AF65-F5344CB8AC3E}">
        <p14:creationId xmlns:p14="http://schemas.microsoft.com/office/powerpoint/2010/main" val="56988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14</a:t>
            </a:fld>
            <a:endParaRPr lang="en-GB"/>
          </a:p>
        </p:txBody>
      </p:sp>
      <p:sp>
        <p:nvSpPr>
          <p:cNvPr id="8" name="TextBox 7"/>
          <p:cNvSpPr txBox="1"/>
          <p:nvPr/>
        </p:nvSpPr>
        <p:spPr>
          <a:xfrm>
            <a:off x="822960" y="2104373"/>
            <a:ext cx="2060297" cy="2031325"/>
          </a:xfrm>
          <a:prstGeom prst="rect">
            <a:avLst/>
          </a:prstGeom>
          <a:noFill/>
        </p:spPr>
        <p:txBody>
          <a:bodyPr wrap="square" lIns="91440" tIns="45720" rIns="91440" bIns="45720" rtlCol="0" anchor="t">
            <a:spAutoFit/>
          </a:bodyPr>
          <a:lstStyle/>
          <a:p>
            <a:endParaRPr lang="en-GB" sz="1400" dirty="0">
              <a:latin typeface="Century Gothic" panose="020B0502020202020204" pitchFamily="34" charset="0"/>
            </a:endParaRPr>
          </a:p>
          <a:p>
            <a:r>
              <a:rPr lang="en-GB" sz="1400" dirty="0">
                <a:latin typeface="Century Gothic" panose="020B0502020202020204" pitchFamily="34" charset="0"/>
              </a:rPr>
              <a:t>Trainee should provide the UVT with a lesson plan before the observation </a:t>
            </a:r>
          </a:p>
          <a:p>
            <a:endParaRPr lang="en-GB" sz="1400" dirty="0">
              <a:latin typeface="Century Gothic" panose="020B0502020202020204" pitchFamily="34" charset="0"/>
            </a:endParaRPr>
          </a:p>
          <a:p>
            <a:r>
              <a:rPr lang="en-GB" sz="1400" dirty="0">
                <a:latin typeface="Century Gothic"/>
              </a:rPr>
              <a:t>UVT completes the visit record </a:t>
            </a:r>
            <a:r>
              <a:rPr lang="en-GB" sz="1400" dirty="0" err="1">
                <a:latin typeface="Century Gothic"/>
              </a:rPr>
              <a:t>tinthe</a:t>
            </a:r>
            <a:r>
              <a:rPr lang="en-GB" sz="1400" dirty="0">
                <a:latin typeface="Century Gothic"/>
              </a:rPr>
              <a:t> trainee time line</a:t>
            </a:r>
            <a:endParaRPr lang="en-GB" sz="1400" b="1" dirty="0">
              <a:solidFill>
                <a:srgbClr val="002060"/>
              </a:solidFill>
              <a:latin typeface="Century Gothic"/>
            </a:endParaRP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268" y="1810828"/>
            <a:ext cx="5134056" cy="4023367"/>
          </a:xfrm>
          <a:prstGeom prst="rect">
            <a:avLst/>
          </a:prstGeom>
        </p:spPr>
      </p:pic>
      <p:cxnSp>
        <p:nvCxnSpPr>
          <p:cNvPr id="7" name="Straight Arrow Connector 6"/>
          <p:cNvCxnSpPr/>
          <p:nvPr/>
        </p:nvCxnSpPr>
        <p:spPr>
          <a:xfrm flipH="1">
            <a:off x="7991605" y="2404997"/>
            <a:ext cx="525438" cy="425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16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15</a:t>
            </a:fld>
            <a:endParaRPr lang="en-GB"/>
          </a:p>
        </p:txBody>
      </p:sp>
      <p:sp>
        <p:nvSpPr>
          <p:cNvPr id="8" name="TextBox 7"/>
          <p:cNvSpPr txBox="1"/>
          <p:nvPr/>
        </p:nvSpPr>
        <p:spPr>
          <a:xfrm>
            <a:off x="735276" y="1797309"/>
            <a:ext cx="2629269" cy="5047536"/>
          </a:xfrm>
          <a:prstGeom prst="rect">
            <a:avLst/>
          </a:prstGeom>
          <a:noFill/>
        </p:spPr>
        <p:txBody>
          <a:bodyPr wrap="square" rtlCol="0">
            <a:spAutoFit/>
          </a:bodyPr>
          <a:lstStyle/>
          <a:p>
            <a:r>
              <a:rPr lang="en-GB" sz="1400" dirty="0">
                <a:latin typeface="Century Gothic" panose="020B0502020202020204" pitchFamily="34" charset="0"/>
              </a:rPr>
              <a:t>UVT meets with the trainee and checks the use of the Exeter Model Tools in the IDP</a:t>
            </a:r>
          </a:p>
          <a:p>
            <a:endParaRPr lang="en-GB" sz="1400" dirty="0">
              <a:latin typeface="Century Gothic" panose="020B0502020202020204" pitchFamily="34" charset="0"/>
            </a:endParaRPr>
          </a:p>
          <a:p>
            <a:r>
              <a:rPr lang="en-GB" sz="1400" dirty="0">
                <a:latin typeface="Century Gothic" panose="020B0502020202020204" pitchFamily="34" charset="0"/>
              </a:rPr>
              <a:t>UVT checks the Professional Studies provision from school </a:t>
            </a:r>
          </a:p>
          <a:p>
            <a:endParaRPr lang="en-GB" sz="1400" dirty="0">
              <a:latin typeface="Century Gothic" panose="020B0502020202020204" pitchFamily="34" charset="0"/>
            </a:endParaRPr>
          </a:p>
          <a:p>
            <a:r>
              <a:rPr lang="en-GB" sz="1400" dirty="0">
                <a:latin typeface="Century Gothic" panose="020B0502020202020204" pitchFamily="34" charset="0"/>
              </a:rPr>
              <a:t>UVT checks evidence of completing mandatory training. (safeguarding, PREVENT etc.)</a:t>
            </a:r>
          </a:p>
          <a:p>
            <a:endParaRPr lang="en-GB" sz="1400" dirty="0">
              <a:latin typeface="Century Gothic" panose="020B0502020202020204" pitchFamily="34" charset="0"/>
            </a:endParaRPr>
          </a:p>
          <a:p>
            <a:r>
              <a:rPr lang="en-GB" sz="1400" dirty="0">
                <a:latin typeface="Century Gothic" panose="020B0502020202020204" pitchFamily="34" charset="0"/>
              </a:rPr>
              <a:t>UVT reviews evidence in the IDP </a:t>
            </a:r>
          </a:p>
          <a:p>
            <a:endParaRPr lang="en-GB" sz="1400" dirty="0">
              <a:latin typeface="Century Gothic" panose="020B0502020202020204" pitchFamily="34" charset="0"/>
            </a:endParaRPr>
          </a:p>
          <a:p>
            <a:r>
              <a:rPr lang="en-GB" sz="1400" dirty="0">
                <a:latin typeface="Century Gothic" panose="020B0502020202020204" pitchFamily="34" charset="0"/>
              </a:rPr>
              <a:t>UVT completes section 2 of the record for Quality Assurance including specifics of teaching exposure and fundamental skills </a:t>
            </a:r>
          </a:p>
          <a:p>
            <a:endParaRPr lang="en-GB" sz="1400" dirty="0">
              <a:latin typeface="Century Gothic" panose="020B0502020202020204" pitchFamily="34" charset="0"/>
            </a:endParaRPr>
          </a:p>
          <a:p>
            <a:r>
              <a:rPr lang="en-GB" sz="1400" dirty="0">
                <a:latin typeface="Century Gothic" panose="020B0502020202020204" pitchFamily="34" charset="0"/>
              </a:rPr>
              <a:t> </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546" y="1807689"/>
            <a:ext cx="5627659" cy="4477480"/>
          </a:xfrm>
          <a:prstGeom prst="rect">
            <a:avLst/>
          </a:prstGeom>
        </p:spPr>
      </p:pic>
    </p:spTree>
    <p:extLst>
      <p:ext uri="{BB962C8B-B14F-4D97-AF65-F5344CB8AC3E}">
        <p14:creationId xmlns:p14="http://schemas.microsoft.com/office/powerpoint/2010/main" val="330733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16</a:t>
            </a:fld>
            <a:endParaRPr lang="en-GB"/>
          </a:p>
        </p:txBody>
      </p:sp>
      <p:sp>
        <p:nvSpPr>
          <p:cNvPr id="8" name="TextBox 7"/>
          <p:cNvSpPr txBox="1"/>
          <p:nvPr/>
        </p:nvSpPr>
        <p:spPr>
          <a:xfrm>
            <a:off x="735276" y="1797309"/>
            <a:ext cx="2629269" cy="2462213"/>
          </a:xfrm>
          <a:prstGeom prst="rect">
            <a:avLst/>
          </a:prstGeom>
          <a:noFill/>
        </p:spPr>
        <p:txBody>
          <a:bodyPr wrap="square" rtlCol="0">
            <a:spAutoFit/>
          </a:bodyPr>
          <a:lstStyle/>
          <a:p>
            <a:r>
              <a:rPr lang="en-GB" sz="1400" dirty="0">
                <a:latin typeface="Century Gothic" panose="020B0502020202020204" pitchFamily="34" charset="0"/>
              </a:rPr>
              <a:t>If the UVT has any concerns regarding the progress of the trainees the issues are noted in the shortfalls and concerns section of the record. </a:t>
            </a:r>
          </a:p>
          <a:p>
            <a:endParaRPr lang="en-GB" sz="1400" dirty="0">
              <a:latin typeface="Century Gothic" panose="020B0502020202020204" pitchFamily="34" charset="0"/>
            </a:endParaRPr>
          </a:p>
          <a:p>
            <a:r>
              <a:rPr lang="en-GB" sz="1400" dirty="0">
                <a:latin typeface="Century Gothic" panose="020B0502020202020204" pitchFamily="34" charset="0"/>
              </a:rPr>
              <a:t>Any issues noted will be raised to the ITEC for action</a:t>
            </a:r>
          </a:p>
          <a:p>
            <a:endParaRPr lang="en-GB" sz="1400" dirty="0">
              <a:latin typeface="Century Gothic" panose="020B0502020202020204" pitchFamily="34" charset="0"/>
            </a:endParaRPr>
          </a:p>
          <a:p>
            <a:r>
              <a:rPr lang="en-GB" sz="1400" dirty="0">
                <a:latin typeface="Century Gothic" panose="020B0502020202020204" pitchFamily="34" charset="0"/>
              </a:rPr>
              <a:t> </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545" y="1891430"/>
            <a:ext cx="5409274" cy="3804490"/>
          </a:xfrm>
          <a:prstGeom prst="rect">
            <a:avLst/>
          </a:prstGeom>
        </p:spPr>
      </p:pic>
    </p:spTree>
    <p:extLst>
      <p:ext uri="{BB962C8B-B14F-4D97-AF65-F5344CB8AC3E}">
        <p14:creationId xmlns:p14="http://schemas.microsoft.com/office/powerpoint/2010/main" val="107939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17</a:t>
            </a:fld>
            <a:endParaRPr lang="en-GB"/>
          </a:p>
        </p:txBody>
      </p:sp>
      <p:sp>
        <p:nvSpPr>
          <p:cNvPr id="8" name="TextBox 7"/>
          <p:cNvSpPr txBox="1"/>
          <p:nvPr/>
        </p:nvSpPr>
        <p:spPr>
          <a:xfrm>
            <a:off x="735276" y="1797309"/>
            <a:ext cx="2629269" cy="2893100"/>
          </a:xfrm>
          <a:prstGeom prst="rect">
            <a:avLst/>
          </a:prstGeom>
          <a:noFill/>
        </p:spPr>
        <p:txBody>
          <a:bodyPr wrap="square" rtlCol="0">
            <a:spAutoFit/>
          </a:bodyPr>
          <a:lstStyle/>
          <a:p>
            <a:r>
              <a:rPr lang="en-GB" sz="1400" dirty="0">
                <a:latin typeface="Century Gothic" panose="020B0502020202020204" pitchFamily="34" charset="0"/>
              </a:rPr>
              <a:t>The UVT check progress from IDP Records. Observation and discussion with Mentors and assess progress against the Profile Descriptor for the phase. </a:t>
            </a:r>
          </a:p>
          <a:p>
            <a:endParaRPr lang="en-GB" sz="1400" dirty="0">
              <a:latin typeface="Century Gothic" panose="020B0502020202020204" pitchFamily="34" charset="0"/>
            </a:endParaRPr>
          </a:p>
          <a:p>
            <a:r>
              <a:rPr lang="en-GB" sz="1400" dirty="0">
                <a:latin typeface="Century Gothic" panose="020B0502020202020204" pitchFamily="34" charset="0"/>
              </a:rPr>
              <a:t>UVT comments on the Trainees progress including Strengths and areas for Development</a:t>
            </a:r>
          </a:p>
          <a:p>
            <a:endParaRPr lang="en-GB" sz="1400" dirty="0">
              <a:latin typeface="Century Gothic" panose="020B0502020202020204" pitchFamily="34" charset="0"/>
            </a:endParaRPr>
          </a:p>
          <a:p>
            <a:r>
              <a:rPr lang="en-GB" sz="1400" dirty="0">
                <a:latin typeface="Century Gothic" panose="020B0502020202020204" pitchFamily="34" charset="0"/>
              </a:rPr>
              <a:t>UVT clicks </a:t>
            </a:r>
            <a:r>
              <a:rPr lang="en-GB" sz="1400" b="1" dirty="0">
                <a:solidFill>
                  <a:srgbClr val="002060"/>
                </a:solidFill>
                <a:latin typeface="Century Gothic" panose="020B0502020202020204" pitchFamily="34" charset="0"/>
              </a:rPr>
              <a:t>Next</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055" y="1797309"/>
            <a:ext cx="5626964" cy="3894802"/>
          </a:xfrm>
          <a:prstGeom prst="rect">
            <a:avLst/>
          </a:prstGeom>
        </p:spPr>
      </p:pic>
    </p:spTree>
    <p:extLst>
      <p:ext uri="{BB962C8B-B14F-4D97-AF65-F5344CB8AC3E}">
        <p14:creationId xmlns:p14="http://schemas.microsoft.com/office/powerpoint/2010/main" val="392163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18</a:t>
            </a:fld>
            <a:endParaRPr lang="en-GB"/>
          </a:p>
        </p:txBody>
      </p:sp>
      <p:sp>
        <p:nvSpPr>
          <p:cNvPr id="8" name="TextBox 7"/>
          <p:cNvSpPr txBox="1"/>
          <p:nvPr/>
        </p:nvSpPr>
        <p:spPr>
          <a:xfrm>
            <a:off x="735276" y="1797309"/>
            <a:ext cx="2629269" cy="2462213"/>
          </a:xfrm>
          <a:prstGeom prst="rect">
            <a:avLst/>
          </a:prstGeom>
          <a:noFill/>
        </p:spPr>
        <p:txBody>
          <a:bodyPr wrap="square" rtlCol="0">
            <a:spAutoFit/>
          </a:bodyPr>
          <a:lstStyle/>
          <a:p>
            <a:r>
              <a:rPr lang="en-GB" sz="1400" dirty="0">
                <a:latin typeface="Century Gothic" panose="020B0502020202020204" pitchFamily="34" charset="0"/>
              </a:rPr>
              <a:t>Based on the evidence acquired at the UVT visit the UVT describes the Impact on pupils learning overall. </a:t>
            </a:r>
          </a:p>
          <a:p>
            <a:endParaRPr lang="en-GB" sz="1400" dirty="0">
              <a:latin typeface="Century Gothic" panose="020B0502020202020204" pitchFamily="34" charset="0"/>
            </a:endParaRPr>
          </a:p>
          <a:p>
            <a:r>
              <a:rPr lang="en-GB" sz="1400" dirty="0">
                <a:latin typeface="Century Gothic" panose="020B0502020202020204" pitchFamily="34" charset="0"/>
              </a:rPr>
              <a:t>UVT comments on pupil learning including areas of strength and areas for development </a:t>
            </a:r>
          </a:p>
          <a:p>
            <a:endParaRPr lang="en-GB" sz="1400" dirty="0">
              <a:latin typeface="Century Gothic" panose="020B0502020202020204" pitchFamily="34" charset="0"/>
            </a:endParaRPr>
          </a:p>
          <a:p>
            <a:r>
              <a:rPr lang="en-GB" sz="1400" dirty="0">
                <a:latin typeface="Century Gothic" panose="020B0502020202020204" pitchFamily="34" charset="0"/>
              </a:rPr>
              <a:t>UVT clicks </a:t>
            </a:r>
            <a:r>
              <a:rPr lang="en-GB" sz="1400" b="1" dirty="0">
                <a:solidFill>
                  <a:srgbClr val="002060"/>
                </a:solidFill>
                <a:latin typeface="Century Gothic" panose="020B0502020202020204" pitchFamily="34" charset="0"/>
              </a:rPr>
              <a:t>Next</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545" y="1797309"/>
            <a:ext cx="5478501" cy="3897078"/>
          </a:xfrm>
          <a:prstGeom prst="rect">
            <a:avLst/>
          </a:prstGeom>
        </p:spPr>
      </p:pic>
    </p:spTree>
    <p:extLst>
      <p:ext uri="{BB962C8B-B14F-4D97-AF65-F5344CB8AC3E}">
        <p14:creationId xmlns:p14="http://schemas.microsoft.com/office/powerpoint/2010/main" val="514629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19</a:t>
            </a:fld>
            <a:endParaRPr lang="en-GB"/>
          </a:p>
        </p:txBody>
      </p:sp>
      <p:sp>
        <p:nvSpPr>
          <p:cNvPr id="8" name="TextBox 7"/>
          <p:cNvSpPr txBox="1"/>
          <p:nvPr/>
        </p:nvSpPr>
        <p:spPr>
          <a:xfrm>
            <a:off x="735276" y="1797309"/>
            <a:ext cx="2629269" cy="1815882"/>
          </a:xfrm>
          <a:prstGeom prst="rect">
            <a:avLst/>
          </a:prstGeom>
          <a:noFill/>
        </p:spPr>
        <p:txBody>
          <a:bodyPr wrap="square" lIns="91440" tIns="45720" rIns="91440" bIns="45720" rtlCol="0" anchor="t">
            <a:spAutoFit/>
          </a:bodyPr>
          <a:lstStyle/>
          <a:p>
            <a:r>
              <a:rPr lang="en-GB" sz="1400" dirty="0">
                <a:latin typeface="Century Gothic"/>
              </a:rPr>
              <a:t>UVT writes any Action Points necessary from the visit to ensure trainee progresses e.g. they may issue a TSP or CFC if trainee requires extra support. </a:t>
            </a:r>
            <a:endParaRPr lang="en-GB" sz="1400" dirty="0">
              <a:latin typeface="Century Gothic" panose="020B0502020202020204" pitchFamily="34" charset="0"/>
            </a:endParaRPr>
          </a:p>
          <a:p>
            <a:endParaRPr lang="en-GB" sz="1400" dirty="0">
              <a:latin typeface="Century Gothic" panose="020B0502020202020204" pitchFamily="34" charset="0"/>
            </a:endParaRPr>
          </a:p>
          <a:p>
            <a:r>
              <a:rPr lang="en-GB" sz="1400" dirty="0">
                <a:latin typeface="Century Gothic" panose="020B0502020202020204" pitchFamily="34" charset="0"/>
              </a:rPr>
              <a:t>UVT clicks </a:t>
            </a:r>
            <a:r>
              <a:rPr lang="en-GB" sz="1400" b="1" dirty="0">
                <a:solidFill>
                  <a:srgbClr val="002060"/>
                </a:solidFill>
                <a:latin typeface="Century Gothic" panose="020B0502020202020204" pitchFamily="34" charset="0"/>
              </a:rPr>
              <a:t>Next</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545" y="1797309"/>
            <a:ext cx="5424810" cy="3840887"/>
          </a:xfrm>
          <a:prstGeom prst="rect">
            <a:avLst/>
          </a:prstGeom>
        </p:spPr>
      </p:pic>
    </p:spTree>
    <p:extLst>
      <p:ext uri="{BB962C8B-B14F-4D97-AF65-F5344CB8AC3E}">
        <p14:creationId xmlns:p14="http://schemas.microsoft.com/office/powerpoint/2010/main" val="408446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0" tIns="45720" rIns="0" bIns="45720" rtlCol="0" anchor="t">
            <a:normAutofit/>
          </a:bodyPr>
          <a:lstStyle/>
          <a:p>
            <a:pPr fontAlgn="base"/>
            <a:endParaRPr lang="en-US" dirty="0"/>
          </a:p>
          <a:p>
            <a:pPr fontAlgn="base">
              <a:buFont typeface="Wingdings" panose="020F0502020204030204" pitchFamily="34" charset="0"/>
              <a:buChar char="§"/>
            </a:pPr>
            <a:r>
              <a:rPr lang="en-US" dirty="0">
                <a:latin typeface="Century Gothic"/>
              </a:rPr>
              <a:t>Lead Mentor with trainee​</a:t>
            </a:r>
          </a:p>
          <a:p>
            <a:pPr fontAlgn="base">
              <a:buFont typeface="Wingdings" panose="020F0502020204030204" pitchFamily="34" charset="0"/>
              <a:buChar char="§"/>
            </a:pPr>
            <a:r>
              <a:rPr lang="en-US" dirty="0">
                <a:latin typeface="Century Gothic"/>
              </a:rPr>
              <a:t>One hour a week, timetabled​</a:t>
            </a:r>
          </a:p>
          <a:p>
            <a:pPr fontAlgn="base">
              <a:buFont typeface="Wingdings" panose="020F0502020204030204" pitchFamily="34" charset="0"/>
              <a:buChar char="§"/>
            </a:pPr>
            <a:r>
              <a:rPr lang="en-US" dirty="0">
                <a:latin typeface="Century Gothic"/>
              </a:rPr>
              <a:t>Review progress, plan progression and set targets​</a:t>
            </a:r>
          </a:p>
          <a:p>
            <a:pPr fontAlgn="base">
              <a:buFont typeface="Wingdings" panose="020F0502020204030204" pitchFamily="34" charset="0"/>
              <a:buChar char="§"/>
            </a:pPr>
            <a:r>
              <a:rPr lang="en-US" dirty="0">
                <a:latin typeface="Century Gothic"/>
              </a:rPr>
              <a:t> Monitor EPS tasks (primary and secondary), and Subject Framework Tasks (primary)​</a:t>
            </a:r>
          </a:p>
          <a:p>
            <a:pPr fontAlgn="base">
              <a:buFont typeface="Wingdings" panose="020F0502020204030204" pitchFamily="34" charset="0"/>
              <a:buChar char="§"/>
            </a:pPr>
            <a:r>
              <a:rPr lang="en-US" dirty="0">
                <a:latin typeface="Century Gothic"/>
              </a:rPr>
              <a:t>Complete WDM Record together online. The form provides guidance about what to discuss, there is a different version of the WDM record in the Developing Independence Phase. </a:t>
            </a:r>
            <a:endParaRPr lang="en-GB" dirty="0"/>
          </a:p>
        </p:txBody>
      </p:sp>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2</a:t>
            </a:fld>
            <a:endParaRPr lang="en-GB"/>
          </a:p>
        </p:txBody>
      </p:sp>
      <p:sp>
        <p:nvSpPr>
          <p:cNvPr id="5" name="Title 4"/>
          <p:cNvSpPr>
            <a:spLocks noGrp="1"/>
          </p:cNvSpPr>
          <p:nvPr>
            <p:ph type="title"/>
          </p:nvPr>
        </p:nvSpPr>
        <p:spPr/>
        <p:txBody>
          <a:bodyPr>
            <a:noAutofit/>
          </a:bodyPr>
          <a:lstStyle/>
          <a:p>
            <a:pPr algn="ctr"/>
            <a:r>
              <a:rPr lang="en-GB" sz="3200" dirty="0">
                <a:latin typeface="Century Gothic"/>
              </a:rPr>
              <a:t>Lead Mentor and Trainee: Weekly Development Meeting​</a:t>
            </a:r>
            <a:br>
              <a:rPr lang="en-GB" sz="3200" dirty="0">
                <a:latin typeface="Century Gothic"/>
              </a:rPr>
            </a:br>
            <a:r>
              <a:rPr lang="en-GB" sz="3200" dirty="0">
                <a:latin typeface="Century Gothic"/>
              </a:rPr>
              <a:t> (WDM)</a:t>
            </a:r>
            <a:endParaRPr lang="en-GB" sz="3200" b="1" dirty="0">
              <a:latin typeface="Century Gothic"/>
            </a:endParaRPr>
          </a:p>
        </p:txBody>
      </p:sp>
    </p:spTree>
    <p:extLst>
      <p:ext uri="{BB962C8B-B14F-4D97-AF65-F5344CB8AC3E}">
        <p14:creationId xmlns:p14="http://schemas.microsoft.com/office/powerpoint/2010/main" val="277392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20</a:t>
            </a:fld>
            <a:endParaRPr lang="en-GB"/>
          </a:p>
        </p:txBody>
      </p:sp>
      <p:sp>
        <p:nvSpPr>
          <p:cNvPr id="8" name="TextBox 7"/>
          <p:cNvSpPr txBox="1"/>
          <p:nvPr/>
        </p:nvSpPr>
        <p:spPr>
          <a:xfrm>
            <a:off x="735276" y="1797309"/>
            <a:ext cx="2629269" cy="2031325"/>
          </a:xfrm>
          <a:prstGeom prst="rect">
            <a:avLst/>
          </a:prstGeom>
          <a:noFill/>
        </p:spPr>
        <p:txBody>
          <a:bodyPr wrap="square" rtlCol="0">
            <a:spAutoFit/>
          </a:bodyPr>
          <a:lstStyle/>
          <a:p>
            <a:r>
              <a:rPr lang="en-GB" sz="1400" dirty="0">
                <a:latin typeface="Century Gothic" panose="020B0502020202020204" pitchFamily="34" charset="0"/>
              </a:rPr>
              <a:t>UVT signs and dates the UVT visit record.</a:t>
            </a:r>
          </a:p>
          <a:p>
            <a:endParaRPr lang="en-GB" sz="1400" dirty="0">
              <a:latin typeface="Century Gothic" panose="020B0502020202020204" pitchFamily="34" charset="0"/>
            </a:endParaRPr>
          </a:p>
          <a:p>
            <a:r>
              <a:rPr lang="en-GB" sz="1400" dirty="0">
                <a:latin typeface="Century Gothic" panose="020B0502020202020204" pitchFamily="34" charset="0"/>
              </a:rPr>
              <a:t>Trainee must also sign and date the record </a:t>
            </a:r>
          </a:p>
          <a:p>
            <a:endParaRPr lang="en-GB" sz="1400" dirty="0">
              <a:latin typeface="Century Gothic" panose="020B0502020202020204" pitchFamily="34" charset="0"/>
            </a:endParaRPr>
          </a:p>
          <a:p>
            <a:r>
              <a:rPr lang="en-GB" sz="1400" dirty="0">
                <a:latin typeface="Century Gothic" panose="020B0502020202020204" pitchFamily="34" charset="0"/>
              </a:rPr>
              <a:t>UVT clicks </a:t>
            </a:r>
            <a:r>
              <a:rPr lang="en-GB" sz="1400" b="1" dirty="0">
                <a:solidFill>
                  <a:srgbClr val="002060"/>
                </a:solidFill>
                <a:latin typeface="Century Gothic" panose="020B0502020202020204" pitchFamily="34" charset="0"/>
              </a:rPr>
              <a:t>Next</a:t>
            </a:r>
          </a:p>
          <a:p>
            <a:endParaRPr lang="en-GB" sz="1400" b="1" dirty="0">
              <a:solidFill>
                <a:srgbClr val="002060"/>
              </a:solidFill>
              <a:latin typeface="Century Gothic" panose="020B0502020202020204" pitchFamily="34" charset="0"/>
            </a:endParaRPr>
          </a:p>
          <a:p>
            <a:r>
              <a:rPr lang="en-GB" sz="1400" b="1" dirty="0">
                <a:solidFill>
                  <a:srgbClr val="002060"/>
                </a:solidFill>
                <a:latin typeface="Century Gothic" panose="020B0502020202020204" pitchFamily="34" charset="0"/>
              </a:rPr>
              <a:t>UVT </a:t>
            </a:r>
            <a:r>
              <a:rPr lang="en-GB" sz="1400" dirty="0">
                <a:latin typeface="Century Gothic" panose="020B0502020202020204" pitchFamily="34" charset="0"/>
              </a:rPr>
              <a:t>then clicks </a:t>
            </a:r>
            <a:r>
              <a:rPr lang="en-GB" sz="1400" b="1" dirty="0">
                <a:solidFill>
                  <a:srgbClr val="002060"/>
                </a:solidFill>
                <a:latin typeface="Century Gothic" panose="020B0502020202020204" pitchFamily="34" charset="0"/>
              </a:rPr>
              <a:t>Submit </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UVT visit</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01" y="1797309"/>
            <a:ext cx="5289318" cy="3745170"/>
          </a:xfrm>
          <a:prstGeom prst="rect">
            <a:avLst/>
          </a:prstGeom>
        </p:spPr>
      </p:pic>
    </p:spTree>
    <p:extLst>
      <p:ext uri="{BB962C8B-B14F-4D97-AF65-F5344CB8AC3E}">
        <p14:creationId xmlns:p14="http://schemas.microsoft.com/office/powerpoint/2010/main" val="157225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3</a:t>
            </a:fld>
            <a:endParaRPr lang="en-GB"/>
          </a:p>
        </p:txBody>
      </p:sp>
      <p:sp>
        <p:nvSpPr>
          <p:cNvPr id="5" name="Title 4"/>
          <p:cNvSpPr>
            <a:spLocks noGrp="1"/>
          </p:cNvSpPr>
          <p:nvPr>
            <p:ph type="title"/>
          </p:nvPr>
        </p:nvSpPr>
        <p:spPr/>
        <p:txBody>
          <a:bodyPr>
            <a:noAutofit/>
          </a:bodyPr>
          <a:lstStyle/>
          <a:p>
            <a:pPr algn="ctr"/>
            <a:r>
              <a:rPr lang="en-GB" sz="3200" dirty="0">
                <a:latin typeface="Century Gothic"/>
              </a:rPr>
              <a:t>Weekly Development Meeting​</a:t>
            </a:r>
            <a:br>
              <a:rPr lang="en-GB" sz="3200" dirty="0">
                <a:latin typeface="Century Gothic"/>
              </a:rPr>
            </a:br>
            <a:r>
              <a:rPr lang="en-GB" sz="3200" dirty="0">
                <a:latin typeface="Century Gothic"/>
              </a:rPr>
              <a:t>(adding the template)</a:t>
            </a:r>
            <a:endParaRPr lang="en-GB" sz="3200" b="1" dirty="0">
              <a:latin typeface="Century Gothic"/>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716" y="1945722"/>
            <a:ext cx="7077205" cy="3977943"/>
          </a:xfrm>
          <a:prstGeom prst="rect">
            <a:avLst/>
          </a:prstGeom>
        </p:spPr>
      </p:pic>
    </p:spTree>
    <p:extLst>
      <p:ext uri="{BB962C8B-B14F-4D97-AF65-F5344CB8AC3E}">
        <p14:creationId xmlns:p14="http://schemas.microsoft.com/office/powerpoint/2010/main" val="399103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4</a:t>
            </a:fld>
            <a:endParaRPr lang="en-GB"/>
          </a:p>
        </p:txBody>
      </p:sp>
      <p:sp>
        <p:nvSpPr>
          <p:cNvPr id="5" name="Title 4"/>
          <p:cNvSpPr>
            <a:spLocks noGrp="1"/>
          </p:cNvSpPr>
          <p:nvPr>
            <p:ph type="title"/>
          </p:nvPr>
        </p:nvSpPr>
        <p:spPr>
          <a:xfrm>
            <a:off x="75615" y="286606"/>
            <a:ext cx="9027514" cy="1359414"/>
          </a:xfrm>
        </p:spPr>
        <p:txBody>
          <a:bodyPr/>
          <a:lstStyle/>
          <a:p>
            <a:pPr algn="ctr"/>
            <a:r>
              <a:rPr lang="en-GB" dirty="0">
                <a:latin typeface="Century Gothic"/>
              </a:rPr>
              <a:t>WDM</a:t>
            </a:r>
            <a:br>
              <a:rPr lang="en-GB" dirty="0">
                <a:latin typeface="Century Gothic"/>
              </a:rPr>
            </a:br>
            <a:r>
              <a:rPr lang="en-GB" dirty="0">
                <a:latin typeface="Century Gothic"/>
              </a:rPr>
              <a:t>(Trainee weekly reflection)</a:t>
            </a: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9998"/>
          <a:stretch/>
        </p:blipFill>
        <p:spPr>
          <a:xfrm>
            <a:off x="2883257" y="1966586"/>
            <a:ext cx="5483503" cy="3489240"/>
          </a:xfrm>
          <a:prstGeom prst="rect">
            <a:avLst/>
          </a:prstGeom>
        </p:spPr>
      </p:pic>
      <p:sp>
        <p:nvSpPr>
          <p:cNvPr id="8" name="TextBox 7"/>
          <p:cNvSpPr txBox="1"/>
          <p:nvPr/>
        </p:nvSpPr>
        <p:spPr>
          <a:xfrm>
            <a:off x="822960" y="2104373"/>
            <a:ext cx="2060297" cy="3108543"/>
          </a:xfrm>
          <a:prstGeom prst="rect">
            <a:avLst/>
          </a:prstGeom>
          <a:noFill/>
        </p:spPr>
        <p:txBody>
          <a:bodyPr wrap="square" rtlCol="0">
            <a:spAutoFit/>
          </a:bodyPr>
          <a:lstStyle/>
          <a:p>
            <a:r>
              <a:rPr lang="en-GB" sz="1400" dirty="0">
                <a:latin typeface="Century Gothic" panose="020B0502020202020204" pitchFamily="34" charset="0"/>
              </a:rPr>
              <a:t>Click into the WDM Record </a:t>
            </a:r>
          </a:p>
          <a:p>
            <a:endParaRPr lang="en-GB" sz="1400" dirty="0">
              <a:latin typeface="Century Gothic" panose="020B0502020202020204" pitchFamily="34" charset="0"/>
            </a:endParaRPr>
          </a:p>
          <a:p>
            <a:r>
              <a:rPr lang="en-GB" sz="1400" dirty="0">
                <a:latin typeface="Century Gothic" panose="020B0502020202020204" pitchFamily="34" charset="0"/>
              </a:rPr>
              <a:t>Prior to the WDM the Trainee completes a review of the previous week called a Weekly Reflection</a:t>
            </a:r>
          </a:p>
          <a:p>
            <a:endParaRPr lang="en-GB" sz="1400" dirty="0">
              <a:latin typeface="Century Gothic" panose="020B0502020202020204" pitchFamily="34" charset="0"/>
            </a:endParaRPr>
          </a:p>
          <a:p>
            <a:r>
              <a:rPr lang="en-GB" sz="1400" dirty="0">
                <a:latin typeface="Century Gothic" panose="020B0502020202020204" pitchFamily="34" charset="0"/>
              </a:rPr>
              <a:t>The Weekly Reflection is used a guide for the WDM conversation to review progress </a:t>
            </a:r>
          </a:p>
        </p:txBody>
      </p:sp>
    </p:spTree>
    <p:extLst>
      <p:ext uri="{BB962C8B-B14F-4D97-AF65-F5344CB8AC3E}">
        <p14:creationId xmlns:p14="http://schemas.microsoft.com/office/powerpoint/2010/main" val="1954660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5</a:t>
            </a:fld>
            <a:endParaRPr lang="en-GB"/>
          </a:p>
        </p:txBody>
      </p:sp>
      <p:sp>
        <p:nvSpPr>
          <p:cNvPr id="5" name="Title 4"/>
          <p:cNvSpPr>
            <a:spLocks noGrp="1"/>
          </p:cNvSpPr>
          <p:nvPr>
            <p:ph type="title"/>
          </p:nvPr>
        </p:nvSpPr>
        <p:spPr>
          <a:xfrm>
            <a:off x="75615" y="286606"/>
            <a:ext cx="9027514" cy="1359414"/>
          </a:xfrm>
        </p:spPr>
        <p:txBody>
          <a:bodyPr>
            <a:normAutofit fontScale="90000"/>
          </a:bodyPr>
          <a:lstStyle/>
          <a:p>
            <a:pPr algn="ctr"/>
            <a:r>
              <a:rPr lang="en-GB" dirty="0">
                <a:latin typeface="Century Gothic"/>
              </a:rPr>
              <a:t>WDM</a:t>
            </a:r>
            <a:br>
              <a:rPr lang="en-GB" dirty="0">
                <a:latin typeface="Century Gothic"/>
              </a:rPr>
            </a:br>
            <a:r>
              <a:rPr lang="en-GB" dirty="0">
                <a:latin typeface="Century Gothic"/>
              </a:rPr>
              <a:t>(review portfolio evidence / FRAP)</a:t>
            </a:r>
            <a:endParaRPr lang="en-GB" dirty="0"/>
          </a:p>
        </p:txBody>
      </p:sp>
      <p:sp>
        <p:nvSpPr>
          <p:cNvPr id="8" name="TextBox 7"/>
          <p:cNvSpPr txBox="1"/>
          <p:nvPr/>
        </p:nvSpPr>
        <p:spPr>
          <a:xfrm>
            <a:off x="735278" y="1828800"/>
            <a:ext cx="2060297" cy="3970318"/>
          </a:xfrm>
          <a:prstGeom prst="rect">
            <a:avLst/>
          </a:prstGeom>
          <a:noFill/>
        </p:spPr>
        <p:txBody>
          <a:bodyPr wrap="square" rtlCol="0">
            <a:spAutoFit/>
          </a:bodyPr>
          <a:lstStyle/>
          <a:p>
            <a:r>
              <a:rPr lang="en-GB" sz="1400" dirty="0">
                <a:latin typeface="Century Gothic" panose="020B0502020202020204" pitchFamily="34" charset="0"/>
              </a:rPr>
              <a:t>During the WDM Trainee should guide LM through the IDP to show progress against Profile Descriptors </a:t>
            </a:r>
          </a:p>
          <a:p>
            <a:endParaRPr lang="en-GB" sz="1400" dirty="0">
              <a:latin typeface="Century Gothic" panose="020B0502020202020204" pitchFamily="34" charset="0"/>
            </a:endParaRPr>
          </a:p>
          <a:p>
            <a:r>
              <a:rPr lang="en-GB" sz="1400" dirty="0">
                <a:latin typeface="Century Gothic" panose="020B0502020202020204" pitchFamily="34" charset="0"/>
              </a:rPr>
              <a:t>LM can view contents of the </a:t>
            </a:r>
            <a:r>
              <a:rPr lang="en-GB" sz="1400" b="1" dirty="0">
                <a:latin typeface="Century Gothic" panose="020B0502020202020204" pitchFamily="34" charset="0"/>
              </a:rPr>
              <a:t>portfolio</a:t>
            </a:r>
            <a:r>
              <a:rPr lang="en-GB" sz="1400" dirty="0">
                <a:latin typeface="Century Gothic" panose="020B0502020202020204" pitchFamily="34" charset="0"/>
              </a:rPr>
              <a:t> by clicking on Portfolio </a:t>
            </a:r>
          </a:p>
          <a:p>
            <a:endParaRPr lang="en-GB" sz="1400" dirty="0">
              <a:latin typeface="Century Gothic" panose="020B0502020202020204" pitchFamily="34" charset="0"/>
            </a:endParaRPr>
          </a:p>
          <a:p>
            <a:r>
              <a:rPr lang="en-GB" sz="1400" dirty="0">
                <a:latin typeface="Century Gothic" panose="020B0502020202020204" pitchFamily="34" charset="0"/>
              </a:rPr>
              <a:t>Click on </a:t>
            </a:r>
            <a:r>
              <a:rPr lang="en-GB" sz="1400" b="1" dirty="0">
                <a:latin typeface="Century Gothic" panose="020B0502020202020204" pitchFamily="34" charset="0"/>
              </a:rPr>
              <a:t>Assessment </a:t>
            </a:r>
            <a:r>
              <a:rPr lang="en-GB" sz="1400" dirty="0">
                <a:latin typeface="Century Gothic" panose="020B0502020202020204" pitchFamily="34" charset="0"/>
              </a:rPr>
              <a:t>to view FRAPs or use the alternative tabs on the left to filter documents in the portfolio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5575" y="1828800"/>
            <a:ext cx="6208082" cy="3256767"/>
          </a:xfrm>
          <a:prstGeom prst="rect">
            <a:avLst/>
          </a:prstGeom>
        </p:spPr>
      </p:pic>
    </p:spTree>
    <p:extLst>
      <p:ext uri="{BB962C8B-B14F-4D97-AF65-F5344CB8AC3E}">
        <p14:creationId xmlns:p14="http://schemas.microsoft.com/office/powerpoint/2010/main" val="167548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6</a:t>
            </a:fld>
            <a:endParaRPr lang="en-GB"/>
          </a:p>
        </p:txBody>
      </p:sp>
      <p:sp>
        <p:nvSpPr>
          <p:cNvPr id="8" name="TextBox 7"/>
          <p:cNvSpPr txBox="1"/>
          <p:nvPr/>
        </p:nvSpPr>
        <p:spPr>
          <a:xfrm>
            <a:off x="822960" y="2104373"/>
            <a:ext cx="2060297" cy="2893100"/>
          </a:xfrm>
          <a:prstGeom prst="rect">
            <a:avLst/>
          </a:prstGeom>
          <a:noFill/>
        </p:spPr>
        <p:txBody>
          <a:bodyPr wrap="square" lIns="91440" tIns="45720" rIns="91440" bIns="45720" rtlCol="0" anchor="t">
            <a:spAutoFit/>
          </a:bodyPr>
          <a:lstStyle/>
          <a:p>
            <a:r>
              <a:rPr lang="en-GB" sz="1400" dirty="0">
                <a:latin typeface="Century Gothic" panose="020B0502020202020204" pitchFamily="34" charset="0"/>
              </a:rPr>
              <a:t>Trainee writes targets for next week</a:t>
            </a:r>
          </a:p>
          <a:p>
            <a:endParaRPr lang="en-GB" sz="1400" dirty="0">
              <a:latin typeface="Century Gothic" panose="020B0502020202020204" pitchFamily="34" charset="0"/>
            </a:endParaRPr>
          </a:p>
          <a:p>
            <a:r>
              <a:rPr lang="en-GB" sz="1400" dirty="0">
                <a:latin typeface="Century Gothic" panose="020B0502020202020204" pitchFamily="34" charset="0"/>
              </a:rPr>
              <a:t>Trainee lists how targets will be achieved </a:t>
            </a:r>
          </a:p>
          <a:p>
            <a:endParaRPr lang="en-GB" sz="1400" dirty="0">
              <a:latin typeface="Century Gothic" panose="020B0502020202020204" pitchFamily="34" charset="0"/>
            </a:endParaRPr>
          </a:p>
          <a:p>
            <a:r>
              <a:rPr lang="en-GB" sz="1400" dirty="0">
                <a:latin typeface="Century Gothic"/>
              </a:rPr>
              <a:t>Trainee lists which tools will be used to demonstrate progress with the targets. </a:t>
            </a:r>
            <a:endParaRPr lang="en-GB" sz="1400" dirty="0">
              <a:latin typeface="Century Gothic" panose="020B0502020202020204" pitchFamily="34" charset="0"/>
            </a:endParaRPr>
          </a:p>
          <a:p>
            <a:endParaRPr lang="en-GB" sz="1400" dirty="0">
              <a:latin typeface="Century Gothic" panose="020B0502020202020204" pitchFamily="34" charset="0"/>
            </a:endParaRPr>
          </a:p>
          <a:p>
            <a:r>
              <a:rPr lang="en-GB" sz="1400" dirty="0">
                <a:latin typeface="Century Gothic" panose="020B0502020202020204" pitchFamily="34" charset="0"/>
              </a:rPr>
              <a:t>Click </a:t>
            </a:r>
            <a:r>
              <a:rPr lang="en-GB" sz="1400" b="1" dirty="0">
                <a:solidFill>
                  <a:srgbClr val="002060"/>
                </a:solidFill>
                <a:latin typeface="Century Gothic" panose="020B0502020202020204" pitchFamily="34" charset="0"/>
              </a:rPr>
              <a:t>next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64" r="24932"/>
          <a:stretch/>
        </p:blipFill>
        <p:spPr>
          <a:xfrm>
            <a:off x="2883257" y="1842741"/>
            <a:ext cx="5974289" cy="3986734"/>
          </a:xfrm>
          <a:prstGeom prst="rect">
            <a:avLst/>
          </a:prstGeom>
        </p:spPr>
      </p:pic>
      <p:sp>
        <p:nvSpPr>
          <p:cNvPr id="9" name="Title 4"/>
          <p:cNvSpPr>
            <a:spLocks noGrp="1"/>
          </p:cNvSpPr>
          <p:nvPr>
            <p:ph type="title"/>
          </p:nvPr>
        </p:nvSpPr>
        <p:spPr>
          <a:xfrm>
            <a:off x="75615" y="286606"/>
            <a:ext cx="9027514" cy="1359414"/>
          </a:xfrm>
        </p:spPr>
        <p:txBody>
          <a:bodyPr/>
          <a:lstStyle/>
          <a:p>
            <a:pPr algn="ctr"/>
            <a:r>
              <a:rPr lang="en-GB" dirty="0">
                <a:latin typeface="Century Gothic"/>
              </a:rPr>
              <a:t>WDM</a:t>
            </a:r>
            <a:br>
              <a:rPr lang="en-GB" dirty="0">
                <a:latin typeface="Century Gothic"/>
              </a:rPr>
            </a:br>
            <a:r>
              <a:rPr lang="en-GB" dirty="0">
                <a:latin typeface="Century Gothic"/>
              </a:rPr>
              <a:t>(target setting)</a:t>
            </a:r>
            <a:endParaRPr lang="en-GB" dirty="0"/>
          </a:p>
        </p:txBody>
      </p:sp>
    </p:spTree>
    <p:extLst>
      <p:ext uri="{BB962C8B-B14F-4D97-AF65-F5344CB8AC3E}">
        <p14:creationId xmlns:p14="http://schemas.microsoft.com/office/powerpoint/2010/main" val="402900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7</a:t>
            </a:fld>
            <a:endParaRPr lang="en-GB"/>
          </a:p>
        </p:txBody>
      </p:sp>
      <p:sp>
        <p:nvSpPr>
          <p:cNvPr id="8" name="TextBox 7"/>
          <p:cNvSpPr txBox="1"/>
          <p:nvPr/>
        </p:nvSpPr>
        <p:spPr>
          <a:xfrm>
            <a:off x="822960" y="2104373"/>
            <a:ext cx="2060297" cy="1815882"/>
          </a:xfrm>
          <a:prstGeom prst="rect">
            <a:avLst/>
          </a:prstGeom>
          <a:noFill/>
        </p:spPr>
        <p:txBody>
          <a:bodyPr wrap="square" rtlCol="0">
            <a:spAutoFit/>
          </a:bodyPr>
          <a:lstStyle/>
          <a:p>
            <a:r>
              <a:rPr lang="en-GB" sz="1400" dirty="0">
                <a:latin typeface="Century Gothic" panose="020B0502020202020204" pitchFamily="34" charset="0"/>
              </a:rPr>
              <a:t>Trainee decides dates and focus for Demonstrations and Agendas next week in agreement with the LM</a:t>
            </a:r>
          </a:p>
          <a:p>
            <a:endParaRPr lang="en-GB" sz="1400" dirty="0">
              <a:latin typeface="Century Gothic" panose="020B0502020202020204" pitchFamily="34" charset="0"/>
            </a:endParaRPr>
          </a:p>
          <a:p>
            <a:r>
              <a:rPr lang="en-GB" sz="1400" dirty="0">
                <a:latin typeface="Century Gothic" panose="020B0502020202020204" pitchFamily="34" charset="0"/>
              </a:rPr>
              <a:t>Click </a:t>
            </a:r>
            <a:r>
              <a:rPr lang="en-GB" sz="1400" b="1" dirty="0">
                <a:solidFill>
                  <a:srgbClr val="002060"/>
                </a:solidFill>
                <a:latin typeface="Century Gothic" panose="020B0502020202020204" pitchFamily="34" charset="0"/>
              </a:rPr>
              <a:t>next </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WDM</a:t>
            </a:r>
            <a:br>
              <a:rPr lang="en-GB" dirty="0">
                <a:latin typeface="Century Gothic"/>
              </a:rPr>
            </a:br>
            <a:r>
              <a:rPr lang="en-GB" dirty="0">
                <a:latin typeface="Century Gothic"/>
              </a:rPr>
              <a:t>(Planning the week ahead)</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57" y="1830922"/>
            <a:ext cx="6295781" cy="4431014"/>
          </a:xfrm>
          <a:prstGeom prst="rect">
            <a:avLst/>
          </a:prstGeom>
        </p:spPr>
      </p:pic>
    </p:spTree>
    <p:extLst>
      <p:ext uri="{BB962C8B-B14F-4D97-AF65-F5344CB8AC3E}">
        <p14:creationId xmlns:p14="http://schemas.microsoft.com/office/powerpoint/2010/main" val="259230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8</a:t>
            </a:fld>
            <a:endParaRPr lang="en-GB"/>
          </a:p>
        </p:txBody>
      </p:sp>
      <p:sp>
        <p:nvSpPr>
          <p:cNvPr id="8" name="TextBox 7"/>
          <p:cNvSpPr txBox="1"/>
          <p:nvPr/>
        </p:nvSpPr>
        <p:spPr>
          <a:xfrm>
            <a:off x="822960" y="2104373"/>
            <a:ext cx="2060297" cy="1600438"/>
          </a:xfrm>
          <a:prstGeom prst="rect">
            <a:avLst/>
          </a:prstGeom>
          <a:noFill/>
        </p:spPr>
        <p:txBody>
          <a:bodyPr wrap="square" rtlCol="0">
            <a:spAutoFit/>
          </a:bodyPr>
          <a:lstStyle/>
          <a:p>
            <a:r>
              <a:rPr lang="en-GB" sz="1400" dirty="0">
                <a:latin typeface="Century Gothic" panose="020B0502020202020204" pitchFamily="34" charset="0"/>
              </a:rPr>
              <a:t>Trainee and LM agree dates and focus for lesson observations the following week</a:t>
            </a:r>
          </a:p>
          <a:p>
            <a:endParaRPr lang="en-GB" sz="1400" dirty="0">
              <a:latin typeface="Century Gothic" panose="020B0502020202020204" pitchFamily="34" charset="0"/>
            </a:endParaRPr>
          </a:p>
          <a:p>
            <a:r>
              <a:rPr lang="en-GB" sz="1400" dirty="0">
                <a:latin typeface="Century Gothic" panose="020B0502020202020204" pitchFamily="34" charset="0"/>
              </a:rPr>
              <a:t>Click </a:t>
            </a:r>
            <a:r>
              <a:rPr lang="en-GB" sz="1400" b="1" dirty="0">
                <a:solidFill>
                  <a:srgbClr val="002060"/>
                </a:solidFill>
                <a:latin typeface="Century Gothic" panose="020B0502020202020204" pitchFamily="34" charset="0"/>
              </a:rPr>
              <a:t>next </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WDM</a:t>
            </a:r>
            <a:br>
              <a:rPr lang="en-GB" dirty="0">
                <a:latin typeface="Century Gothic"/>
              </a:rPr>
            </a:br>
            <a:r>
              <a:rPr lang="en-GB" dirty="0">
                <a:latin typeface="Century Gothic"/>
              </a:rPr>
              <a:t>(Planning the week ahead)</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57" y="1858982"/>
            <a:ext cx="5919414" cy="4122546"/>
          </a:xfrm>
          <a:prstGeom prst="rect">
            <a:avLst/>
          </a:prstGeom>
        </p:spPr>
      </p:pic>
    </p:spTree>
    <p:extLst>
      <p:ext uri="{BB962C8B-B14F-4D97-AF65-F5344CB8AC3E}">
        <p14:creationId xmlns:p14="http://schemas.microsoft.com/office/powerpoint/2010/main" val="88722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A750D0-9CD2-43B5-BA75-37056ACFAE46}" type="datetime1">
              <a:rPr lang="en-GB" smtClean="0"/>
              <a:t>17/12/2021</a:t>
            </a:fld>
            <a:endParaRPr lang="en-GB"/>
          </a:p>
        </p:txBody>
      </p:sp>
      <p:sp>
        <p:nvSpPr>
          <p:cNvPr id="4" name="Slide Number Placeholder 3"/>
          <p:cNvSpPr>
            <a:spLocks noGrp="1"/>
          </p:cNvSpPr>
          <p:nvPr>
            <p:ph type="sldNum" sz="quarter" idx="12"/>
          </p:nvPr>
        </p:nvSpPr>
        <p:spPr/>
        <p:txBody>
          <a:bodyPr/>
          <a:lstStyle/>
          <a:p>
            <a:fld id="{A9EEB826-BBAA-434A-BDBD-E032F575DEE7}" type="slidenum">
              <a:rPr lang="en-GB" smtClean="0"/>
              <a:t>9</a:t>
            </a:fld>
            <a:endParaRPr lang="en-GB"/>
          </a:p>
        </p:txBody>
      </p:sp>
      <p:sp>
        <p:nvSpPr>
          <p:cNvPr id="8" name="TextBox 7"/>
          <p:cNvSpPr txBox="1"/>
          <p:nvPr/>
        </p:nvSpPr>
        <p:spPr>
          <a:xfrm>
            <a:off x="822960" y="1887947"/>
            <a:ext cx="2060297" cy="4185761"/>
          </a:xfrm>
          <a:prstGeom prst="rect">
            <a:avLst/>
          </a:prstGeom>
          <a:noFill/>
        </p:spPr>
        <p:txBody>
          <a:bodyPr wrap="square" lIns="91440" tIns="45720" rIns="91440" bIns="45720" rtlCol="0" anchor="t">
            <a:spAutoFit/>
          </a:bodyPr>
          <a:lstStyle/>
          <a:p>
            <a:r>
              <a:rPr lang="en-GB" sz="1400" dirty="0">
                <a:latin typeface="Century Gothic" panose="020B0502020202020204" pitchFamily="34" charset="0"/>
              </a:rPr>
              <a:t>LM confirms they will provide opportunities to observe outstanding practice </a:t>
            </a:r>
          </a:p>
          <a:p>
            <a:endParaRPr lang="en-GB" sz="1400" dirty="0">
              <a:latin typeface="Century Gothic" panose="020B0502020202020204" pitchFamily="34" charset="0"/>
            </a:endParaRPr>
          </a:p>
          <a:p>
            <a:r>
              <a:rPr lang="en-GB" sz="1400" dirty="0">
                <a:latin typeface="Century Gothic" panose="020B0502020202020204" pitchFamily="34" charset="0"/>
              </a:rPr>
              <a:t>LM confirms they agree the record of the meeting </a:t>
            </a:r>
          </a:p>
          <a:p>
            <a:endParaRPr lang="en-GB" sz="1400" dirty="0">
              <a:latin typeface="Century Gothic" panose="020B0502020202020204" pitchFamily="34" charset="0"/>
            </a:endParaRPr>
          </a:p>
          <a:p>
            <a:r>
              <a:rPr lang="en-GB" sz="1400" dirty="0">
                <a:latin typeface="Century Gothic"/>
              </a:rPr>
              <a:t>If the WDM contains evidence for the phase then link to associated FRAP using the drop down box</a:t>
            </a:r>
          </a:p>
          <a:p>
            <a:endParaRPr lang="en-GB" sz="1400" dirty="0">
              <a:latin typeface="Century Gothic" panose="020B0502020202020204" pitchFamily="34" charset="0"/>
            </a:endParaRPr>
          </a:p>
          <a:p>
            <a:r>
              <a:rPr lang="en-GB" sz="1400" dirty="0">
                <a:latin typeface="Century Gothic" panose="020B0502020202020204" pitchFamily="34" charset="0"/>
              </a:rPr>
              <a:t>LM dates the record</a:t>
            </a:r>
          </a:p>
          <a:p>
            <a:endParaRPr lang="en-GB" sz="1400" dirty="0">
              <a:latin typeface="Century Gothic" panose="020B0502020202020204" pitchFamily="34" charset="0"/>
            </a:endParaRPr>
          </a:p>
          <a:p>
            <a:r>
              <a:rPr lang="en-GB" sz="1400" dirty="0">
                <a:latin typeface="Century Gothic" panose="020B0502020202020204" pitchFamily="34" charset="0"/>
              </a:rPr>
              <a:t>Click </a:t>
            </a:r>
            <a:r>
              <a:rPr lang="en-GB" sz="1400" b="1" dirty="0">
                <a:solidFill>
                  <a:srgbClr val="002060"/>
                </a:solidFill>
                <a:latin typeface="Century Gothic" panose="020B0502020202020204" pitchFamily="34" charset="0"/>
              </a:rPr>
              <a:t>next </a:t>
            </a:r>
            <a:r>
              <a:rPr lang="en-GB" sz="1400" dirty="0">
                <a:latin typeface="Century Gothic" panose="020B0502020202020204" pitchFamily="34" charset="0"/>
              </a:rPr>
              <a:t>and</a:t>
            </a:r>
            <a:r>
              <a:rPr lang="en-GB" sz="1400" dirty="0">
                <a:solidFill>
                  <a:srgbClr val="002060"/>
                </a:solidFill>
                <a:latin typeface="Century Gothic" panose="020B0502020202020204" pitchFamily="34" charset="0"/>
              </a:rPr>
              <a:t> </a:t>
            </a:r>
            <a:r>
              <a:rPr lang="en-GB" sz="1400" b="1" dirty="0">
                <a:solidFill>
                  <a:srgbClr val="002060"/>
                </a:solidFill>
                <a:latin typeface="Century Gothic" panose="020B0502020202020204" pitchFamily="34" charset="0"/>
              </a:rPr>
              <a:t>submit</a:t>
            </a:r>
          </a:p>
        </p:txBody>
      </p:sp>
      <p:sp>
        <p:nvSpPr>
          <p:cNvPr id="9" name="Title 4"/>
          <p:cNvSpPr>
            <a:spLocks noGrp="1"/>
          </p:cNvSpPr>
          <p:nvPr>
            <p:ph type="title"/>
          </p:nvPr>
        </p:nvSpPr>
        <p:spPr>
          <a:xfrm>
            <a:off x="75615" y="286606"/>
            <a:ext cx="9027514" cy="1359414"/>
          </a:xfrm>
        </p:spPr>
        <p:txBody>
          <a:bodyPr/>
          <a:lstStyle/>
          <a:p>
            <a:pPr algn="ctr"/>
            <a:r>
              <a:rPr lang="en-GB" dirty="0">
                <a:latin typeface="Century Gothic"/>
              </a:rPr>
              <a:t>WDM</a:t>
            </a:r>
            <a:br>
              <a:rPr lang="en-GB" dirty="0">
                <a:latin typeface="Century Gothic"/>
              </a:rPr>
            </a:br>
            <a:r>
              <a:rPr lang="en-GB" dirty="0">
                <a:latin typeface="Century Gothic"/>
              </a:rPr>
              <a:t>(submitting the record)</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257" y="2192655"/>
            <a:ext cx="5897663" cy="4140912"/>
          </a:xfrm>
          <a:prstGeom prst="rect">
            <a:avLst/>
          </a:prstGeom>
        </p:spPr>
      </p:pic>
    </p:spTree>
    <p:extLst>
      <p:ext uri="{BB962C8B-B14F-4D97-AF65-F5344CB8AC3E}">
        <p14:creationId xmlns:p14="http://schemas.microsoft.com/office/powerpoint/2010/main" val="1101572323"/>
      </p:ext>
    </p:extLst>
  </p:cSld>
  <p:clrMapOvr>
    <a:masterClrMapping/>
  </p:clrMapOvr>
</p:sld>
</file>

<file path=ppt/theme/theme1.xml><?xml version="1.0" encoding="utf-8"?>
<a:theme xmlns:a="http://schemas.openxmlformats.org/drawingml/2006/main" name="Work Theme">
  <a:themeElements>
    <a:clrScheme name="Tom's Work Colours">
      <a:dk1>
        <a:srgbClr val="000000"/>
      </a:dk1>
      <a:lt1>
        <a:sysClr val="window" lastClr="FFFFFF"/>
      </a:lt1>
      <a:dk2>
        <a:srgbClr val="1E56A0"/>
      </a:dk2>
      <a:lt2>
        <a:srgbClr val="D8D8D8"/>
      </a:lt2>
      <a:accent1>
        <a:srgbClr val="1B1810"/>
      </a:accent1>
      <a:accent2>
        <a:srgbClr val="433C29"/>
      </a:accent2>
      <a:accent3>
        <a:srgbClr val="877852"/>
      </a:accent3>
      <a:accent4>
        <a:srgbClr val="B9AD8D"/>
      </a:accent4>
      <a:accent5>
        <a:srgbClr val="D2CAB5"/>
      </a:accent5>
      <a:accent6>
        <a:srgbClr val="E3DED1"/>
      </a:accent6>
      <a:hlink>
        <a:srgbClr val="5D3402"/>
      </a:hlink>
      <a:folHlink>
        <a:srgbClr val="5D34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Work Theme" id="{FDE150AE-CDDD-45FB-927F-15D247C7F0BD}" vid="{17A3CEC9-4DCB-43C2-9363-9DC9DAA7F9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BACED03C6B0B4291EB0BA5E869A6C1" ma:contentTypeVersion="13" ma:contentTypeDescription="Create a new document." ma:contentTypeScope="" ma:versionID="81d06539aed13919b68b7627a53a75b1">
  <xsd:schema xmlns:xsd="http://www.w3.org/2001/XMLSchema" xmlns:xs="http://www.w3.org/2001/XMLSchema" xmlns:p="http://schemas.microsoft.com/office/2006/metadata/properties" xmlns:ns2="b06da5eb-40b0-4950-befd-25032263aabd" xmlns:ns3="1ea9effa-5ea0-4d45-936c-cbdcd445a239" targetNamespace="http://schemas.microsoft.com/office/2006/metadata/properties" ma:root="true" ma:fieldsID="86e380b8d77412a5264e89ac8c85720f" ns2:_="" ns3:_="">
    <xsd:import namespace="b06da5eb-40b0-4950-befd-25032263aabd"/>
    <xsd:import namespace="1ea9effa-5ea0-4d45-936c-cbdcd445a2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da5eb-40b0-4950-befd-25032263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a9effa-5ea0-4d45-936c-cbdcd445a2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ea9effa-5ea0-4d45-936c-cbdcd445a239">
      <UserInfo>
        <DisplayName/>
        <AccountId xsi:nil="true"/>
        <AccountType/>
      </UserInfo>
    </SharedWithUsers>
  </documentManagement>
</p:properties>
</file>

<file path=customXml/itemProps1.xml><?xml version="1.0" encoding="utf-8"?>
<ds:datastoreItem xmlns:ds="http://schemas.openxmlformats.org/officeDocument/2006/customXml" ds:itemID="{9F256DEB-48DE-444D-9F17-C2AECFB6BB0C}">
  <ds:schemaRefs>
    <ds:schemaRef ds:uri="http://schemas.microsoft.com/sharepoint/v3/contenttype/forms"/>
  </ds:schemaRefs>
</ds:datastoreItem>
</file>

<file path=customXml/itemProps2.xml><?xml version="1.0" encoding="utf-8"?>
<ds:datastoreItem xmlns:ds="http://schemas.openxmlformats.org/officeDocument/2006/customXml" ds:itemID="{19B637A4-80B4-443E-93AA-121478139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6da5eb-40b0-4950-befd-25032263aabd"/>
    <ds:schemaRef ds:uri="1ea9effa-5ea0-4d45-936c-cbdcd445a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3A94F6-8F6C-44B4-8DE3-C6FA777345E1}">
  <ds:schemaRefs>
    <ds:schemaRef ds:uri="http://schemas.microsoft.com/office/2006/documentManagement/types"/>
    <ds:schemaRef ds:uri="http://purl.org/dc/dcmitype/"/>
    <ds:schemaRef ds:uri="1ea9effa-5ea0-4d45-936c-cbdcd445a239"/>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b06da5eb-40b0-4950-befd-25032263aabd"/>
  </ds:schemaRefs>
</ds:datastoreItem>
</file>

<file path=docProps/app.xml><?xml version="1.0" encoding="utf-8"?>
<Properties xmlns="http://schemas.openxmlformats.org/officeDocument/2006/extended-properties" xmlns:vt="http://schemas.openxmlformats.org/officeDocument/2006/docPropsVTypes">
  <Template>Work Theme</Template>
  <TotalTime>389</TotalTime>
  <Words>759</Words>
  <Application>Microsoft Office PowerPoint</Application>
  <PresentationFormat>On-screen Show (4:3)</PresentationFormat>
  <Paragraphs>195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Work Theme</vt:lpstr>
      <vt:lpstr>Learning conversations</vt:lpstr>
      <vt:lpstr>Lead Mentor and Trainee: Weekly Development Meeting​  (WDM)</vt:lpstr>
      <vt:lpstr>Weekly Development Meeting​ (adding the template)</vt:lpstr>
      <vt:lpstr>WDM (Trainee weekly reflection)</vt:lpstr>
      <vt:lpstr>WDM (review portfolio evidence / FRAP)</vt:lpstr>
      <vt:lpstr>WDM (target setting)</vt:lpstr>
      <vt:lpstr>WDM (Planning the week ahead)</vt:lpstr>
      <vt:lpstr>WDM (Planning the week ahead)</vt:lpstr>
      <vt:lpstr>WDM (submitting the record)</vt:lpstr>
      <vt:lpstr>Reflective Mentor and Trainee: Reflective Conversation</vt:lpstr>
      <vt:lpstr>PowerPoint Presentation</vt:lpstr>
      <vt:lpstr>Reflective Conversation</vt:lpstr>
      <vt:lpstr>UVT and Trainee: the UVT Visit</vt:lpstr>
      <vt:lpstr>UVT visit</vt:lpstr>
      <vt:lpstr>UVT visit</vt:lpstr>
      <vt:lpstr>UVT visit</vt:lpstr>
      <vt:lpstr>UVT visit</vt:lpstr>
      <vt:lpstr>UVT visit</vt:lpstr>
      <vt:lpstr>UVT visit</vt:lpstr>
      <vt:lpstr>UVT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in the Exeter Model</dc:title>
  <dc:creator>Tom Ralph</dc:creator>
  <cp:lastModifiedBy>Williams, Gini</cp:lastModifiedBy>
  <cp:revision>144</cp:revision>
  <dcterms:created xsi:type="dcterms:W3CDTF">2021-07-26T15:46:37Z</dcterms:created>
  <dcterms:modified xsi:type="dcterms:W3CDTF">2021-12-17T09:36:58Z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0x010100FABACED03C6B0B4291EB0BA5E869A6C1</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ies>
</file>