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sldIdLst>
    <p:sldId id="443" r:id="rId5"/>
    <p:sldId id="440" r:id="rId6"/>
    <p:sldId id="43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853A0E-A9BB-88E1-5FD3-050243E30818}" v="11" dt="2021-08-27T10:44:01.090"/>
    <p1510:client id="{2D3E327A-E932-B939-BA06-1FF6B6E54478}" v="405" dt="2021-09-01T16:18:29.174"/>
    <p1510:client id="{6478F268-F06D-4A24-93E0-9C500A1A2A1C}" v="27" dt="2021-09-02T11:38:29.498"/>
    <p1510:client id="{89C59ADA-A0B8-BFCD-F90A-D0DB2980C750}" v="81" dt="2021-12-17T09:14:51.220"/>
    <p1510:client id="{90FBC0E9-CCAB-FBAF-536E-A7166383CA02}" v="29" dt="2021-08-24T14:39:41.655"/>
    <p1510:client id="{9718ED18-557C-4863-9E1B-C6CB1AE5153C}" v="5" dt="2021-09-02T14:52:45.293"/>
    <p1510:client id="{A1D0EF1F-3CEC-27A9-E993-B43D0C6CD707}" v="8" dt="2021-08-26T11:42:30.865"/>
    <p1510:client id="{F04A60D7-2858-286C-6A9D-2DD26A8178E4}" v="55" dt="2021-08-24T14:19:44.3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68585" autoAdjust="0"/>
  </p:normalViewPr>
  <p:slideViewPr>
    <p:cSldViewPr snapToGrid="0">
      <p:cViewPr varScale="1">
        <p:scale>
          <a:sx n="61" d="100"/>
          <a:sy n="61" d="100"/>
        </p:scale>
        <p:origin x="201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3FD76-898F-461F-AB41-538366747410}" type="datetimeFigureOut">
              <a:rPr lang="en-GB" smtClean="0"/>
              <a:t>17/12/2021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DCFDB3-4302-4807-B97D-78771186AA26}" type="slidenum">
              <a:rPr lang="en-GB" smtClean="0"/>
              <a:t>‹#›</a:t>
            </a:fld>
            <a:endParaRPr lang="en-GB"/>
          </a:p>
        </p:txBody>
      </p:sp>
    </p:spTree>
    <p:extLst>
      <p:ext uri="{BB962C8B-B14F-4D97-AF65-F5344CB8AC3E}">
        <p14:creationId xmlns:p14="http://schemas.microsoft.com/office/powerpoint/2010/main" val="3620412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encourage critical conversation about classroom practice and support the process of reflective evaluation, an ‘Exeter Model Framework’ is provided. This framework identifies a range of influences which may affect planning, teaching and assessment and groups them under these headings</a:t>
            </a:r>
          </a:p>
          <a:p>
            <a:endParaRPr lang="en-US" dirty="0"/>
          </a:p>
          <a:p>
            <a:r>
              <a:rPr lang="en-US" dirty="0"/>
              <a:t>Trainees are introduced to this framework during their taught course and should be familiar with using this to </a:t>
            </a:r>
            <a:r>
              <a:rPr lang="en-US" dirty="0" err="1"/>
              <a:t>analyse</a:t>
            </a:r>
            <a:r>
              <a:rPr lang="en-US" dirty="0"/>
              <a:t> issues around teaching by the time they attend</a:t>
            </a:r>
            <a:r>
              <a:rPr lang="en-US" baseline="0" dirty="0"/>
              <a:t> the school placement.</a:t>
            </a:r>
            <a:r>
              <a:rPr lang="en-US" dirty="0"/>
              <a:t> </a:t>
            </a:r>
          </a:p>
          <a:p>
            <a:endParaRPr lang="en-US" dirty="0"/>
          </a:p>
          <a:p>
            <a:r>
              <a:rPr lang="en-GB" sz="1200" b="0" i="0" u="none" strike="noStrike" kern="1200" baseline="0" dirty="0">
                <a:solidFill>
                  <a:schemeClr val="tx1"/>
                </a:solidFill>
                <a:latin typeface="+mn-lt"/>
                <a:ea typeface="+mn-ea"/>
                <a:cs typeface="+mn-cs"/>
              </a:rPr>
              <a:t>it provides a structured framework to use when talking about teaching.  It is designed to aid teachers in reflecting on their work in relation to a specific aspect of practice by drawing attention to a number of interlinked aspects of the context in which they are working. The Framework prompts teachers to interrogate and discuss their practice by asking questions of themselves and each other in relation to their values and beliefs, their knowledge about their subject, about teaching, and about learning, the school ethos and community, and education policy.  </a:t>
            </a:r>
          </a:p>
          <a:p>
            <a:endParaRPr lang="en-GB" dirty="0"/>
          </a:p>
        </p:txBody>
      </p:sp>
      <p:sp>
        <p:nvSpPr>
          <p:cNvPr id="4" name="Slide Number Placeholder 3"/>
          <p:cNvSpPr>
            <a:spLocks noGrp="1"/>
          </p:cNvSpPr>
          <p:nvPr>
            <p:ph type="sldNum" sz="quarter" idx="5"/>
          </p:nvPr>
        </p:nvSpPr>
        <p:spPr/>
        <p:txBody>
          <a:bodyPr/>
          <a:lstStyle/>
          <a:p>
            <a:fld id="{4413D949-D4FE-44BC-A22E-EDB32FC9F362}" type="slidenum">
              <a:rPr lang="en-GB" smtClean="0"/>
              <a:t>2</a:t>
            </a:fld>
            <a:endParaRPr lang="en-GB"/>
          </a:p>
        </p:txBody>
      </p:sp>
    </p:spTree>
    <p:extLst>
      <p:ext uri="{BB962C8B-B14F-4D97-AF65-F5344CB8AC3E}">
        <p14:creationId xmlns:p14="http://schemas.microsoft.com/office/powerpoint/2010/main" val="25704066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851C2D6-7AF3-42AD-A520-D03D88E1AD22}" type="datetime1">
              <a:rPr lang="en-GB" smtClean="0"/>
              <a:t>17/12/2021</a:t>
            </a:fld>
            <a:endParaRPr lang="en-GB"/>
          </a:p>
        </p:txBody>
      </p:sp>
      <p:sp>
        <p:nvSpPr>
          <p:cNvPr id="5" name="Slide Number Placeholder 4"/>
          <p:cNvSpPr>
            <a:spLocks noGrp="1"/>
          </p:cNvSpPr>
          <p:nvPr>
            <p:ph type="sldNum" sz="quarter" idx="12"/>
          </p:nvPr>
        </p:nvSpPr>
        <p:spPr/>
        <p:txBody>
          <a:bodyPr/>
          <a:lstStyle/>
          <a:p>
            <a:fld id="{A9EEB826-BBAA-434A-BDBD-E032F575DEE7}" type="slidenum">
              <a:rPr lang="en-GB" smtClean="0"/>
              <a:t>‹#›</a:t>
            </a:fld>
            <a:endParaRPr lang="en-GB"/>
          </a:p>
        </p:txBody>
      </p:sp>
      <p:sp>
        <p:nvSpPr>
          <p:cNvPr id="7" name="Title 1"/>
          <p:cNvSpPr>
            <a:spLocks noGrp="1"/>
          </p:cNvSpPr>
          <p:nvPr>
            <p:ph type="ctrTitle"/>
          </p:nvPr>
        </p:nvSpPr>
        <p:spPr>
          <a:xfrm>
            <a:off x="822961" y="3094893"/>
            <a:ext cx="7543800" cy="2085857"/>
          </a:xfrm>
        </p:spPr>
        <p:txBody>
          <a:bodyPr anchor="b">
            <a:normAutofit/>
          </a:bodyPr>
          <a:lstStyle>
            <a:lvl1pPr algn="l">
              <a:lnSpc>
                <a:spcPct val="85000"/>
              </a:lnSpc>
              <a:defRPr sz="4800" cap="small" spc="-38" baseline="0">
                <a:solidFill>
                  <a:schemeClr val="tx1">
                    <a:lumMod val="85000"/>
                    <a:lumOff val="15000"/>
                  </a:schemeClr>
                </a:solidFill>
                <a:latin typeface="Century Gothic" panose="020B0502020202020204"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1510838" y="169164"/>
            <a:ext cx="7543800" cy="2679544"/>
          </a:xfrm>
        </p:spPr>
        <p:txBody>
          <a:bodyPr lIns="91440" rIns="91440">
            <a:normAutofit/>
          </a:bodyPr>
          <a:lstStyle>
            <a:lvl1pPr marL="0" indent="0" algn="r">
              <a:buNone/>
              <a:defRPr sz="1800" cap="none" spc="150" baseline="0">
                <a:solidFill>
                  <a:schemeClr val="tx2"/>
                </a:solidFill>
                <a:latin typeface="Century Gothic" panose="020B0502020202020204" pitchFamily="34"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cxnSp>
        <p:nvCxnSpPr>
          <p:cNvPr id="9" name="Straight Connector 8"/>
          <p:cNvCxnSpPr/>
          <p:nvPr/>
        </p:nvCxnSpPr>
        <p:spPr>
          <a:xfrm>
            <a:off x="820939" y="5196253"/>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stretch>
            <a:fillRect/>
          </a:stretch>
        </p:blipFill>
        <p:spPr>
          <a:xfrm>
            <a:off x="6731578" y="5325784"/>
            <a:ext cx="2371550" cy="975445"/>
          </a:xfrm>
          <a:prstGeom prst="rect">
            <a:avLst/>
          </a:prstGeom>
        </p:spPr>
      </p:pic>
    </p:spTree>
    <p:extLst>
      <p:ext uri="{BB962C8B-B14F-4D97-AF65-F5344CB8AC3E}">
        <p14:creationId xmlns:p14="http://schemas.microsoft.com/office/powerpoint/2010/main" val="107562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A750D0-9CD2-43B5-BA75-37056ACFAE46}" type="datetime1">
              <a:rPr lang="en-GB" smtClean="0"/>
              <a:t>17/12/2021</a:t>
            </a:fld>
            <a:endParaRPr lang="en-GB"/>
          </a:p>
        </p:txBody>
      </p:sp>
      <p:sp>
        <p:nvSpPr>
          <p:cNvPr id="9" name="Slide Number Placeholder 8"/>
          <p:cNvSpPr>
            <a:spLocks noGrp="1"/>
          </p:cNvSpPr>
          <p:nvPr>
            <p:ph type="sldNum" sz="quarter" idx="12"/>
          </p:nvPr>
        </p:nvSpPr>
        <p:spPr/>
        <p:txBody>
          <a:bodyPr/>
          <a:lstStyle/>
          <a:p>
            <a:fld id="{A9EEB826-BBAA-434A-BDBD-E032F575DEE7}"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GB" dirty="0"/>
          </a:p>
        </p:txBody>
      </p:sp>
      <p:cxnSp>
        <p:nvCxnSpPr>
          <p:cNvPr id="13" name="Straight Connector 12"/>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082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748DB3-2AA8-4662-909C-304C54116B24}" type="datetime1">
              <a:rPr lang="en-GB" smtClean="0"/>
              <a:t>17/12/2021</a:t>
            </a:fld>
            <a:endParaRPr lang="en-GB"/>
          </a:p>
        </p:txBody>
      </p:sp>
      <p:sp>
        <p:nvSpPr>
          <p:cNvPr id="7" name="Slide Number Placeholder 6"/>
          <p:cNvSpPr>
            <a:spLocks noGrp="1"/>
          </p:cNvSpPr>
          <p:nvPr>
            <p:ph type="sldNum" sz="quarter" idx="12"/>
          </p:nvPr>
        </p:nvSpPr>
        <p:spPr/>
        <p:txBody>
          <a:bodyPr/>
          <a:lstStyle/>
          <a:p>
            <a:fld id="{A9EEB826-BBAA-434A-BDBD-E032F575DEE7}" type="slidenum">
              <a:rPr lang="en-GB" smtClean="0"/>
              <a:t>‹#›</a:t>
            </a:fld>
            <a:endParaRPr lang="en-GB"/>
          </a:p>
        </p:txBody>
      </p:sp>
      <p:cxnSp>
        <p:nvCxnSpPr>
          <p:cNvPr id="9" name="Straight Connector 8"/>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5279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A6AD52-4298-42B9-B1C5-6199908FB7C5}" type="datetime1">
              <a:rPr lang="en-GB" smtClean="0"/>
              <a:t>17/12/2021</a:t>
            </a:fld>
            <a:endParaRPr lang="en-GB"/>
          </a:p>
        </p:txBody>
      </p:sp>
      <p:sp>
        <p:nvSpPr>
          <p:cNvPr id="9" name="Slide Number Placeholder 8"/>
          <p:cNvSpPr>
            <a:spLocks noGrp="1"/>
          </p:cNvSpPr>
          <p:nvPr>
            <p:ph type="sldNum" sz="quarter" idx="12"/>
          </p:nvPr>
        </p:nvSpPr>
        <p:spPr/>
        <p:txBody>
          <a:bodyPr/>
          <a:lstStyle/>
          <a:p>
            <a:fld id="{A9EEB826-BBAA-434A-BDBD-E032F575DEE7}" type="slidenum">
              <a:rPr lang="en-GB" smtClean="0"/>
              <a:t>‹#›</a:t>
            </a:fld>
            <a:endParaRPr lang="en-GB"/>
          </a:p>
        </p:txBody>
      </p:sp>
      <p:cxnSp>
        <p:nvCxnSpPr>
          <p:cNvPr id="11" name="Straight Connector 10"/>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3427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162E0D3-35A8-41E9-AED8-EF8E835DA805}" type="datetime1">
              <a:rPr lang="en-GB" smtClean="0"/>
              <a:t>17/12/2021</a:t>
            </a:fld>
            <a:endParaRPr lang="en-GB"/>
          </a:p>
        </p:txBody>
      </p:sp>
      <p:sp>
        <p:nvSpPr>
          <p:cNvPr id="4" name="Slide Number Placeholder 3"/>
          <p:cNvSpPr>
            <a:spLocks noGrp="1"/>
          </p:cNvSpPr>
          <p:nvPr>
            <p:ph type="sldNum" sz="quarter" idx="11"/>
          </p:nvPr>
        </p:nvSpPr>
        <p:spPr/>
        <p:txBody>
          <a:bodyPr/>
          <a:lstStyle/>
          <a:p>
            <a:fld id="{A9EEB826-BBAA-434A-BDBD-E032F575DEE7}" type="slidenum">
              <a:rPr lang="en-GB" smtClean="0"/>
              <a:t>‹#›</a:t>
            </a:fld>
            <a:endParaRPr lang="en-GB"/>
          </a:p>
        </p:txBody>
      </p:sp>
    </p:spTree>
    <p:extLst>
      <p:ext uri="{BB962C8B-B14F-4D97-AF65-F5344CB8AC3E}">
        <p14:creationId xmlns:p14="http://schemas.microsoft.com/office/powerpoint/2010/main" val="218732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5" y="6459788"/>
            <a:ext cx="1963883" cy="365125"/>
          </a:xfrm>
        </p:spPr>
        <p:txBody>
          <a:bodyPr/>
          <a:lstStyle>
            <a:lvl1pPr algn="l">
              <a:defRPr/>
            </a:lvl1pPr>
          </a:lstStyle>
          <a:p>
            <a:fld id="{4EC69F1B-61C8-4CF6-BF29-796C6689CBDE}" type="datetime1">
              <a:rPr lang="en-GB" smtClean="0"/>
              <a:t>17/12/2021</a:t>
            </a:fld>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9EEB826-BBAA-434A-BDBD-E032F575DEE7}" type="slidenum">
              <a:rPr lang="en-GB" smtClean="0"/>
              <a:t>‹#›</a:t>
            </a:fld>
            <a:endParaRPr lang="en-GB"/>
          </a:p>
        </p:txBody>
      </p:sp>
    </p:spTree>
    <p:extLst>
      <p:ext uri="{BB962C8B-B14F-4D97-AF65-F5344CB8AC3E}">
        <p14:creationId xmlns:p14="http://schemas.microsoft.com/office/powerpoint/2010/main" val="32949046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9144001" cy="65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615" y="6446839"/>
            <a:ext cx="1854203" cy="365125"/>
          </a:xfrm>
          <a:prstGeom prst="rect">
            <a:avLst/>
          </a:prstGeom>
        </p:spPr>
        <p:txBody>
          <a:bodyPr vert="horz" lIns="91440" tIns="45720" rIns="91440" bIns="45720" rtlCol="0" anchor="ctr"/>
          <a:lstStyle>
            <a:lvl1pPr algn="l">
              <a:defRPr sz="825">
                <a:solidFill>
                  <a:srgbClr val="FFFFFF"/>
                </a:solidFill>
                <a:latin typeface="Century Gothic" panose="020B0502020202020204" pitchFamily="34" charset="0"/>
              </a:defRPr>
            </a:lvl1pPr>
          </a:lstStyle>
          <a:p>
            <a:fld id="{02DD8764-7EC6-4EE2-AC53-8F04276BEDC4}" type="datetime1">
              <a:rPr lang="en-GB" smtClean="0"/>
              <a:t>17/12/2021</a:t>
            </a:fld>
            <a:endParaRPr lang="en-GB"/>
          </a:p>
        </p:txBody>
      </p:sp>
      <p:sp>
        <p:nvSpPr>
          <p:cNvPr id="6" name="Slide Number Placeholder 5"/>
          <p:cNvSpPr>
            <a:spLocks noGrp="1"/>
          </p:cNvSpPr>
          <p:nvPr>
            <p:ph type="sldNum" sz="quarter" idx="4"/>
          </p:nvPr>
        </p:nvSpPr>
        <p:spPr>
          <a:xfrm>
            <a:off x="8119110" y="6448914"/>
            <a:ext cx="984019" cy="365125"/>
          </a:xfrm>
          <a:prstGeom prst="rect">
            <a:avLst/>
          </a:prstGeom>
        </p:spPr>
        <p:txBody>
          <a:bodyPr vert="horz" lIns="91440" tIns="45720" rIns="91440" bIns="45720" rtlCol="0" anchor="ctr"/>
          <a:lstStyle>
            <a:lvl1pPr algn="r">
              <a:defRPr sz="825">
                <a:solidFill>
                  <a:srgbClr val="FFFFFF"/>
                </a:solidFill>
                <a:latin typeface="Century Gothic" panose="020B0502020202020204" pitchFamily="34" charset="0"/>
              </a:defRPr>
            </a:lvl1pPr>
          </a:lstStyle>
          <a:p>
            <a:fld id="{A9EEB826-BBAA-434A-BDBD-E032F575DEE7}" type="slidenum">
              <a:rPr lang="en-GB" smtClean="0"/>
              <a:t>‹#›</a:t>
            </a:fld>
            <a:endParaRPr lang="en-GB"/>
          </a:p>
        </p:txBody>
      </p:sp>
    </p:spTree>
    <p:extLst>
      <p:ext uri="{BB962C8B-B14F-4D97-AF65-F5344CB8AC3E}">
        <p14:creationId xmlns:p14="http://schemas.microsoft.com/office/powerpoint/2010/main" val="36701667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hdr="0" ftr="0"/>
  <p:txStyles>
    <p:titleStyle>
      <a:lvl1pPr algn="l" defTabSz="685800" rtl="0" eaLnBrk="1" latinLnBrk="0" hangingPunct="1">
        <a:lnSpc>
          <a:spcPct val="85000"/>
        </a:lnSpc>
        <a:spcBef>
          <a:spcPct val="0"/>
        </a:spcBef>
        <a:buNone/>
        <a:defRPr sz="4400" kern="1200" spc="-38" baseline="0">
          <a:solidFill>
            <a:schemeClr val="tx1">
              <a:lumMod val="75000"/>
              <a:lumOff val="25000"/>
            </a:schemeClr>
          </a:solidFill>
          <a:latin typeface="Century Gothic" panose="020B0502020202020204" pitchFamily="34" charset="0"/>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Century Gothic" panose="020B0502020202020204" pitchFamily="34" charset="0"/>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Century Gothic" panose="020B0502020202020204" pitchFamily="34" charset="0"/>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AE6221-0C14-4C6A-A459-3245008CBBE6}"/>
              </a:ext>
            </a:extLst>
          </p:cNvPr>
          <p:cNvSpPr>
            <a:spLocks noGrp="1"/>
          </p:cNvSpPr>
          <p:nvPr>
            <p:ph type="dt" sz="half" idx="10"/>
          </p:nvPr>
        </p:nvSpPr>
        <p:spPr/>
        <p:txBody>
          <a:bodyPr/>
          <a:lstStyle/>
          <a:p>
            <a:fld id="{E851C2D6-7AF3-42AD-A520-D03D88E1AD22}" type="datetime1">
              <a:rPr lang="en-GB" smtClean="0"/>
              <a:t>17/12/2021</a:t>
            </a:fld>
            <a:endParaRPr lang="en-GB"/>
          </a:p>
        </p:txBody>
      </p:sp>
      <p:sp>
        <p:nvSpPr>
          <p:cNvPr id="3" name="Slide Number Placeholder 2">
            <a:extLst>
              <a:ext uri="{FF2B5EF4-FFF2-40B4-BE49-F238E27FC236}">
                <a16:creationId xmlns:a16="http://schemas.microsoft.com/office/drawing/2014/main" id="{E8E43756-4F06-43F5-8C44-E6DFC8B857D6}"/>
              </a:ext>
            </a:extLst>
          </p:cNvPr>
          <p:cNvSpPr>
            <a:spLocks noGrp="1"/>
          </p:cNvSpPr>
          <p:nvPr>
            <p:ph type="sldNum" sz="quarter" idx="12"/>
          </p:nvPr>
        </p:nvSpPr>
        <p:spPr/>
        <p:txBody>
          <a:bodyPr/>
          <a:lstStyle/>
          <a:p>
            <a:fld id="{A9EEB826-BBAA-434A-BDBD-E032F575DEE7}" type="slidenum">
              <a:rPr lang="en-GB" smtClean="0"/>
              <a:t>1</a:t>
            </a:fld>
            <a:endParaRPr lang="en-GB"/>
          </a:p>
        </p:txBody>
      </p:sp>
      <p:sp>
        <p:nvSpPr>
          <p:cNvPr id="4" name="Title 3">
            <a:extLst>
              <a:ext uri="{FF2B5EF4-FFF2-40B4-BE49-F238E27FC236}">
                <a16:creationId xmlns:a16="http://schemas.microsoft.com/office/drawing/2014/main" id="{251891EA-C875-4B8E-AD85-5B39EAE746BF}"/>
              </a:ext>
            </a:extLst>
          </p:cNvPr>
          <p:cNvSpPr>
            <a:spLocks noGrp="1"/>
          </p:cNvSpPr>
          <p:nvPr>
            <p:ph type="ctrTitle"/>
          </p:nvPr>
        </p:nvSpPr>
        <p:spPr/>
        <p:txBody>
          <a:bodyPr/>
          <a:lstStyle/>
          <a:p>
            <a:r>
              <a:rPr lang="en-GB" dirty="0">
                <a:latin typeface="Century Gothic"/>
              </a:rPr>
              <a:t>The </a:t>
            </a:r>
            <a:r>
              <a:rPr lang="en-GB" dirty="0" err="1">
                <a:latin typeface="Century Gothic"/>
              </a:rPr>
              <a:t>exeter</a:t>
            </a:r>
            <a:r>
              <a:rPr lang="en-GB" dirty="0">
                <a:latin typeface="Century Gothic"/>
              </a:rPr>
              <a:t> model framework</a:t>
            </a:r>
            <a:endParaRPr lang="en-US" dirty="0"/>
          </a:p>
        </p:txBody>
      </p:sp>
      <p:sp>
        <p:nvSpPr>
          <p:cNvPr id="5" name="Subtitle 4">
            <a:extLst>
              <a:ext uri="{FF2B5EF4-FFF2-40B4-BE49-F238E27FC236}">
                <a16:creationId xmlns:a16="http://schemas.microsoft.com/office/drawing/2014/main" id="{304BAFEA-A37F-4F7E-B336-A318CC00185A}"/>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373402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BF242-C392-474A-AEE0-2866BFF9BDDA}"/>
              </a:ext>
            </a:extLst>
          </p:cNvPr>
          <p:cNvSpPr>
            <a:spLocks noGrp="1"/>
          </p:cNvSpPr>
          <p:nvPr>
            <p:ph type="title"/>
          </p:nvPr>
        </p:nvSpPr>
        <p:spPr/>
        <p:txBody>
          <a:bodyPr/>
          <a:lstStyle/>
          <a:p>
            <a:r>
              <a:rPr lang="en-GB"/>
              <a:t>The Exeter Model Framework</a:t>
            </a:r>
          </a:p>
        </p:txBody>
      </p:sp>
      <p:pic>
        <p:nvPicPr>
          <p:cNvPr id="7" name="Content Placeholder 6" descr="Diagram, schematic&#10;&#10;Description automatically generated">
            <a:extLst>
              <a:ext uri="{FF2B5EF4-FFF2-40B4-BE49-F238E27FC236}">
                <a16:creationId xmlns:a16="http://schemas.microsoft.com/office/drawing/2014/main" id="{62E1958A-AF94-4C58-AEF7-888CB47479B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34440" y="1895803"/>
            <a:ext cx="6720840" cy="4218263"/>
          </a:xfrm>
        </p:spPr>
      </p:pic>
      <p:sp>
        <p:nvSpPr>
          <p:cNvPr id="2" name="Date Placeholder 1">
            <a:extLst>
              <a:ext uri="{FF2B5EF4-FFF2-40B4-BE49-F238E27FC236}">
                <a16:creationId xmlns:a16="http://schemas.microsoft.com/office/drawing/2014/main" id="{F5FABCC7-A051-4D04-886F-E1409B9E2E5F}"/>
              </a:ext>
            </a:extLst>
          </p:cNvPr>
          <p:cNvSpPr>
            <a:spLocks noGrp="1"/>
          </p:cNvSpPr>
          <p:nvPr>
            <p:ph type="dt" sz="half" idx="10"/>
          </p:nvPr>
        </p:nvSpPr>
        <p:spPr/>
        <p:txBody>
          <a:bodyPr/>
          <a:lstStyle/>
          <a:p>
            <a:fld id="{3B656A74-262D-4A6F-B7D5-907519A726DC}" type="datetime1">
              <a:rPr lang="en-GB" smtClean="0"/>
              <a:t>17/12/2021</a:t>
            </a:fld>
            <a:endParaRPr lang="en-GB"/>
          </a:p>
        </p:txBody>
      </p:sp>
      <p:sp>
        <p:nvSpPr>
          <p:cNvPr id="4" name="Slide Number Placeholder 3">
            <a:extLst>
              <a:ext uri="{FF2B5EF4-FFF2-40B4-BE49-F238E27FC236}">
                <a16:creationId xmlns:a16="http://schemas.microsoft.com/office/drawing/2014/main" id="{217A7CDA-9191-4546-9014-91F198933058}"/>
              </a:ext>
            </a:extLst>
          </p:cNvPr>
          <p:cNvSpPr>
            <a:spLocks noGrp="1"/>
          </p:cNvSpPr>
          <p:nvPr>
            <p:ph type="sldNum" sz="quarter" idx="12"/>
          </p:nvPr>
        </p:nvSpPr>
        <p:spPr/>
        <p:txBody>
          <a:bodyPr/>
          <a:lstStyle/>
          <a:p>
            <a:fld id="{A9EEB826-BBAA-434A-BDBD-E032F575DEE7}" type="slidenum">
              <a:rPr lang="en-GB" smtClean="0"/>
              <a:t>2</a:t>
            </a:fld>
            <a:endParaRPr lang="en-GB"/>
          </a:p>
        </p:txBody>
      </p:sp>
    </p:spTree>
    <p:extLst>
      <p:ext uri="{BB962C8B-B14F-4D97-AF65-F5344CB8AC3E}">
        <p14:creationId xmlns:p14="http://schemas.microsoft.com/office/powerpoint/2010/main" val="772624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7A750D0-9CD2-43B5-BA75-37056ACFAE46}" type="datetime1">
              <a:rPr lang="en-GB" smtClean="0"/>
              <a:t>17/12/2021</a:t>
            </a:fld>
            <a:endParaRPr lang="en-GB"/>
          </a:p>
        </p:txBody>
      </p:sp>
      <p:sp>
        <p:nvSpPr>
          <p:cNvPr id="4" name="Slide Number Placeholder 3"/>
          <p:cNvSpPr>
            <a:spLocks noGrp="1"/>
          </p:cNvSpPr>
          <p:nvPr>
            <p:ph type="sldNum" sz="quarter" idx="12"/>
          </p:nvPr>
        </p:nvSpPr>
        <p:spPr/>
        <p:txBody>
          <a:bodyPr/>
          <a:lstStyle/>
          <a:p>
            <a:fld id="{A9EEB826-BBAA-434A-BDBD-E032F575DEE7}" type="slidenum">
              <a:rPr lang="en-GB" smtClean="0"/>
              <a:t>3</a:t>
            </a:fld>
            <a:endParaRPr lang="en-GB"/>
          </a:p>
        </p:txBody>
      </p:sp>
      <p:sp>
        <p:nvSpPr>
          <p:cNvPr id="5" name="Title 4"/>
          <p:cNvSpPr>
            <a:spLocks noGrp="1"/>
          </p:cNvSpPr>
          <p:nvPr>
            <p:ph type="title"/>
          </p:nvPr>
        </p:nvSpPr>
        <p:spPr/>
        <p:txBody>
          <a:bodyPr>
            <a:normAutofit/>
          </a:bodyPr>
          <a:lstStyle/>
          <a:p>
            <a:r>
              <a:rPr lang="en-GB" sz="4000"/>
              <a:t>THE EXTER MODEL FRAMEWORK</a:t>
            </a:r>
          </a:p>
        </p:txBody>
      </p:sp>
      <p:sp>
        <p:nvSpPr>
          <p:cNvPr id="2" name="TextBox 1"/>
          <p:cNvSpPr txBox="1"/>
          <p:nvPr/>
        </p:nvSpPr>
        <p:spPr>
          <a:xfrm>
            <a:off x="822960" y="1834211"/>
            <a:ext cx="7099202" cy="4801314"/>
          </a:xfrm>
          <a:prstGeom prst="rect">
            <a:avLst/>
          </a:prstGeom>
          <a:noFill/>
        </p:spPr>
        <p:txBody>
          <a:bodyPr wrap="square" lIns="91440" tIns="45720" rIns="91440" bIns="45720" rtlCol="0" anchor="t">
            <a:spAutoFit/>
          </a:bodyPr>
          <a:lstStyle/>
          <a:p>
            <a:pPr fontAlgn="base"/>
            <a:r>
              <a:rPr lang="en-GB" dirty="0">
                <a:latin typeface="Century Gothic"/>
              </a:rPr>
              <a:t>The Framework may be used in:</a:t>
            </a:r>
            <a:r>
              <a:rPr lang="en-US" dirty="0">
                <a:latin typeface="Century Gothic"/>
              </a:rPr>
              <a:t>​</a:t>
            </a:r>
          </a:p>
          <a:p>
            <a:pPr marL="342900" indent="-342900" fontAlgn="base">
              <a:buAutoNum type="arabicPeriod"/>
            </a:pPr>
            <a:r>
              <a:rPr lang="en-GB" dirty="0">
                <a:latin typeface="Century Gothic"/>
              </a:rPr>
              <a:t>Reflective Conversations with mentors or tutors</a:t>
            </a:r>
          </a:p>
          <a:p>
            <a:pPr marL="342900" indent="-342900">
              <a:buAutoNum type="arabicPeriod"/>
            </a:pPr>
            <a:r>
              <a:rPr lang="en-GB" dirty="0">
                <a:latin typeface="Century Gothic"/>
              </a:rPr>
              <a:t>Planning</a:t>
            </a:r>
            <a:r>
              <a:rPr lang="en-US" dirty="0">
                <a:latin typeface="Century Gothic"/>
              </a:rPr>
              <a:t>​</a:t>
            </a:r>
            <a:endParaRPr lang="en-US" dirty="0"/>
          </a:p>
          <a:p>
            <a:pPr marL="342900" indent="-342900" fontAlgn="base">
              <a:buAutoNum type="arabicPeriod"/>
            </a:pPr>
            <a:r>
              <a:rPr lang="en-GB" dirty="0">
                <a:latin typeface="Century Gothic"/>
              </a:rPr>
              <a:t>Evaluating</a:t>
            </a:r>
            <a:r>
              <a:rPr lang="en-US" dirty="0">
                <a:latin typeface="Century Gothic"/>
              </a:rPr>
              <a:t>​ practice </a:t>
            </a:r>
          </a:p>
          <a:p>
            <a:pPr marL="342900" indent="-342900">
              <a:buAutoNum type="arabicPeriod"/>
            </a:pPr>
            <a:r>
              <a:rPr lang="en-US" dirty="0">
                <a:latin typeface="Century Gothic"/>
              </a:rPr>
              <a:t>Completing Framework tasks</a:t>
            </a:r>
          </a:p>
          <a:p>
            <a:pPr fontAlgn="base"/>
            <a:r>
              <a:rPr lang="en-GB" dirty="0">
                <a:latin typeface="Century Gothic"/>
              </a:rPr>
              <a:t>​</a:t>
            </a:r>
          </a:p>
          <a:p>
            <a:pPr fontAlgn="base"/>
            <a:r>
              <a:rPr lang="en-GB" dirty="0">
                <a:latin typeface="Century Gothic"/>
              </a:rPr>
              <a:t>For all trainees it provides a structure for some of the EPS school based tasks, such as EAL, Challenging the Gap, Interpreting Data and the optional Leadership strand.</a:t>
            </a:r>
            <a:r>
              <a:rPr lang="en-US" dirty="0">
                <a:latin typeface="Century Gothic"/>
              </a:rPr>
              <a:t>​</a:t>
            </a:r>
          </a:p>
          <a:p>
            <a:endParaRPr lang="en-US" dirty="0">
              <a:latin typeface="Century Gothic"/>
            </a:endParaRPr>
          </a:p>
          <a:p>
            <a:pPr fontAlgn="base"/>
            <a:r>
              <a:rPr lang="en-GB" dirty="0">
                <a:latin typeface="Century Gothic"/>
              </a:rPr>
              <a:t>For primary trainees it also provides a structure for the Subject Framework Tasks for Maths, Modern Languages and PE.</a:t>
            </a:r>
            <a:r>
              <a:rPr lang="en-US" dirty="0">
                <a:latin typeface="Century Gothic"/>
              </a:rPr>
              <a:t>​</a:t>
            </a:r>
          </a:p>
          <a:p>
            <a:endParaRPr lang="en-US" dirty="0">
              <a:latin typeface="Century Gothic"/>
            </a:endParaRPr>
          </a:p>
          <a:p>
            <a:pPr fontAlgn="base"/>
            <a:r>
              <a:rPr lang="en-GB" dirty="0">
                <a:latin typeface="Century Gothic"/>
              </a:rPr>
              <a:t>For distance trainees it provides the structure for tasks </a:t>
            </a:r>
            <a:r>
              <a:rPr lang="en-US" dirty="0">
                <a:latin typeface="Century Gothic"/>
              </a:rPr>
              <a:t>​</a:t>
            </a:r>
          </a:p>
          <a:p>
            <a:pPr fontAlgn="base"/>
            <a:r>
              <a:rPr lang="en-GB" dirty="0">
                <a:latin typeface="Century Gothic"/>
              </a:rPr>
              <a:t>focusing on behaviour, EAL, assessment, SEND </a:t>
            </a:r>
            <a:r>
              <a:rPr lang="en-US" dirty="0">
                <a:latin typeface="Century Gothic"/>
              </a:rPr>
              <a:t>​</a:t>
            </a:r>
          </a:p>
          <a:p>
            <a:pPr fontAlgn="base"/>
            <a:r>
              <a:rPr lang="en-GB" dirty="0">
                <a:latin typeface="Century Gothic"/>
              </a:rPr>
              <a:t>and theories of learning.</a:t>
            </a:r>
            <a:r>
              <a:rPr lang="en-US" dirty="0">
                <a:latin typeface="Century Gothic"/>
              </a:rPr>
              <a:t>​</a:t>
            </a:r>
          </a:p>
          <a:p>
            <a:pPr fontAlgn="base"/>
            <a:r>
              <a:rPr lang="en-GB" dirty="0"/>
              <a:t>​</a:t>
            </a:r>
            <a:endParaRPr lang="en-GB" b="0" i="0" dirty="0">
              <a:effectLst/>
              <a:cs typeface="Calibri"/>
            </a:endParaRPr>
          </a:p>
        </p:txBody>
      </p:sp>
    </p:spTree>
    <p:extLst>
      <p:ext uri="{BB962C8B-B14F-4D97-AF65-F5344CB8AC3E}">
        <p14:creationId xmlns:p14="http://schemas.microsoft.com/office/powerpoint/2010/main" val="1945137376"/>
      </p:ext>
    </p:extLst>
  </p:cSld>
  <p:clrMapOvr>
    <a:masterClrMapping/>
  </p:clrMapOvr>
</p:sld>
</file>

<file path=ppt/theme/theme1.xml><?xml version="1.0" encoding="utf-8"?>
<a:theme xmlns:a="http://schemas.openxmlformats.org/drawingml/2006/main" name="Work Theme">
  <a:themeElements>
    <a:clrScheme name="Tom's Work Colours">
      <a:dk1>
        <a:srgbClr val="000000"/>
      </a:dk1>
      <a:lt1>
        <a:sysClr val="window" lastClr="FFFFFF"/>
      </a:lt1>
      <a:dk2>
        <a:srgbClr val="1E56A0"/>
      </a:dk2>
      <a:lt2>
        <a:srgbClr val="D8D8D8"/>
      </a:lt2>
      <a:accent1>
        <a:srgbClr val="1B1810"/>
      </a:accent1>
      <a:accent2>
        <a:srgbClr val="433C29"/>
      </a:accent2>
      <a:accent3>
        <a:srgbClr val="877852"/>
      </a:accent3>
      <a:accent4>
        <a:srgbClr val="B9AD8D"/>
      </a:accent4>
      <a:accent5>
        <a:srgbClr val="D2CAB5"/>
      </a:accent5>
      <a:accent6>
        <a:srgbClr val="E3DED1"/>
      </a:accent6>
      <a:hlink>
        <a:srgbClr val="5D3402"/>
      </a:hlink>
      <a:folHlink>
        <a:srgbClr val="5D34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Work Theme" id="{FDE150AE-CDDD-45FB-927F-15D247C7F0BD}" vid="{17A3CEC9-4DCB-43C2-9363-9DC9DAA7F9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ea9effa-5ea0-4d45-936c-cbdcd445a239">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ABACED03C6B0B4291EB0BA5E869A6C1" ma:contentTypeVersion="13" ma:contentTypeDescription="Create a new document." ma:contentTypeScope="" ma:versionID="81d06539aed13919b68b7627a53a75b1">
  <xsd:schema xmlns:xsd="http://www.w3.org/2001/XMLSchema" xmlns:xs="http://www.w3.org/2001/XMLSchema" xmlns:p="http://schemas.microsoft.com/office/2006/metadata/properties" xmlns:ns2="b06da5eb-40b0-4950-befd-25032263aabd" xmlns:ns3="1ea9effa-5ea0-4d45-936c-cbdcd445a239" targetNamespace="http://schemas.microsoft.com/office/2006/metadata/properties" ma:root="true" ma:fieldsID="86e380b8d77412a5264e89ac8c85720f" ns2:_="" ns3:_="">
    <xsd:import namespace="b06da5eb-40b0-4950-befd-25032263aabd"/>
    <xsd:import namespace="1ea9effa-5ea0-4d45-936c-cbdcd445a23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6da5eb-40b0-4950-befd-25032263aa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ea9effa-5ea0-4d45-936c-cbdcd445a23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3A94F6-8F6C-44B4-8DE3-C6FA777345E1}">
  <ds:schemaRefs>
    <ds:schemaRef ds:uri="http://purl.org/dc/terms/"/>
    <ds:schemaRef ds:uri="http://schemas.microsoft.com/office/infopath/2007/PartnerControls"/>
    <ds:schemaRef ds:uri="b06da5eb-40b0-4950-befd-25032263aabd"/>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1ea9effa-5ea0-4d45-936c-cbdcd445a239"/>
  </ds:schemaRefs>
</ds:datastoreItem>
</file>

<file path=customXml/itemProps2.xml><?xml version="1.0" encoding="utf-8"?>
<ds:datastoreItem xmlns:ds="http://schemas.openxmlformats.org/officeDocument/2006/customXml" ds:itemID="{B2C45F0B-0F55-493F-A475-7E155307E1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6da5eb-40b0-4950-befd-25032263aabd"/>
    <ds:schemaRef ds:uri="1ea9effa-5ea0-4d45-936c-cbdcd445a2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256DEB-48DE-444D-9F17-C2AECFB6BB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Work Theme</Template>
  <TotalTime>270</TotalTime>
  <Words>396</Words>
  <Application>Microsoft Office PowerPoint</Application>
  <PresentationFormat>On-screen Show (4:3)</PresentationFormat>
  <Paragraphs>40</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Work Theme</vt:lpstr>
      <vt:lpstr>The exeter model framework</vt:lpstr>
      <vt:lpstr>The Exeter Model Framework</vt:lpstr>
      <vt:lpstr>THE EXTER MODEL FRAMEWORK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Mentoring in the Exeter Model</dc:title>
  <dc:creator>Tom Ralph</dc:creator>
  <cp:lastModifiedBy>Williams, Gini</cp:lastModifiedBy>
  <cp:revision>100</cp:revision>
  <dcterms:created xsi:type="dcterms:W3CDTF">2021-07-26T15:46:37Z</dcterms:created>
  <dcterms:modified xsi:type="dcterms:W3CDTF">2021-12-17T09:15:11Z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0x010100FABACED03C6B0B4291EB0BA5E869A6C1</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ies>
</file>