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2"/>
  </p:notesMasterIdLst>
  <p:sldIdLst>
    <p:sldId id="281" r:id="rId5"/>
    <p:sldId id="419" r:id="rId6"/>
    <p:sldId id="277" r:id="rId7"/>
    <p:sldId id="279" r:id="rId8"/>
    <p:sldId id="278" r:id="rId9"/>
    <p:sldId id="420" r:id="rId10"/>
    <p:sldId id="42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0A06291-F155-488D-8999-440CB2094733}">
          <p14:sldIdLst/>
        </p14:section>
        <p14:section name="The Exeter Model" id="{66DCA57B-C6AE-409A-81F5-D73BE6C0B389}">
          <p14:sldIdLst/>
        </p14:section>
        <p14:section name="The Taught Curriculum" id="{05FC156E-E09A-4B81-999E-26546DBDA5AB}">
          <p14:sldIdLst>
            <p14:sldId id="281"/>
            <p14:sldId id="419"/>
            <p14:sldId id="277"/>
            <p14:sldId id="279"/>
            <p14:sldId id="278"/>
            <p14:sldId id="420"/>
            <p14:sldId id="421"/>
          </p14:sldIdLst>
        </p14:section>
        <p14:section name="Mentoring Roles" id="{4577BE60-96B6-40B5-8930-3067EFC63142}">
          <p14:sldIdLst/>
        </p14:section>
        <p14:section name="Effective Characteristics of Mentors" id="{42B3A7DD-AA35-4D60-842D-9BCE691E8616}">
          <p14:sldIdLst/>
        </p14:section>
        <p14:section name="Self Evaluation and Mentoring Standards" id="{CC973017-B778-4B7C-AC30-4A00EF95EC17}">
          <p14:sldIdLst/>
        </p14:section>
        <p14:section name="EDI Input" id="{5EBF6331-8960-4E60-965D-53A8F5E491F6}">
          <p14:sldIdLst/>
        </p14:section>
        <p14:section name="Training Tools" id="{6584D125-0508-45FC-AE63-D3EEB6B1914B}">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853A0E-A9BB-88E1-5FD3-050243E30818}" v="11" dt="2021-08-27T10:44:01.090"/>
    <p1510:client id="{2D3E327A-E932-B939-BA06-1FF6B6E54478}" v="405" dt="2021-09-01T16:18:29.174"/>
    <p1510:client id="{58971E4E-29C2-4511-A6E8-6D50F709528A}" v="26" dt="2021-09-02T11:42:57.857"/>
    <p1510:client id="{5A2611F7-1903-4410-8CE9-CB2F4BD5EE98}" v="10" dt="2021-09-02T13:07:00.234"/>
    <p1510:client id="{90FBC0E9-CCAB-FBAF-536E-A7166383CA02}" v="29" dt="2021-08-24T14:39:41.655"/>
    <p1510:client id="{A1D0EF1F-3CEC-27A9-E993-B43D0C6CD707}" v="8" dt="2021-08-26T11:42:30.865"/>
    <p1510:client id="{F04A60D7-2858-286C-6A9D-2DD26A8178E4}" v="55" dt="2021-08-24T14:19:44.3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68585" autoAdjust="0"/>
  </p:normalViewPr>
  <p:slideViewPr>
    <p:cSldViewPr snapToGrid="0">
      <p:cViewPr varScale="1">
        <p:scale>
          <a:sx n="47" d="100"/>
          <a:sy n="47" d="100"/>
        </p:scale>
        <p:origin x="178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sley, Fiona" userId="S::f.bosley@exeter.ac.uk::589b7147-e93a-409b-a7e1-a4534c918b9c" providerId="AD" clId="Web-{58971E4E-29C2-4511-A6E8-6D50F709528A}"/>
    <pc:docChg chg="modSld">
      <pc:chgData name="Bosley, Fiona" userId="S::f.bosley@exeter.ac.uk::589b7147-e93a-409b-a7e1-a4534c918b9c" providerId="AD" clId="Web-{58971E4E-29C2-4511-A6E8-6D50F709528A}" dt="2021-09-02T11:42:57.857" v="11" actId="20577"/>
      <pc:docMkLst>
        <pc:docMk/>
      </pc:docMkLst>
      <pc:sldChg chg="modSp">
        <pc:chgData name="Bosley, Fiona" userId="S::f.bosley@exeter.ac.uk::589b7147-e93a-409b-a7e1-a4534c918b9c" providerId="AD" clId="Web-{58971E4E-29C2-4511-A6E8-6D50F709528A}" dt="2021-09-02T11:42:57.857" v="11" actId="20577"/>
        <pc:sldMkLst>
          <pc:docMk/>
          <pc:sldMk cId="715097555" sldId="281"/>
        </pc:sldMkLst>
        <pc:spChg chg="mod">
          <ac:chgData name="Bosley, Fiona" userId="S::f.bosley@exeter.ac.uk::589b7147-e93a-409b-a7e1-a4534c918b9c" providerId="AD" clId="Web-{58971E4E-29C2-4511-A6E8-6D50F709528A}" dt="2021-09-02T11:42:57.857" v="11" actId="20577"/>
          <ac:spMkLst>
            <pc:docMk/>
            <pc:sldMk cId="715097555" sldId="281"/>
            <ac:spMk id="4" creationId="{095FD8AE-E904-4005-B609-B56CDD5E722A}"/>
          </ac:spMkLst>
        </pc:spChg>
      </pc:sldChg>
    </pc:docChg>
  </pc:docChgLst>
  <pc:docChgLst>
    <pc:chgData name="Bosley, Fiona" userId="S::f.bosley@exeter.ac.uk::589b7147-e93a-409b-a7e1-a4534c918b9c" providerId="AD" clId="Web-{5A2611F7-1903-4410-8CE9-CB2F4BD5EE98}"/>
    <pc:docChg chg="modSld">
      <pc:chgData name="Bosley, Fiona" userId="S::f.bosley@exeter.ac.uk::589b7147-e93a-409b-a7e1-a4534c918b9c" providerId="AD" clId="Web-{5A2611F7-1903-4410-8CE9-CB2F4BD5EE98}" dt="2021-09-02T13:07:00.046" v="9" actId="20577"/>
      <pc:docMkLst>
        <pc:docMk/>
      </pc:docMkLst>
      <pc:sldChg chg="addSp modSp">
        <pc:chgData name="Bosley, Fiona" userId="S::f.bosley@exeter.ac.uk::589b7147-e93a-409b-a7e1-a4534c918b9c" providerId="AD" clId="Web-{5A2611F7-1903-4410-8CE9-CB2F4BD5EE98}" dt="2021-09-02T13:07:00.046" v="9" actId="20577"/>
        <pc:sldMkLst>
          <pc:docMk/>
          <pc:sldMk cId="1782805834" sldId="419"/>
        </pc:sldMkLst>
        <pc:spChg chg="add mod">
          <ac:chgData name="Bosley, Fiona" userId="S::f.bosley@exeter.ac.uk::589b7147-e93a-409b-a7e1-a4534c918b9c" providerId="AD" clId="Web-{5A2611F7-1903-4410-8CE9-CB2F4BD5EE98}" dt="2021-09-02T13:07:00.046" v="9" actId="20577"/>
          <ac:spMkLst>
            <pc:docMk/>
            <pc:sldMk cId="1782805834" sldId="419"/>
            <ac:spMk id="2" creationId="{E97FCC87-F800-4414-91A1-317DB5B53D87}"/>
          </ac:spMkLst>
        </pc:spChg>
        <pc:picChg chg="mod">
          <ac:chgData name="Bosley, Fiona" userId="S::f.bosley@exeter.ac.uk::589b7147-e93a-409b-a7e1-a4534c918b9c" providerId="AD" clId="Web-{5A2611F7-1903-4410-8CE9-CB2F4BD5EE98}" dt="2021-09-02T13:06:38.795" v="3" actId="1076"/>
          <ac:picMkLst>
            <pc:docMk/>
            <pc:sldMk cId="1782805834" sldId="419"/>
            <ac:picMk id="7" creationId="{4845E81C-DA48-4EF4-9FFE-496BC229A3AC}"/>
          </ac:picMkLst>
        </pc:picChg>
        <pc:picChg chg="mod">
          <ac:chgData name="Bosley, Fiona" userId="S::f.bosley@exeter.ac.uk::589b7147-e93a-409b-a7e1-a4534c918b9c" providerId="AD" clId="Web-{5A2611F7-1903-4410-8CE9-CB2F4BD5EE98}" dt="2021-09-02T13:06:42.733" v="4" actId="1076"/>
          <ac:picMkLst>
            <pc:docMk/>
            <pc:sldMk cId="1782805834" sldId="419"/>
            <ac:picMk id="9" creationId="{D58B47B9-AE31-41A8-83DA-32A2BC1E6C3B}"/>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2FAF7F-350D-419E-9FC6-483DDAF07862}"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GB"/>
        </a:p>
      </dgm:t>
    </dgm:pt>
    <dgm:pt modelId="{313F2EAB-BB5C-475D-BBE1-A19796FDA297}">
      <dgm:prSet phldrT="[Text]">
        <dgm:style>
          <a:lnRef idx="1">
            <a:schemeClr val="accent2"/>
          </a:lnRef>
          <a:fillRef idx="3">
            <a:schemeClr val="accent2"/>
          </a:fillRef>
          <a:effectRef idx="2">
            <a:schemeClr val="accent2"/>
          </a:effectRef>
          <a:fontRef idx="minor">
            <a:schemeClr val="lt1"/>
          </a:fontRef>
        </dgm:style>
      </dgm:prSet>
      <dgm:spPr>
        <a:solidFill>
          <a:schemeClr val="accent1">
            <a:lumMod val="75000"/>
          </a:schemeClr>
        </a:solidFill>
      </dgm:spPr>
      <dgm:t>
        <a:bodyPr/>
        <a:lstStyle/>
        <a:p>
          <a:r>
            <a:rPr lang="en-GB" dirty="0"/>
            <a:t>School Direct Distance PGCE programme</a:t>
          </a:r>
        </a:p>
      </dgm:t>
    </dgm:pt>
    <dgm:pt modelId="{8AC876D1-2844-43EB-91C5-45184B6710B1}" type="parTrans" cxnId="{AD34DC1A-25BD-45D6-888E-E8A6B4F2BA79}">
      <dgm:prSet/>
      <dgm:spPr/>
      <dgm:t>
        <a:bodyPr/>
        <a:lstStyle/>
        <a:p>
          <a:endParaRPr lang="en-GB"/>
        </a:p>
      </dgm:t>
    </dgm:pt>
    <dgm:pt modelId="{451C9E77-EB3A-4CEC-853B-A3755F1524D8}" type="sibTrans" cxnId="{AD34DC1A-25BD-45D6-888E-E8A6B4F2BA79}">
      <dgm:prSet/>
      <dgm:spPr/>
      <dgm:t>
        <a:bodyPr/>
        <a:lstStyle/>
        <a:p>
          <a:endParaRPr lang="en-GB"/>
        </a:p>
      </dgm:t>
    </dgm:pt>
    <dgm:pt modelId="{EDA92DA7-C6C1-49B5-9E66-6BD5F85C7C0C}">
      <dgm:prSet phldrT="[Text]">
        <dgm:style>
          <a:lnRef idx="1">
            <a:schemeClr val="accent6"/>
          </a:lnRef>
          <a:fillRef idx="2">
            <a:schemeClr val="accent6"/>
          </a:fillRef>
          <a:effectRef idx="1">
            <a:schemeClr val="accent6"/>
          </a:effectRef>
          <a:fontRef idx="minor">
            <a:schemeClr val="dk1"/>
          </a:fontRef>
        </dgm:style>
      </dgm:prSet>
      <dgm:spPr>
        <a:solidFill>
          <a:schemeClr val="accent1">
            <a:lumMod val="40000"/>
            <a:lumOff val="60000"/>
          </a:schemeClr>
        </a:solidFill>
      </dgm:spPr>
      <dgm:t>
        <a:bodyPr/>
        <a:lstStyle/>
        <a:p>
          <a:r>
            <a:rPr lang="en-GB" dirty="0"/>
            <a:t>Professional Learning</a:t>
          </a:r>
        </a:p>
      </dgm:t>
    </dgm:pt>
    <dgm:pt modelId="{538DEFC7-DC0C-49A1-9BCA-8F295E42065B}" type="parTrans" cxnId="{7208BE2B-2078-4DE2-8EC6-EA4A6AD7BC1F}">
      <dgm:prSet/>
      <dgm:spPr/>
      <dgm:t>
        <a:bodyPr/>
        <a:lstStyle/>
        <a:p>
          <a:endParaRPr lang="en-GB"/>
        </a:p>
      </dgm:t>
    </dgm:pt>
    <dgm:pt modelId="{82C32447-A3A1-45A5-B7A3-8B1DCCB47AE2}" type="sibTrans" cxnId="{7208BE2B-2078-4DE2-8EC6-EA4A6AD7BC1F}">
      <dgm:prSet/>
      <dgm:spPr/>
      <dgm:t>
        <a:bodyPr/>
        <a:lstStyle/>
        <a:p>
          <a:endParaRPr lang="en-GB"/>
        </a:p>
      </dgm:t>
    </dgm:pt>
    <dgm:pt modelId="{4763ABDF-E386-4E3C-A98D-2C40575BEDDB}">
      <dgm:prSet phldrT="[Text]" custT="1">
        <dgm:style>
          <a:lnRef idx="1">
            <a:schemeClr val="accent6"/>
          </a:lnRef>
          <a:fillRef idx="2">
            <a:schemeClr val="accent6"/>
          </a:fillRef>
          <a:effectRef idx="1">
            <a:schemeClr val="accent6"/>
          </a:effectRef>
          <a:fontRef idx="minor">
            <a:schemeClr val="dk1"/>
          </a:fontRef>
        </dgm:style>
      </dgm:prSet>
      <dgm:spPr>
        <a:solidFill>
          <a:schemeClr val="accent1">
            <a:lumMod val="40000"/>
            <a:lumOff val="60000"/>
          </a:schemeClr>
        </a:solidFill>
      </dgm:spPr>
      <dgm:t>
        <a:bodyPr/>
        <a:lstStyle/>
        <a:p>
          <a:r>
            <a:rPr lang="en-GB" sz="2600" dirty="0"/>
            <a:t>Education &amp; Professional Studies (EPS)</a:t>
          </a:r>
        </a:p>
      </dgm:t>
    </dgm:pt>
    <dgm:pt modelId="{CAE4E6B3-B186-4D45-A221-9C83C21E9816}" type="parTrans" cxnId="{737C7C73-E2C7-42EB-98AA-276B32432846}">
      <dgm:prSet/>
      <dgm:spPr/>
      <dgm:t>
        <a:bodyPr/>
        <a:lstStyle/>
        <a:p>
          <a:endParaRPr lang="en-GB"/>
        </a:p>
      </dgm:t>
    </dgm:pt>
    <dgm:pt modelId="{63CA863E-655A-464A-A4DD-81AD6465A9F9}" type="sibTrans" cxnId="{737C7C73-E2C7-42EB-98AA-276B32432846}">
      <dgm:prSet/>
      <dgm:spPr/>
      <dgm:t>
        <a:bodyPr/>
        <a:lstStyle/>
        <a:p>
          <a:endParaRPr lang="en-GB"/>
        </a:p>
      </dgm:t>
    </dgm:pt>
    <dgm:pt modelId="{17AA7FFA-D838-41EC-BB7A-55873D17442B}">
      <dgm:prSet phldrT="[Text]" custT="1">
        <dgm:style>
          <a:lnRef idx="1">
            <a:schemeClr val="accent6"/>
          </a:lnRef>
          <a:fillRef idx="2">
            <a:schemeClr val="accent6"/>
          </a:fillRef>
          <a:effectRef idx="1">
            <a:schemeClr val="accent6"/>
          </a:effectRef>
          <a:fontRef idx="minor">
            <a:schemeClr val="dk1"/>
          </a:fontRef>
        </dgm:style>
      </dgm:prSet>
      <dgm:spPr>
        <a:solidFill>
          <a:schemeClr val="accent1">
            <a:lumMod val="40000"/>
            <a:lumOff val="60000"/>
          </a:schemeClr>
        </a:solidFill>
      </dgm:spPr>
      <dgm:t>
        <a:bodyPr/>
        <a:lstStyle/>
        <a:p>
          <a:r>
            <a:rPr lang="en-GB" sz="2600" dirty="0"/>
            <a:t>Subject &amp; Curriculum Studies (SCS)</a:t>
          </a:r>
        </a:p>
      </dgm:t>
    </dgm:pt>
    <dgm:pt modelId="{73329A5F-AE50-49FB-9217-12369E12EAD6}" type="parTrans" cxnId="{9C795297-6D8C-41CE-A1AE-5DB2B1661674}">
      <dgm:prSet/>
      <dgm:spPr/>
      <dgm:t>
        <a:bodyPr/>
        <a:lstStyle/>
        <a:p>
          <a:endParaRPr lang="en-GB"/>
        </a:p>
      </dgm:t>
    </dgm:pt>
    <dgm:pt modelId="{2FE6A87B-8D1A-4A5D-BD56-F8269A500375}" type="sibTrans" cxnId="{9C795297-6D8C-41CE-A1AE-5DB2B1661674}">
      <dgm:prSet/>
      <dgm:spPr/>
      <dgm:t>
        <a:bodyPr/>
        <a:lstStyle/>
        <a:p>
          <a:endParaRPr lang="en-GB"/>
        </a:p>
      </dgm:t>
    </dgm:pt>
    <dgm:pt modelId="{1011F12F-B019-415F-9E6E-5DB629D47CCE}" type="pres">
      <dgm:prSet presAssocID="{012FAF7F-350D-419E-9FC6-483DDAF07862}" presName="Name0" presStyleCnt="0">
        <dgm:presLayoutVars>
          <dgm:chMax val="1"/>
          <dgm:chPref val="1"/>
          <dgm:dir/>
          <dgm:animOne val="branch"/>
          <dgm:animLvl val="lvl"/>
        </dgm:presLayoutVars>
      </dgm:prSet>
      <dgm:spPr/>
      <dgm:t>
        <a:bodyPr/>
        <a:lstStyle/>
        <a:p>
          <a:endParaRPr lang="en-US"/>
        </a:p>
      </dgm:t>
    </dgm:pt>
    <dgm:pt modelId="{C8AFC533-54EE-4417-BF72-496AEA33638A}" type="pres">
      <dgm:prSet presAssocID="{313F2EAB-BB5C-475D-BBE1-A19796FDA297}" presName="singleCycle" presStyleCnt="0"/>
      <dgm:spPr/>
    </dgm:pt>
    <dgm:pt modelId="{5D3CE0C5-DAE7-47AC-AEAE-A6E8A28082B1}" type="pres">
      <dgm:prSet presAssocID="{313F2EAB-BB5C-475D-BBE1-A19796FDA297}" presName="singleCenter" presStyleLbl="node1" presStyleIdx="0" presStyleCnt="4" custScaleX="185260" custLinFactNeighborX="-148" custLinFactNeighborY="-10176">
        <dgm:presLayoutVars>
          <dgm:chMax val="7"/>
          <dgm:chPref val="7"/>
        </dgm:presLayoutVars>
      </dgm:prSet>
      <dgm:spPr/>
      <dgm:t>
        <a:bodyPr/>
        <a:lstStyle/>
        <a:p>
          <a:endParaRPr lang="en-US"/>
        </a:p>
      </dgm:t>
    </dgm:pt>
    <dgm:pt modelId="{D316F1D3-900D-4340-8FAB-BD0B0C6B5798}" type="pres">
      <dgm:prSet presAssocID="{538DEFC7-DC0C-49A1-9BCA-8F295E42065B}" presName="Name56" presStyleLbl="parChTrans1D2" presStyleIdx="0" presStyleCnt="3"/>
      <dgm:spPr/>
      <dgm:t>
        <a:bodyPr/>
        <a:lstStyle/>
        <a:p>
          <a:endParaRPr lang="en-US"/>
        </a:p>
      </dgm:t>
    </dgm:pt>
    <dgm:pt modelId="{7301C876-978B-4BE0-945A-22813710E71B}" type="pres">
      <dgm:prSet presAssocID="{EDA92DA7-C6C1-49B5-9E66-6BD5F85C7C0C}" presName="text0" presStyleLbl="node1" presStyleIdx="1" presStyleCnt="4" custScaleX="361796" custRadScaleRad="106077" custRadScaleInc="-193">
        <dgm:presLayoutVars>
          <dgm:bulletEnabled val="1"/>
        </dgm:presLayoutVars>
      </dgm:prSet>
      <dgm:spPr/>
      <dgm:t>
        <a:bodyPr/>
        <a:lstStyle/>
        <a:p>
          <a:endParaRPr lang="en-US"/>
        </a:p>
      </dgm:t>
    </dgm:pt>
    <dgm:pt modelId="{FD2AFED7-F962-48EB-84A5-12CA5D5C765F}" type="pres">
      <dgm:prSet presAssocID="{CAE4E6B3-B186-4D45-A221-9C83C21E9816}" presName="Name56" presStyleLbl="parChTrans1D2" presStyleIdx="1" presStyleCnt="3"/>
      <dgm:spPr/>
      <dgm:t>
        <a:bodyPr/>
        <a:lstStyle/>
        <a:p>
          <a:endParaRPr lang="en-US"/>
        </a:p>
      </dgm:t>
    </dgm:pt>
    <dgm:pt modelId="{96029079-DAA6-4A44-AD96-93B826FFD0EF}" type="pres">
      <dgm:prSet presAssocID="{4763ABDF-E386-4E3C-A98D-2C40575BEDDB}" presName="text0" presStyleLbl="node1" presStyleIdx="2" presStyleCnt="4" custScaleX="325059" custRadScaleRad="127482" custRadScaleInc="-11927">
        <dgm:presLayoutVars>
          <dgm:bulletEnabled val="1"/>
        </dgm:presLayoutVars>
      </dgm:prSet>
      <dgm:spPr/>
      <dgm:t>
        <a:bodyPr/>
        <a:lstStyle/>
        <a:p>
          <a:endParaRPr lang="en-US"/>
        </a:p>
      </dgm:t>
    </dgm:pt>
    <dgm:pt modelId="{21941C18-DD05-48B1-9CC0-B4AFDC5C781A}" type="pres">
      <dgm:prSet presAssocID="{73329A5F-AE50-49FB-9217-12369E12EAD6}" presName="Name56" presStyleLbl="parChTrans1D2" presStyleIdx="2" presStyleCnt="3"/>
      <dgm:spPr/>
      <dgm:t>
        <a:bodyPr/>
        <a:lstStyle/>
        <a:p>
          <a:endParaRPr lang="en-US"/>
        </a:p>
      </dgm:t>
    </dgm:pt>
    <dgm:pt modelId="{114D68D2-BBCB-469C-8E8B-70277D674BD6}" type="pres">
      <dgm:prSet presAssocID="{17AA7FFA-D838-41EC-BB7A-55873D17442B}" presName="text0" presStyleLbl="node1" presStyleIdx="3" presStyleCnt="4" custScaleX="335780" custRadScaleRad="124289" custRadScaleInc="10891">
        <dgm:presLayoutVars>
          <dgm:bulletEnabled val="1"/>
        </dgm:presLayoutVars>
      </dgm:prSet>
      <dgm:spPr/>
      <dgm:t>
        <a:bodyPr/>
        <a:lstStyle/>
        <a:p>
          <a:endParaRPr lang="en-US"/>
        </a:p>
      </dgm:t>
    </dgm:pt>
  </dgm:ptLst>
  <dgm:cxnLst>
    <dgm:cxn modelId="{85C9C509-F476-4333-AC59-FBFD68C8532B}" type="presOf" srcId="{4763ABDF-E386-4E3C-A98D-2C40575BEDDB}" destId="{96029079-DAA6-4A44-AD96-93B826FFD0EF}" srcOrd="0" destOrd="0" presId="urn:microsoft.com/office/officeart/2008/layout/RadialCluster"/>
    <dgm:cxn modelId="{D231D9F2-0012-4B74-978D-B943E30BA52E}" type="presOf" srcId="{012FAF7F-350D-419E-9FC6-483DDAF07862}" destId="{1011F12F-B019-415F-9E6E-5DB629D47CCE}" srcOrd="0" destOrd="0" presId="urn:microsoft.com/office/officeart/2008/layout/RadialCluster"/>
    <dgm:cxn modelId="{AD34DC1A-25BD-45D6-888E-E8A6B4F2BA79}" srcId="{012FAF7F-350D-419E-9FC6-483DDAF07862}" destId="{313F2EAB-BB5C-475D-BBE1-A19796FDA297}" srcOrd="0" destOrd="0" parTransId="{8AC876D1-2844-43EB-91C5-45184B6710B1}" sibTransId="{451C9E77-EB3A-4CEC-853B-A3755F1524D8}"/>
    <dgm:cxn modelId="{737C7C73-E2C7-42EB-98AA-276B32432846}" srcId="{313F2EAB-BB5C-475D-BBE1-A19796FDA297}" destId="{4763ABDF-E386-4E3C-A98D-2C40575BEDDB}" srcOrd="1" destOrd="0" parTransId="{CAE4E6B3-B186-4D45-A221-9C83C21E9816}" sibTransId="{63CA863E-655A-464A-A4DD-81AD6465A9F9}"/>
    <dgm:cxn modelId="{1F36AFD8-5873-44DF-A041-64BAC4679571}" type="presOf" srcId="{17AA7FFA-D838-41EC-BB7A-55873D17442B}" destId="{114D68D2-BBCB-469C-8E8B-70277D674BD6}" srcOrd="0" destOrd="0" presId="urn:microsoft.com/office/officeart/2008/layout/RadialCluster"/>
    <dgm:cxn modelId="{0FB4CD7B-B69D-482F-B7B3-2A82C184966E}" type="presOf" srcId="{538DEFC7-DC0C-49A1-9BCA-8F295E42065B}" destId="{D316F1D3-900D-4340-8FAB-BD0B0C6B5798}" srcOrd="0" destOrd="0" presId="urn:microsoft.com/office/officeart/2008/layout/RadialCluster"/>
    <dgm:cxn modelId="{5450BD0B-42D6-4707-906F-2ADD2E1AC2E3}" type="presOf" srcId="{CAE4E6B3-B186-4D45-A221-9C83C21E9816}" destId="{FD2AFED7-F962-48EB-84A5-12CA5D5C765F}" srcOrd="0" destOrd="0" presId="urn:microsoft.com/office/officeart/2008/layout/RadialCluster"/>
    <dgm:cxn modelId="{7208BE2B-2078-4DE2-8EC6-EA4A6AD7BC1F}" srcId="{313F2EAB-BB5C-475D-BBE1-A19796FDA297}" destId="{EDA92DA7-C6C1-49B5-9E66-6BD5F85C7C0C}" srcOrd="0" destOrd="0" parTransId="{538DEFC7-DC0C-49A1-9BCA-8F295E42065B}" sibTransId="{82C32447-A3A1-45A5-B7A3-8B1DCCB47AE2}"/>
    <dgm:cxn modelId="{8D6C6442-0604-4758-A91B-A36626262FE4}" type="presOf" srcId="{EDA92DA7-C6C1-49B5-9E66-6BD5F85C7C0C}" destId="{7301C876-978B-4BE0-945A-22813710E71B}" srcOrd="0" destOrd="0" presId="urn:microsoft.com/office/officeart/2008/layout/RadialCluster"/>
    <dgm:cxn modelId="{FAA98F8A-E8DE-43AE-8F4E-A13FD6D4C4F1}" type="presOf" srcId="{73329A5F-AE50-49FB-9217-12369E12EAD6}" destId="{21941C18-DD05-48B1-9CC0-B4AFDC5C781A}" srcOrd="0" destOrd="0" presId="urn:microsoft.com/office/officeart/2008/layout/RadialCluster"/>
    <dgm:cxn modelId="{5B5B9636-BAEE-418E-9098-F6DF1D4226A4}" type="presOf" srcId="{313F2EAB-BB5C-475D-BBE1-A19796FDA297}" destId="{5D3CE0C5-DAE7-47AC-AEAE-A6E8A28082B1}" srcOrd="0" destOrd="0" presId="urn:microsoft.com/office/officeart/2008/layout/RadialCluster"/>
    <dgm:cxn modelId="{9C795297-6D8C-41CE-A1AE-5DB2B1661674}" srcId="{313F2EAB-BB5C-475D-BBE1-A19796FDA297}" destId="{17AA7FFA-D838-41EC-BB7A-55873D17442B}" srcOrd="2" destOrd="0" parTransId="{73329A5F-AE50-49FB-9217-12369E12EAD6}" sibTransId="{2FE6A87B-8D1A-4A5D-BD56-F8269A500375}"/>
    <dgm:cxn modelId="{0680C3AD-3B39-495B-A683-75C941293672}" type="presParOf" srcId="{1011F12F-B019-415F-9E6E-5DB629D47CCE}" destId="{C8AFC533-54EE-4417-BF72-496AEA33638A}" srcOrd="0" destOrd="0" presId="urn:microsoft.com/office/officeart/2008/layout/RadialCluster"/>
    <dgm:cxn modelId="{189FEE00-AAC0-484B-91AB-3693A2DFFBC1}" type="presParOf" srcId="{C8AFC533-54EE-4417-BF72-496AEA33638A}" destId="{5D3CE0C5-DAE7-47AC-AEAE-A6E8A28082B1}" srcOrd="0" destOrd="0" presId="urn:microsoft.com/office/officeart/2008/layout/RadialCluster"/>
    <dgm:cxn modelId="{B96E0F39-CC23-4ACB-AC67-AE485BCA892B}" type="presParOf" srcId="{C8AFC533-54EE-4417-BF72-496AEA33638A}" destId="{D316F1D3-900D-4340-8FAB-BD0B0C6B5798}" srcOrd="1" destOrd="0" presId="urn:microsoft.com/office/officeart/2008/layout/RadialCluster"/>
    <dgm:cxn modelId="{255A6102-49FD-43E5-B0AA-734E63D0F96C}" type="presParOf" srcId="{C8AFC533-54EE-4417-BF72-496AEA33638A}" destId="{7301C876-978B-4BE0-945A-22813710E71B}" srcOrd="2" destOrd="0" presId="urn:microsoft.com/office/officeart/2008/layout/RadialCluster"/>
    <dgm:cxn modelId="{998516AF-7C70-4F5D-9749-2C7885BA1CB2}" type="presParOf" srcId="{C8AFC533-54EE-4417-BF72-496AEA33638A}" destId="{FD2AFED7-F962-48EB-84A5-12CA5D5C765F}" srcOrd="3" destOrd="0" presId="urn:microsoft.com/office/officeart/2008/layout/RadialCluster"/>
    <dgm:cxn modelId="{D2B27159-07FA-4057-A058-7239F6A4EF1E}" type="presParOf" srcId="{C8AFC533-54EE-4417-BF72-496AEA33638A}" destId="{96029079-DAA6-4A44-AD96-93B826FFD0EF}" srcOrd="4" destOrd="0" presId="urn:microsoft.com/office/officeart/2008/layout/RadialCluster"/>
    <dgm:cxn modelId="{616358CB-932B-4E6C-BABC-EC9F0A2E97F9}" type="presParOf" srcId="{C8AFC533-54EE-4417-BF72-496AEA33638A}" destId="{21941C18-DD05-48B1-9CC0-B4AFDC5C781A}" srcOrd="5" destOrd="0" presId="urn:microsoft.com/office/officeart/2008/layout/RadialCluster"/>
    <dgm:cxn modelId="{27349342-B6C7-4002-AB5E-DAB2A7578144}" type="presParOf" srcId="{C8AFC533-54EE-4417-BF72-496AEA33638A}" destId="{114D68D2-BBCB-469C-8E8B-70277D674BD6}"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3CE0C5-DAE7-47AC-AEAE-A6E8A28082B1}">
      <dsp:nvSpPr>
        <dsp:cNvPr id="0" name=""/>
        <dsp:cNvSpPr/>
      </dsp:nvSpPr>
      <dsp:spPr>
        <a:xfrm>
          <a:off x="2099613" y="2001096"/>
          <a:ext cx="2994335" cy="1616288"/>
        </a:xfrm>
        <a:prstGeom prst="roundRect">
          <a:avLst/>
        </a:prstGeom>
        <a:solidFill>
          <a:schemeClr val="accent1">
            <a:lumMod val="75000"/>
          </a:schemeClr>
        </a:solidFill>
        <a:ln w="12700" cap="flat" cmpd="sng" algn="ctr">
          <a:solidFill>
            <a:schemeClr val="accent2"/>
          </a:solidFill>
          <a:prstDash val="solid"/>
        </a:ln>
        <a:effectLst>
          <a:outerShdw blurRad="38100" dist="25400" dir="2700000" algn="br" rotWithShape="0">
            <a:srgbClr val="000000">
              <a:alpha val="60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0" tIns="76200" rIns="76200" bIns="76200" numCol="1" spcCol="1270" anchor="ctr" anchorCtr="0">
          <a:noAutofit/>
        </a:bodyPr>
        <a:lstStyle/>
        <a:p>
          <a:pPr lvl="0" algn="ctr" defTabSz="1333500">
            <a:lnSpc>
              <a:spcPct val="90000"/>
            </a:lnSpc>
            <a:spcBef>
              <a:spcPct val="0"/>
            </a:spcBef>
            <a:spcAft>
              <a:spcPct val="35000"/>
            </a:spcAft>
          </a:pPr>
          <a:r>
            <a:rPr lang="en-GB" sz="3000" kern="1200" dirty="0"/>
            <a:t>School Direct Distance PGCE programme</a:t>
          </a:r>
        </a:p>
      </dsp:txBody>
      <dsp:txXfrm>
        <a:off x="2178514" y="2079997"/>
        <a:ext cx="2836533" cy="1458486"/>
      </dsp:txXfrm>
    </dsp:sp>
    <dsp:sp modelId="{D316F1D3-900D-4340-8FAB-BD0B0C6B5798}">
      <dsp:nvSpPr>
        <dsp:cNvPr id="0" name=""/>
        <dsp:cNvSpPr/>
      </dsp:nvSpPr>
      <dsp:spPr>
        <a:xfrm rot="16203273">
          <a:off x="3208294" y="1611469"/>
          <a:ext cx="779254" cy="0"/>
        </a:xfrm>
        <a:custGeom>
          <a:avLst/>
          <a:gdLst/>
          <a:ahLst/>
          <a:cxnLst/>
          <a:rect l="0" t="0" r="0" b="0"/>
          <a:pathLst>
            <a:path>
              <a:moveTo>
                <a:pt x="0" y="0"/>
              </a:moveTo>
              <a:lnTo>
                <a:pt x="779254"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01C876-978B-4BE0-945A-22813710E71B}">
      <dsp:nvSpPr>
        <dsp:cNvPr id="0" name=""/>
        <dsp:cNvSpPr/>
      </dsp:nvSpPr>
      <dsp:spPr>
        <a:xfrm>
          <a:off x="1639839" y="138929"/>
          <a:ext cx="3917936" cy="1082913"/>
        </a:xfrm>
        <a:prstGeom prst="roundRect">
          <a:avLst/>
        </a:prstGeom>
        <a:solidFill>
          <a:schemeClr val="accent1">
            <a:lumMod val="40000"/>
            <a:lumOff val="60000"/>
          </a:schemeClr>
        </a:solidFill>
        <a:ln w="12700" cap="flat" cmpd="sng" algn="ctr">
          <a:solidFill>
            <a:schemeClr val="accent6"/>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81280" tIns="81280" rIns="81280" bIns="81280" numCol="1" spcCol="1270" anchor="ctr" anchorCtr="0">
          <a:noAutofit/>
        </a:bodyPr>
        <a:lstStyle/>
        <a:p>
          <a:pPr lvl="0" algn="ctr" defTabSz="1422400">
            <a:lnSpc>
              <a:spcPct val="90000"/>
            </a:lnSpc>
            <a:spcBef>
              <a:spcPct val="0"/>
            </a:spcBef>
            <a:spcAft>
              <a:spcPct val="35000"/>
            </a:spcAft>
          </a:pPr>
          <a:r>
            <a:rPr lang="en-GB" sz="3200" kern="1200" dirty="0"/>
            <a:t>Professional Learning</a:t>
          </a:r>
        </a:p>
      </dsp:txBody>
      <dsp:txXfrm>
        <a:off x="1692702" y="191792"/>
        <a:ext cx="3812210" cy="977187"/>
      </dsp:txXfrm>
    </dsp:sp>
    <dsp:sp modelId="{FD2AFED7-F962-48EB-84A5-12CA5D5C765F}">
      <dsp:nvSpPr>
        <dsp:cNvPr id="0" name=""/>
        <dsp:cNvSpPr/>
      </dsp:nvSpPr>
      <dsp:spPr>
        <a:xfrm rot="2327396">
          <a:off x="4534526" y="3809811"/>
          <a:ext cx="614325" cy="0"/>
        </a:xfrm>
        <a:custGeom>
          <a:avLst/>
          <a:gdLst/>
          <a:ahLst/>
          <a:cxnLst/>
          <a:rect l="0" t="0" r="0" b="0"/>
          <a:pathLst>
            <a:path>
              <a:moveTo>
                <a:pt x="0" y="0"/>
              </a:moveTo>
              <a:lnTo>
                <a:pt x="614325"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029079-DAA6-4A44-AD96-93B826FFD0EF}">
      <dsp:nvSpPr>
        <dsp:cNvPr id="0" name=""/>
        <dsp:cNvSpPr/>
      </dsp:nvSpPr>
      <dsp:spPr>
        <a:xfrm>
          <a:off x="3994730" y="4002239"/>
          <a:ext cx="3520106" cy="1082913"/>
        </a:xfrm>
        <a:prstGeom prst="roundRect">
          <a:avLst/>
        </a:prstGeom>
        <a:solidFill>
          <a:schemeClr val="accent1">
            <a:lumMod val="40000"/>
            <a:lumOff val="60000"/>
          </a:schemeClr>
        </a:solidFill>
        <a:ln w="12700" cap="flat" cmpd="sng" algn="ctr">
          <a:solidFill>
            <a:schemeClr val="accent6"/>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r>
            <a:rPr lang="en-GB" sz="2600" kern="1200" dirty="0"/>
            <a:t>Education &amp; Professional Studies (EPS)</a:t>
          </a:r>
        </a:p>
      </dsp:txBody>
      <dsp:txXfrm>
        <a:off x="4047593" y="4055102"/>
        <a:ext cx="3414380" cy="977187"/>
      </dsp:txXfrm>
    </dsp:sp>
    <dsp:sp modelId="{21941C18-DD05-48B1-9CC0-B4AFDC5C781A}">
      <dsp:nvSpPr>
        <dsp:cNvPr id="0" name=""/>
        <dsp:cNvSpPr/>
      </dsp:nvSpPr>
      <dsp:spPr>
        <a:xfrm rot="8461116">
          <a:off x="2054458" y="3809814"/>
          <a:ext cx="611792" cy="0"/>
        </a:xfrm>
        <a:custGeom>
          <a:avLst/>
          <a:gdLst/>
          <a:ahLst/>
          <a:cxnLst/>
          <a:rect l="0" t="0" r="0" b="0"/>
          <a:pathLst>
            <a:path>
              <a:moveTo>
                <a:pt x="0" y="0"/>
              </a:moveTo>
              <a:lnTo>
                <a:pt x="611792"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4D68D2-BBCB-469C-8E8B-70277D674BD6}">
      <dsp:nvSpPr>
        <dsp:cNvPr id="0" name=""/>
        <dsp:cNvSpPr/>
      </dsp:nvSpPr>
      <dsp:spPr>
        <a:xfrm>
          <a:off x="-364623" y="4002243"/>
          <a:ext cx="3636206" cy="1082913"/>
        </a:xfrm>
        <a:prstGeom prst="roundRect">
          <a:avLst/>
        </a:prstGeom>
        <a:solidFill>
          <a:schemeClr val="accent1">
            <a:lumMod val="40000"/>
            <a:lumOff val="60000"/>
          </a:schemeClr>
        </a:solidFill>
        <a:ln w="12700" cap="flat" cmpd="sng" algn="ctr">
          <a:solidFill>
            <a:schemeClr val="accent6"/>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r>
            <a:rPr lang="en-GB" sz="2600" kern="1200" dirty="0"/>
            <a:t>Subject &amp; Curriculum Studies (SCS)</a:t>
          </a:r>
        </a:p>
      </dsp:txBody>
      <dsp:txXfrm>
        <a:off x="-311760" y="4055106"/>
        <a:ext cx="3530480" cy="977187"/>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83FD76-898F-461F-AB41-538366747410}" type="datetimeFigureOut">
              <a:rPr lang="en-GB" smtClean="0"/>
              <a:t>02/09/2021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DCFDB3-4302-4807-B97D-78771186AA26}" type="slidenum">
              <a:rPr lang="en-GB" smtClean="0"/>
              <a:t>‹#›</a:t>
            </a:fld>
            <a:endParaRPr lang="en-GB"/>
          </a:p>
        </p:txBody>
      </p:sp>
    </p:spTree>
    <p:extLst>
      <p:ext uri="{BB962C8B-B14F-4D97-AF65-F5344CB8AC3E}">
        <p14:creationId xmlns:p14="http://schemas.microsoft.com/office/powerpoint/2010/main" val="3620412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Core Content Framework from the DfE. Split into…</a:t>
            </a:r>
          </a:p>
          <a:p>
            <a:endParaRPr lang="en-GB" dirty="0"/>
          </a:p>
          <a:p>
            <a:r>
              <a:rPr lang="en-GB" dirty="0"/>
              <a:t>Learn that… statements are informed by the best available educational research; references and further reading are provided below.  </a:t>
            </a:r>
          </a:p>
          <a:p>
            <a:r>
              <a:rPr lang="en-GB" dirty="0"/>
              <a:t>Learn how to… statements are drawn from the wider evidence base including both academic research and additional guidance from expert practitioners. </a:t>
            </a:r>
          </a:p>
          <a:p>
            <a:endParaRPr lang="en-GB" dirty="0"/>
          </a:p>
          <a:p>
            <a:r>
              <a:rPr lang="en-GB" dirty="0"/>
              <a:t>The learn that statements are covered by our taught curriculum – including seminar</a:t>
            </a:r>
            <a:r>
              <a:rPr lang="en-GB" baseline="0" dirty="0"/>
              <a:t> days and online materials -</a:t>
            </a:r>
            <a:r>
              <a:rPr lang="en-GB" dirty="0"/>
              <a:t> and the learn how to elements are covered through use of the Exeter training tools in school placements. These will be covered in more depth a bit later.</a:t>
            </a:r>
          </a:p>
          <a:p>
            <a:endParaRPr lang="en-GB" dirty="0"/>
          </a:p>
          <a:p>
            <a:r>
              <a:rPr lang="en-GB" dirty="0"/>
              <a:t>However,</a:t>
            </a:r>
            <a:r>
              <a:rPr lang="en-GB" baseline="0" dirty="0"/>
              <a:t> the course goes significantly beyond the CCF in lots of ways – including subject specific input (the CCF is almost all generic), a deeper understanding of socio-cultural perspectives on learning, and a much deeper engagement with research and understanding of how research can inform practice.</a:t>
            </a:r>
            <a:endParaRPr lang="en-GB" dirty="0"/>
          </a:p>
          <a:p>
            <a:endParaRPr lang="en-GB" dirty="0"/>
          </a:p>
        </p:txBody>
      </p:sp>
      <p:sp>
        <p:nvSpPr>
          <p:cNvPr id="4" name="Slide Number Placeholder 3"/>
          <p:cNvSpPr>
            <a:spLocks noGrp="1"/>
          </p:cNvSpPr>
          <p:nvPr>
            <p:ph type="sldNum" sz="quarter" idx="5"/>
          </p:nvPr>
        </p:nvSpPr>
        <p:spPr/>
        <p:txBody>
          <a:bodyPr/>
          <a:lstStyle/>
          <a:p>
            <a:fld id="{B4DCFDB3-4302-4807-B97D-78771186AA26}" type="slidenum">
              <a:rPr lang="en-GB" smtClean="0"/>
              <a:t>2</a:t>
            </a:fld>
            <a:endParaRPr lang="en-GB"/>
          </a:p>
        </p:txBody>
      </p:sp>
    </p:spTree>
    <p:extLst>
      <p:ext uri="{BB962C8B-B14F-4D97-AF65-F5344CB8AC3E}">
        <p14:creationId xmlns:p14="http://schemas.microsoft.com/office/powerpoint/2010/main" val="2025596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30 creds from SCS</a:t>
            </a:r>
          </a:p>
          <a:p>
            <a:r>
              <a:rPr lang="en-GB" dirty="0"/>
              <a:t>30 creds from EPS</a:t>
            </a:r>
          </a:p>
          <a:p>
            <a:endParaRPr lang="en-GB" dirty="0"/>
          </a:p>
          <a:p>
            <a:pPr defTabSz="990681">
              <a:defRPr/>
            </a:pPr>
            <a:r>
              <a:rPr lang="en-GB" dirty="0"/>
              <a:t>Assignments (7,500 words total – 1,500 formative, 6000 summative)</a:t>
            </a:r>
          </a:p>
          <a:p>
            <a:endParaRPr lang="en-GB" dirty="0"/>
          </a:p>
          <a:p>
            <a:r>
              <a:rPr lang="en-GB" dirty="0"/>
              <a:t>SBW assessed through a portfolio of evidence which you’ll hear more about later,</a:t>
            </a:r>
            <a:r>
              <a:rPr lang="en-GB" baseline="0" dirty="0"/>
              <a:t> but the written assignments can also form part of that evidence – they link theory to practice rather than being separate.</a:t>
            </a:r>
            <a:endParaRPr lang="en-GB" dirty="0"/>
          </a:p>
        </p:txBody>
      </p:sp>
      <p:sp>
        <p:nvSpPr>
          <p:cNvPr id="4" name="Slide Number Placeholder 3"/>
          <p:cNvSpPr>
            <a:spLocks noGrp="1"/>
          </p:cNvSpPr>
          <p:nvPr>
            <p:ph type="sldNum" sz="quarter" idx="5"/>
          </p:nvPr>
        </p:nvSpPr>
        <p:spPr/>
        <p:txBody>
          <a:bodyPr/>
          <a:lstStyle/>
          <a:p>
            <a:fld id="{F99E5088-EC83-4AFB-945C-ABD4DE304567}" type="slidenum">
              <a:rPr lang="en-GB" smtClean="0"/>
              <a:t>3</a:t>
            </a:fld>
            <a:endParaRPr lang="en-GB"/>
          </a:p>
        </p:txBody>
      </p:sp>
    </p:spTree>
    <p:extLst>
      <p:ext uri="{BB962C8B-B14F-4D97-AF65-F5344CB8AC3E}">
        <p14:creationId xmlns:p14="http://schemas.microsoft.com/office/powerpoint/2010/main" val="3405331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SCS and EPS modules are studied</a:t>
            </a:r>
            <a:r>
              <a:rPr lang="en-GB" baseline="0" dirty="0"/>
              <a:t> through online learning (1 day per week needs to be timetabled for this for ALL trainees) with seminar days about once per half term which will help to anchor these learning and provide some subject-specific pedagogical training.</a:t>
            </a:r>
          </a:p>
          <a:p>
            <a:r>
              <a:rPr lang="en-GB" baseline="0" dirty="0"/>
              <a:t>The topics are sequenced by term to progress from fundamental concepts in term 1, into adaptive teaching in term 2, and more critical, sensitive issues in term 3.</a:t>
            </a:r>
          </a:p>
          <a:p>
            <a:r>
              <a:rPr lang="en-GB" baseline="0" dirty="0"/>
              <a:t>NB this example is the primary sequence – secondary is very similar but EAL is in term 2.</a:t>
            </a:r>
          </a:p>
          <a:p>
            <a:endParaRPr lang="en-GB" baseline="0" dirty="0"/>
          </a:p>
          <a:p>
            <a:r>
              <a:rPr lang="en-GB" baseline="0" dirty="0"/>
              <a:t>In term 1 they will be exploring the nature of learning, scaffolding and sequencing learning, scientific and sociocultural theories of learning, the role of talk, motivation, behaviour and assessment – all fundamental knowledge about teaching and learning.</a:t>
            </a:r>
          </a:p>
          <a:p>
            <a:r>
              <a:rPr lang="en-GB" baseline="0" dirty="0"/>
              <a:t>They will also be developing their ability to think, read and write critically and reflectively.</a:t>
            </a:r>
          </a:p>
          <a:p>
            <a:r>
              <a:rPr lang="en-GB" baseline="0" dirty="0"/>
              <a:t>This is assessed in their first assignment, for which they need to write about an aspect of the curriculum (one subject or subject strand in primary; the KS3 curriculum in secondary –or KS4 where the subject isn’t taught at KS3 or they are in a KS4-5 institution); about typical problems or misconceptions in the learning of that subject, and design, teach and critically evaluate a lesson within that curriculum area.</a:t>
            </a:r>
          </a:p>
          <a:p>
            <a:endParaRPr lang="en-GB" baseline="0" dirty="0"/>
          </a:p>
          <a:p>
            <a:r>
              <a:rPr lang="en-GB" baseline="0" dirty="0"/>
              <a:t>In term 2 they will be exploring adaptive teaching – including the use of data to inform lesson planning, and working with individual needs - SEND and EAL, as well as deepening their engagement with evidence-informed practice through developing their own very focused critical investigation of an issue in the classroom (their second assignment).</a:t>
            </a:r>
          </a:p>
          <a:p>
            <a:endParaRPr lang="en-GB" baseline="0" dirty="0"/>
          </a:p>
          <a:p>
            <a:r>
              <a:rPr lang="en-GB" baseline="0" dirty="0"/>
              <a:t>In term 3 there are no M level assignments (to allow them to focus on classroom practice and to reflect the increasing hours demand) but the course continues with issues focused on expanding and deepening their understanding and criticality – CAMH, what we mean by ‘ability’ and ‘intelligence’, digital and online learning.</a:t>
            </a:r>
          </a:p>
          <a:p>
            <a:endParaRPr lang="en-GB" baseline="0" dirty="0"/>
          </a:p>
          <a:p>
            <a:r>
              <a:rPr lang="en-GB" baseline="0" dirty="0"/>
              <a:t>Please talk to them about what they’ve been doing on the university taught course -  trainees really value the opportunity to make links between their learning and their experiences on placement.</a:t>
            </a:r>
          </a:p>
          <a:p>
            <a:endParaRPr lang="en-GB" baseline="0" dirty="0"/>
          </a:p>
        </p:txBody>
      </p:sp>
      <p:sp>
        <p:nvSpPr>
          <p:cNvPr id="4" name="Slide Number Placeholder 3"/>
          <p:cNvSpPr>
            <a:spLocks noGrp="1"/>
          </p:cNvSpPr>
          <p:nvPr>
            <p:ph type="sldNum" sz="quarter" idx="5"/>
          </p:nvPr>
        </p:nvSpPr>
        <p:spPr/>
        <p:txBody>
          <a:bodyPr/>
          <a:lstStyle/>
          <a:p>
            <a:fld id="{B4DCFDB3-4302-4807-B97D-78771186AA26}" type="slidenum">
              <a:rPr lang="en-GB" smtClean="0"/>
              <a:t>4</a:t>
            </a:fld>
            <a:endParaRPr lang="en-GB"/>
          </a:p>
        </p:txBody>
      </p:sp>
    </p:spTree>
    <p:extLst>
      <p:ext uri="{BB962C8B-B14F-4D97-AF65-F5344CB8AC3E}">
        <p14:creationId xmlns:p14="http://schemas.microsoft.com/office/powerpoint/2010/main" val="1982874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reflections prompt trainees to consider key issues from</a:t>
            </a:r>
            <a:r>
              <a:rPr lang="en-GB" baseline="0" dirty="0"/>
              <a:t> a variety of perspectives, and are used as the main source of written evidence of their engagement with the university taught components of the course (alongside their assignments).</a:t>
            </a:r>
          </a:p>
          <a:p>
            <a:r>
              <a:rPr lang="en-GB" baseline="0" dirty="0"/>
              <a:t>They aim to help trainees link theory to practice, and often involve activities in school (e.g. observing pupils, planning lessons, analysing school data).</a:t>
            </a:r>
          </a:p>
          <a:p>
            <a:r>
              <a:rPr lang="en-GB" baseline="0" dirty="0"/>
              <a:t>They all come with material in the form of recorded mini-lectures, key reading, videos. The idea is that trainees look at what is happening in their school, and link this to the wider picture of research evidence, policy and experiences from other contexts.</a:t>
            </a:r>
          </a:p>
          <a:p>
            <a:endParaRPr lang="en-GB" baseline="0" dirty="0"/>
          </a:p>
          <a:p>
            <a:r>
              <a:rPr lang="en-GB" baseline="0" dirty="0"/>
              <a:t>Trainees are actively encouraged to collaborate on these tasks – to discuss their different experiences, share out key reading and discuss what they’ve read. The slide indicates the only tasks which must be done individually.</a:t>
            </a:r>
          </a:p>
          <a:p>
            <a:r>
              <a:rPr lang="en-GB" baseline="0" dirty="0"/>
              <a:t>They are not assessed and can be written in note form, but do provide evidence of knowledge and understanding for QTS and can be a valuable starting point for Mentor conversations – please ask to see and talk about them.</a:t>
            </a:r>
          </a:p>
          <a:p>
            <a:endParaRPr lang="en-GB" baseline="0" dirty="0"/>
          </a:p>
          <a:p>
            <a:r>
              <a:rPr lang="en-GB" baseline="0" dirty="0"/>
              <a:t>-the Curriculum reflection is part of their first formative assignment, and involves them interviewing a member of staff about an aspect of the curriculum</a:t>
            </a:r>
          </a:p>
          <a:p>
            <a:r>
              <a:rPr lang="en-GB" baseline="0" dirty="0"/>
              <a:t>-the Interpreting Data reflection is used as quality assurance of their fundamental Maths (their ability to understand and use data)</a:t>
            </a:r>
          </a:p>
          <a:p>
            <a:endParaRPr lang="en-GB" baseline="0" dirty="0"/>
          </a:p>
          <a:p>
            <a:r>
              <a:rPr lang="en-GB" baseline="0" dirty="0"/>
              <a:t>Please do ask to see and talk about their reflections – e.g. they could form the basis of part of a discussion with their reflective mentor. </a:t>
            </a:r>
          </a:p>
          <a:p>
            <a:r>
              <a:rPr lang="en-GB" baseline="0" dirty="0"/>
              <a:t>They are excellent evidence for QTS – particularly SEND and EAL for S5, and Maths for S3 – as these also involve observing, planning, teaching and evaluating.</a:t>
            </a:r>
            <a:endParaRPr lang="en-GB" dirty="0"/>
          </a:p>
        </p:txBody>
      </p:sp>
      <p:sp>
        <p:nvSpPr>
          <p:cNvPr id="4" name="Slide Number Placeholder 3"/>
          <p:cNvSpPr>
            <a:spLocks noGrp="1"/>
          </p:cNvSpPr>
          <p:nvPr>
            <p:ph type="sldNum" sz="quarter" idx="5"/>
          </p:nvPr>
        </p:nvSpPr>
        <p:spPr/>
        <p:txBody>
          <a:bodyPr/>
          <a:lstStyle/>
          <a:p>
            <a:fld id="{B4DCFDB3-4302-4807-B97D-78771186AA26}" type="slidenum">
              <a:rPr lang="en-GB" smtClean="0"/>
              <a:t>5</a:t>
            </a:fld>
            <a:endParaRPr lang="en-GB"/>
          </a:p>
        </p:txBody>
      </p:sp>
    </p:spTree>
    <p:extLst>
      <p:ext uri="{BB962C8B-B14F-4D97-AF65-F5344CB8AC3E}">
        <p14:creationId xmlns:p14="http://schemas.microsoft.com/office/powerpoint/2010/main" val="962686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University</a:t>
            </a:r>
            <a:r>
              <a:rPr lang="en-GB" baseline="0" dirty="0"/>
              <a:t> seminar days will all be live online, providing an opportunity to anchor, develop and reflect on trainees’ online learning and also provide additional seminar input on key topics.</a:t>
            </a:r>
          </a:p>
          <a:p>
            <a:endParaRPr lang="en-GB" baseline="0" dirty="0"/>
          </a:p>
          <a:p>
            <a:r>
              <a:rPr lang="en-GB" baseline="0" dirty="0"/>
              <a:t>In primary, this includes particular subject specific seminars, which look at the pedagogy of different subjects. Trainees will start as a big group with lead input (there are approx. 80 trainees), then will split into groups of c.27 for seminar sessions).</a:t>
            </a:r>
          </a:p>
          <a:p>
            <a:endParaRPr lang="en-GB" baseline="0" dirty="0"/>
          </a:p>
          <a:p>
            <a:r>
              <a:rPr lang="en-GB" baseline="0" dirty="0"/>
              <a:t>In secondary we have a small group of about 9 trainees working in different subject areas. For us to anchor the discussion in the subject we need Lead Mentors to join their trainees (online) </a:t>
            </a:r>
            <a:r>
              <a:rPr lang="en-GB" sz="1200" b="1" kern="1200" dirty="0">
                <a:solidFill>
                  <a:schemeClr val="tx1"/>
                </a:solidFill>
                <a:effectLst/>
                <a:latin typeface="+mn-lt"/>
                <a:ea typeface="+mn-ea"/>
                <a:cs typeface="+mn-cs"/>
              </a:rPr>
              <a:t>3.45-4.30</a:t>
            </a:r>
            <a:r>
              <a:rPr lang="en-GB" sz="1200" b="0" kern="1200" baseline="0" dirty="0">
                <a:solidFill>
                  <a:schemeClr val="tx1"/>
                </a:solidFill>
                <a:effectLst/>
                <a:latin typeface="+mn-lt"/>
                <a:ea typeface="+mn-ea"/>
                <a:cs typeface="+mn-cs"/>
              </a:rPr>
              <a:t> for each seminar day. This will give you the chance to talk to your trainee about what they’ve been learning on the day from a subject-specific perspective (and will also keep you up to date with what they’re doing and give you the chance to ask any questions). </a:t>
            </a:r>
            <a:endParaRPr lang="en-GB" dirty="0"/>
          </a:p>
        </p:txBody>
      </p:sp>
      <p:sp>
        <p:nvSpPr>
          <p:cNvPr id="4" name="Slide Number Placeholder 3"/>
          <p:cNvSpPr>
            <a:spLocks noGrp="1"/>
          </p:cNvSpPr>
          <p:nvPr>
            <p:ph type="sldNum" sz="quarter" idx="10"/>
          </p:nvPr>
        </p:nvSpPr>
        <p:spPr/>
        <p:txBody>
          <a:bodyPr/>
          <a:lstStyle/>
          <a:p>
            <a:fld id="{B4DCFDB3-4302-4807-B97D-78771186AA26}" type="slidenum">
              <a:rPr lang="en-GB" smtClean="0"/>
              <a:t>6</a:t>
            </a:fld>
            <a:endParaRPr lang="en-GB"/>
          </a:p>
        </p:txBody>
      </p:sp>
    </p:spTree>
    <p:extLst>
      <p:ext uri="{BB962C8B-B14F-4D97-AF65-F5344CB8AC3E}">
        <p14:creationId xmlns:p14="http://schemas.microsoft.com/office/powerpoint/2010/main" val="3644442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Again, trainees particularly value the opportunity to talk about and make links between the learning</a:t>
            </a:r>
            <a:r>
              <a:rPr lang="en-GB" baseline="0" dirty="0"/>
              <a:t> they gain in seminars and their experiences on placement.</a:t>
            </a:r>
            <a:endParaRPr lang="en-GB" dirty="0"/>
          </a:p>
        </p:txBody>
      </p:sp>
      <p:sp>
        <p:nvSpPr>
          <p:cNvPr id="4" name="Slide Number Placeholder 3"/>
          <p:cNvSpPr>
            <a:spLocks noGrp="1"/>
          </p:cNvSpPr>
          <p:nvPr>
            <p:ph type="sldNum" sz="quarter" idx="10"/>
          </p:nvPr>
        </p:nvSpPr>
        <p:spPr/>
        <p:txBody>
          <a:bodyPr/>
          <a:lstStyle/>
          <a:p>
            <a:fld id="{B4DCFDB3-4302-4807-B97D-78771186AA26}" type="slidenum">
              <a:rPr lang="en-GB" smtClean="0"/>
              <a:t>7</a:t>
            </a:fld>
            <a:endParaRPr lang="en-GB"/>
          </a:p>
        </p:txBody>
      </p:sp>
    </p:spTree>
    <p:extLst>
      <p:ext uri="{BB962C8B-B14F-4D97-AF65-F5344CB8AC3E}">
        <p14:creationId xmlns:p14="http://schemas.microsoft.com/office/powerpoint/2010/main" val="32911139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851C2D6-7AF3-42AD-A520-D03D88E1AD22}" type="datetime1">
              <a:rPr lang="en-GB" smtClean="0"/>
              <a:t>02/09/2021</a:t>
            </a:fld>
            <a:endParaRPr lang="en-GB"/>
          </a:p>
        </p:txBody>
      </p:sp>
      <p:sp>
        <p:nvSpPr>
          <p:cNvPr id="5" name="Slide Number Placeholder 4"/>
          <p:cNvSpPr>
            <a:spLocks noGrp="1"/>
          </p:cNvSpPr>
          <p:nvPr>
            <p:ph type="sldNum" sz="quarter" idx="12"/>
          </p:nvPr>
        </p:nvSpPr>
        <p:spPr/>
        <p:txBody>
          <a:bodyPr/>
          <a:lstStyle/>
          <a:p>
            <a:fld id="{A9EEB826-BBAA-434A-BDBD-E032F575DEE7}" type="slidenum">
              <a:rPr lang="en-GB" smtClean="0"/>
              <a:t>‹#›</a:t>
            </a:fld>
            <a:endParaRPr lang="en-GB"/>
          </a:p>
        </p:txBody>
      </p:sp>
      <p:sp>
        <p:nvSpPr>
          <p:cNvPr id="7" name="Title 1"/>
          <p:cNvSpPr>
            <a:spLocks noGrp="1"/>
          </p:cNvSpPr>
          <p:nvPr>
            <p:ph type="ctrTitle"/>
          </p:nvPr>
        </p:nvSpPr>
        <p:spPr>
          <a:xfrm>
            <a:off x="822961" y="3094893"/>
            <a:ext cx="7543800" cy="2085857"/>
          </a:xfrm>
        </p:spPr>
        <p:txBody>
          <a:bodyPr anchor="b">
            <a:normAutofit/>
          </a:bodyPr>
          <a:lstStyle>
            <a:lvl1pPr algn="l">
              <a:lnSpc>
                <a:spcPct val="85000"/>
              </a:lnSpc>
              <a:defRPr sz="4800" cap="small" spc="-38" baseline="0">
                <a:solidFill>
                  <a:schemeClr val="tx1">
                    <a:lumMod val="85000"/>
                    <a:lumOff val="15000"/>
                  </a:schemeClr>
                </a:solidFill>
                <a:latin typeface="Century Gothic" panose="020B0502020202020204" pitchFamily="34" charset="0"/>
              </a:defRPr>
            </a:lvl1pPr>
          </a:lstStyle>
          <a:p>
            <a:r>
              <a:rPr lang="en-US"/>
              <a:t>Click to edit Master title style</a:t>
            </a:r>
            <a:endParaRPr lang="en-US" dirty="0"/>
          </a:p>
        </p:txBody>
      </p:sp>
      <p:sp>
        <p:nvSpPr>
          <p:cNvPr id="8" name="Subtitle 2"/>
          <p:cNvSpPr>
            <a:spLocks noGrp="1"/>
          </p:cNvSpPr>
          <p:nvPr>
            <p:ph type="subTitle" idx="1"/>
          </p:nvPr>
        </p:nvSpPr>
        <p:spPr>
          <a:xfrm>
            <a:off x="1510838" y="169164"/>
            <a:ext cx="7543800" cy="2679544"/>
          </a:xfrm>
        </p:spPr>
        <p:txBody>
          <a:bodyPr lIns="91440" rIns="91440">
            <a:normAutofit/>
          </a:bodyPr>
          <a:lstStyle>
            <a:lvl1pPr marL="0" indent="0" algn="r">
              <a:buNone/>
              <a:defRPr sz="1800" cap="none" spc="150" baseline="0">
                <a:solidFill>
                  <a:schemeClr val="tx2"/>
                </a:solidFill>
                <a:latin typeface="Century Gothic" panose="020B0502020202020204" pitchFamily="34" charset="0"/>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cxnSp>
        <p:nvCxnSpPr>
          <p:cNvPr id="9" name="Straight Connector 8"/>
          <p:cNvCxnSpPr/>
          <p:nvPr/>
        </p:nvCxnSpPr>
        <p:spPr>
          <a:xfrm>
            <a:off x="820939" y="5196253"/>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2"/>
          <a:stretch>
            <a:fillRect/>
          </a:stretch>
        </p:blipFill>
        <p:spPr>
          <a:xfrm>
            <a:off x="6731578" y="5325784"/>
            <a:ext cx="2371550" cy="975445"/>
          </a:xfrm>
          <a:prstGeom prst="rect">
            <a:avLst/>
          </a:prstGeom>
        </p:spPr>
      </p:pic>
    </p:spTree>
    <p:extLst>
      <p:ext uri="{BB962C8B-B14F-4D97-AF65-F5344CB8AC3E}">
        <p14:creationId xmlns:p14="http://schemas.microsoft.com/office/powerpoint/2010/main" val="1075629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000"/>
            </a:lvl1pPr>
            <a:lvl2pPr>
              <a:defRPr sz="1800"/>
            </a:lvl2pPr>
            <a:lvl3pPr>
              <a:defRPr sz="1600"/>
            </a:lvl3pPr>
            <a:lvl4pPr>
              <a:defRPr sz="14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A750D0-9CD2-43B5-BA75-37056ACFAE46}" type="datetime1">
              <a:rPr lang="en-GB" smtClean="0"/>
              <a:t>02/09/2021</a:t>
            </a:fld>
            <a:endParaRPr lang="en-GB"/>
          </a:p>
        </p:txBody>
      </p:sp>
      <p:sp>
        <p:nvSpPr>
          <p:cNvPr id="9" name="Slide Number Placeholder 8"/>
          <p:cNvSpPr>
            <a:spLocks noGrp="1"/>
          </p:cNvSpPr>
          <p:nvPr>
            <p:ph type="sldNum" sz="quarter" idx="12"/>
          </p:nvPr>
        </p:nvSpPr>
        <p:spPr/>
        <p:txBody>
          <a:bodyPr/>
          <a:lstStyle/>
          <a:p>
            <a:fld id="{A9EEB826-BBAA-434A-BDBD-E032F575DEE7}" type="slidenum">
              <a:rPr lang="en-GB" smtClean="0"/>
              <a:t>‹#›</a:t>
            </a:fld>
            <a:endParaRPr lang="en-GB"/>
          </a:p>
        </p:txBody>
      </p:sp>
      <p:sp>
        <p:nvSpPr>
          <p:cNvPr id="10" name="Title 9"/>
          <p:cNvSpPr>
            <a:spLocks noGrp="1"/>
          </p:cNvSpPr>
          <p:nvPr>
            <p:ph type="title"/>
          </p:nvPr>
        </p:nvSpPr>
        <p:spPr/>
        <p:txBody>
          <a:bodyPr/>
          <a:lstStyle/>
          <a:p>
            <a:r>
              <a:rPr lang="en-US"/>
              <a:t>Click to edit Master title style</a:t>
            </a:r>
            <a:endParaRPr lang="en-GB" dirty="0"/>
          </a:p>
        </p:txBody>
      </p:sp>
      <p:cxnSp>
        <p:nvCxnSpPr>
          <p:cNvPr id="13" name="Straight Connector 12"/>
          <p:cNvCxnSpPr/>
          <p:nvPr/>
        </p:nvCxnSpPr>
        <p:spPr>
          <a:xfrm>
            <a:off x="822960" y="1737361"/>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0828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59"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748DB3-2AA8-4662-909C-304C54116B24}" type="datetime1">
              <a:rPr lang="en-GB" smtClean="0"/>
              <a:t>02/09/2021</a:t>
            </a:fld>
            <a:endParaRPr lang="en-GB"/>
          </a:p>
        </p:txBody>
      </p:sp>
      <p:sp>
        <p:nvSpPr>
          <p:cNvPr id="7" name="Slide Number Placeholder 6"/>
          <p:cNvSpPr>
            <a:spLocks noGrp="1"/>
          </p:cNvSpPr>
          <p:nvPr>
            <p:ph type="sldNum" sz="quarter" idx="12"/>
          </p:nvPr>
        </p:nvSpPr>
        <p:spPr/>
        <p:txBody>
          <a:bodyPr/>
          <a:lstStyle/>
          <a:p>
            <a:fld id="{A9EEB826-BBAA-434A-BDBD-E032F575DEE7}" type="slidenum">
              <a:rPr lang="en-GB" smtClean="0"/>
              <a:t>‹#›</a:t>
            </a:fld>
            <a:endParaRPr lang="en-GB"/>
          </a:p>
        </p:txBody>
      </p:sp>
      <p:cxnSp>
        <p:nvCxnSpPr>
          <p:cNvPr id="9" name="Straight Connector 8"/>
          <p:cNvCxnSpPr/>
          <p:nvPr/>
        </p:nvCxnSpPr>
        <p:spPr>
          <a:xfrm>
            <a:off x="822960" y="1737361"/>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5279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A6AD52-4298-42B9-B1C5-6199908FB7C5}" type="datetime1">
              <a:rPr lang="en-GB" smtClean="0"/>
              <a:t>02/09/2021</a:t>
            </a:fld>
            <a:endParaRPr lang="en-GB"/>
          </a:p>
        </p:txBody>
      </p:sp>
      <p:sp>
        <p:nvSpPr>
          <p:cNvPr id="9" name="Slide Number Placeholder 8"/>
          <p:cNvSpPr>
            <a:spLocks noGrp="1"/>
          </p:cNvSpPr>
          <p:nvPr>
            <p:ph type="sldNum" sz="quarter" idx="12"/>
          </p:nvPr>
        </p:nvSpPr>
        <p:spPr/>
        <p:txBody>
          <a:bodyPr/>
          <a:lstStyle/>
          <a:p>
            <a:fld id="{A9EEB826-BBAA-434A-BDBD-E032F575DEE7}" type="slidenum">
              <a:rPr lang="en-GB" smtClean="0"/>
              <a:t>‹#›</a:t>
            </a:fld>
            <a:endParaRPr lang="en-GB"/>
          </a:p>
        </p:txBody>
      </p:sp>
      <p:cxnSp>
        <p:nvCxnSpPr>
          <p:cNvPr id="11" name="Straight Connector 10"/>
          <p:cNvCxnSpPr/>
          <p:nvPr/>
        </p:nvCxnSpPr>
        <p:spPr>
          <a:xfrm>
            <a:off x="822960" y="1737361"/>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3427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162E0D3-35A8-41E9-AED8-EF8E835DA805}" type="datetime1">
              <a:rPr lang="en-GB" smtClean="0"/>
              <a:t>02/09/2021</a:t>
            </a:fld>
            <a:endParaRPr lang="en-GB"/>
          </a:p>
        </p:txBody>
      </p:sp>
      <p:sp>
        <p:nvSpPr>
          <p:cNvPr id="4" name="Slide Number Placeholder 3"/>
          <p:cNvSpPr>
            <a:spLocks noGrp="1"/>
          </p:cNvSpPr>
          <p:nvPr>
            <p:ph type="sldNum" sz="quarter" idx="11"/>
          </p:nvPr>
        </p:nvSpPr>
        <p:spPr/>
        <p:txBody>
          <a:bodyPr/>
          <a:lstStyle/>
          <a:p>
            <a:fld id="{A9EEB826-BBAA-434A-BDBD-E032F575DEE7}" type="slidenum">
              <a:rPr lang="en-GB" smtClean="0"/>
              <a:t>‹#›</a:t>
            </a:fld>
            <a:endParaRPr lang="en-GB"/>
          </a:p>
        </p:txBody>
      </p:sp>
    </p:spTree>
    <p:extLst>
      <p:ext uri="{BB962C8B-B14F-4D97-AF65-F5344CB8AC3E}">
        <p14:creationId xmlns:p14="http://schemas.microsoft.com/office/powerpoint/2010/main" val="2187328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4" y="0"/>
            <a:ext cx="303809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349135" y="6459788"/>
            <a:ext cx="1963883" cy="365125"/>
          </a:xfrm>
        </p:spPr>
        <p:txBody>
          <a:bodyPr/>
          <a:lstStyle>
            <a:lvl1pPr algn="l">
              <a:defRPr/>
            </a:lvl1pPr>
          </a:lstStyle>
          <a:p>
            <a:fld id="{4EC69F1B-61C8-4CF6-BF29-796C6689CBDE}" type="datetime1">
              <a:rPr lang="en-GB" smtClean="0"/>
              <a:t>02/09/2021</a:t>
            </a:fld>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9EEB826-BBAA-434A-BDBD-E032F575DEE7}" type="slidenum">
              <a:rPr lang="en-GB" smtClean="0"/>
              <a:t>‹#›</a:t>
            </a:fld>
            <a:endParaRPr lang="en-GB"/>
          </a:p>
        </p:txBody>
      </p:sp>
    </p:spTree>
    <p:extLst>
      <p:ext uri="{BB962C8B-B14F-4D97-AF65-F5344CB8AC3E}">
        <p14:creationId xmlns:p14="http://schemas.microsoft.com/office/powerpoint/2010/main" val="32949046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9144001" cy="659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1845734"/>
            <a:ext cx="75438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615" y="6446839"/>
            <a:ext cx="1854203" cy="365125"/>
          </a:xfrm>
          <a:prstGeom prst="rect">
            <a:avLst/>
          </a:prstGeom>
        </p:spPr>
        <p:txBody>
          <a:bodyPr vert="horz" lIns="91440" tIns="45720" rIns="91440" bIns="45720" rtlCol="0" anchor="ctr"/>
          <a:lstStyle>
            <a:lvl1pPr algn="l">
              <a:defRPr sz="825">
                <a:solidFill>
                  <a:srgbClr val="FFFFFF"/>
                </a:solidFill>
                <a:latin typeface="Century Gothic" panose="020B0502020202020204" pitchFamily="34" charset="0"/>
              </a:defRPr>
            </a:lvl1pPr>
          </a:lstStyle>
          <a:p>
            <a:fld id="{02DD8764-7EC6-4EE2-AC53-8F04276BEDC4}" type="datetime1">
              <a:rPr lang="en-GB" smtClean="0"/>
              <a:t>02/09/2021</a:t>
            </a:fld>
            <a:endParaRPr lang="en-GB"/>
          </a:p>
        </p:txBody>
      </p:sp>
      <p:sp>
        <p:nvSpPr>
          <p:cNvPr id="6" name="Slide Number Placeholder 5"/>
          <p:cNvSpPr>
            <a:spLocks noGrp="1"/>
          </p:cNvSpPr>
          <p:nvPr>
            <p:ph type="sldNum" sz="quarter" idx="4"/>
          </p:nvPr>
        </p:nvSpPr>
        <p:spPr>
          <a:xfrm>
            <a:off x="8119110" y="6448914"/>
            <a:ext cx="984019" cy="365125"/>
          </a:xfrm>
          <a:prstGeom prst="rect">
            <a:avLst/>
          </a:prstGeom>
        </p:spPr>
        <p:txBody>
          <a:bodyPr vert="horz" lIns="91440" tIns="45720" rIns="91440" bIns="45720" rtlCol="0" anchor="ctr"/>
          <a:lstStyle>
            <a:lvl1pPr algn="r">
              <a:defRPr sz="825">
                <a:solidFill>
                  <a:srgbClr val="FFFFFF"/>
                </a:solidFill>
                <a:latin typeface="Century Gothic" panose="020B0502020202020204" pitchFamily="34" charset="0"/>
              </a:defRPr>
            </a:lvl1pPr>
          </a:lstStyle>
          <a:p>
            <a:fld id="{A9EEB826-BBAA-434A-BDBD-E032F575DEE7}" type="slidenum">
              <a:rPr lang="en-GB" smtClean="0"/>
              <a:t>‹#›</a:t>
            </a:fld>
            <a:endParaRPr lang="en-GB"/>
          </a:p>
        </p:txBody>
      </p:sp>
    </p:spTree>
    <p:extLst>
      <p:ext uri="{BB962C8B-B14F-4D97-AF65-F5344CB8AC3E}">
        <p14:creationId xmlns:p14="http://schemas.microsoft.com/office/powerpoint/2010/main" val="36701667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hf hdr="0" ftr="0"/>
  <p:txStyles>
    <p:titleStyle>
      <a:lvl1pPr algn="l" defTabSz="685800" rtl="0" eaLnBrk="1" latinLnBrk="0" hangingPunct="1">
        <a:lnSpc>
          <a:spcPct val="85000"/>
        </a:lnSpc>
        <a:spcBef>
          <a:spcPct val="0"/>
        </a:spcBef>
        <a:buNone/>
        <a:defRPr sz="4400" kern="1200" spc="-38" baseline="0">
          <a:solidFill>
            <a:schemeClr val="tx1">
              <a:lumMod val="75000"/>
              <a:lumOff val="25000"/>
            </a:schemeClr>
          </a:solidFill>
          <a:latin typeface="Century Gothic" panose="020B0502020202020204" pitchFamily="34" charset="0"/>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Century Gothic" panose="020B0502020202020204" pitchFamily="34" charset="0"/>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Century Gothic" panose="020B0502020202020204" pitchFamily="34" charset="0"/>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Century Gothic" panose="020B0502020202020204" pitchFamily="34" charset="0"/>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Century Gothic" panose="020B0502020202020204" pitchFamily="34" charset="0"/>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Century Gothic" panose="020B0502020202020204" pitchFamily="34" charset="0"/>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95FD8AE-E904-4005-B609-B56CDD5E722A}"/>
              </a:ext>
            </a:extLst>
          </p:cNvPr>
          <p:cNvSpPr>
            <a:spLocks noGrp="1"/>
          </p:cNvSpPr>
          <p:nvPr>
            <p:ph type="ctrTitle"/>
          </p:nvPr>
        </p:nvSpPr>
        <p:spPr/>
        <p:txBody>
          <a:bodyPr/>
          <a:lstStyle/>
          <a:p>
            <a:r>
              <a:rPr lang="en-GB" dirty="0">
                <a:latin typeface="Century Gothic"/>
              </a:rPr>
              <a:t>The Taught Curriculum – </a:t>
            </a:r>
            <a:r>
              <a:rPr lang="en-GB">
                <a:latin typeface="Century Gothic"/>
              </a:rPr>
              <a:t>school direct distance</a:t>
            </a:r>
            <a:endParaRPr lang="en-GB" dirty="0"/>
          </a:p>
        </p:txBody>
      </p:sp>
      <p:sp>
        <p:nvSpPr>
          <p:cNvPr id="6" name="Date Placeholder 5">
            <a:extLst>
              <a:ext uri="{FF2B5EF4-FFF2-40B4-BE49-F238E27FC236}">
                <a16:creationId xmlns:a16="http://schemas.microsoft.com/office/drawing/2014/main" id="{970826CB-5FE1-426F-B646-2A297C5629EC}"/>
              </a:ext>
            </a:extLst>
          </p:cNvPr>
          <p:cNvSpPr>
            <a:spLocks noGrp="1"/>
          </p:cNvSpPr>
          <p:nvPr>
            <p:ph type="dt" sz="half" idx="10"/>
          </p:nvPr>
        </p:nvSpPr>
        <p:spPr/>
        <p:txBody>
          <a:bodyPr/>
          <a:lstStyle/>
          <a:p>
            <a:fld id="{F4333AF7-5E1A-471A-A316-0CDDADA9CEB4}" type="datetime1">
              <a:rPr lang="en-GB" smtClean="0"/>
              <a:t>02/09/2021</a:t>
            </a:fld>
            <a:endParaRPr lang="en-GB"/>
          </a:p>
        </p:txBody>
      </p:sp>
      <p:sp>
        <p:nvSpPr>
          <p:cNvPr id="7" name="Slide Number Placeholder 6">
            <a:extLst>
              <a:ext uri="{FF2B5EF4-FFF2-40B4-BE49-F238E27FC236}">
                <a16:creationId xmlns:a16="http://schemas.microsoft.com/office/drawing/2014/main" id="{480816B4-BBFD-4B42-91F8-CC9310F7920D}"/>
              </a:ext>
            </a:extLst>
          </p:cNvPr>
          <p:cNvSpPr>
            <a:spLocks noGrp="1"/>
          </p:cNvSpPr>
          <p:nvPr>
            <p:ph type="sldNum" sz="quarter" idx="12"/>
          </p:nvPr>
        </p:nvSpPr>
        <p:spPr/>
        <p:txBody>
          <a:bodyPr/>
          <a:lstStyle/>
          <a:p>
            <a:fld id="{A9EEB826-BBAA-434A-BDBD-E032F575DEE7}" type="slidenum">
              <a:rPr lang="en-GB" smtClean="0"/>
              <a:t>1</a:t>
            </a:fld>
            <a:endParaRPr lang="en-GB"/>
          </a:p>
        </p:txBody>
      </p:sp>
    </p:spTree>
    <p:extLst>
      <p:ext uri="{BB962C8B-B14F-4D97-AF65-F5344CB8AC3E}">
        <p14:creationId xmlns:p14="http://schemas.microsoft.com/office/powerpoint/2010/main" val="715097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66EB5D5-7B57-4989-AB8D-9FE92984E3FF}"/>
              </a:ext>
            </a:extLst>
          </p:cNvPr>
          <p:cNvSpPr>
            <a:spLocks noGrp="1"/>
          </p:cNvSpPr>
          <p:nvPr>
            <p:ph type="dt" sz="half" idx="10"/>
          </p:nvPr>
        </p:nvSpPr>
        <p:spPr/>
        <p:txBody>
          <a:bodyPr/>
          <a:lstStyle/>
          <a:p>
            <a:fld id="{F7A750D0-9CD2-43B5-BA75-37056ACFAE46}" type="datetime1">
              <a:rPr lang="en-GB" smtClean="0"/>
              <a:t>02/09/2021</a:t>
            </a:fld>
            <a:endParaRPr lang="en-GB"/>
          </a:p>
        </p:txBody>
      </p:sp>
      <p:sp>
        <p:nvSpPr>
          <p:cNvPr id="4" name="Slide Number Placeholder 3">
            <a:extLst>
              <a:ext uri="{FF2B5EF4-FFF2-40B4-BE49-F238E27FC236}">
                <a16:creationId xmlns:a16="http://schemas.microsoft.com/office/drawing/2014/main" id="{719430AE-ACB3-452D-8E7A-F25C774FEDD5}"/>
              </a:ext>
            </a:extLst>
          </p:cNvPr>
          <p:cNvSpPr>
            <a:spLocks noGrp="1"/>
          </p:cNvSpPr>
          <p:nvPr>
            <p:ph type="sldNum" sz="quarter" idx="11"/>
          </p:nvPr>
        </p:nvSpPr>
        <p:spPr/>
        <p:txBody>
          <a:bodyPr/>
          <a:lstStyle/>
          <a:p>
            <a:fld id="{A9EEB826-BBAA-434A-BDBD-E032F575DEE7}" type="slidenum">
              <a:rPr lang="en-GB" smtClean="0"/>
              <a:t>2</a:t>
            </a:fld>
            <a:endParaRPr lang="en-GB"/>
          </a:p>
        </p:txBody>
      </p:sp>
      <p:pic>
        <p:nvPicPr>
          <p:cNvPr id="9" name="Picture 8">
            <a:extLst>
              <a:ext uri="{FF2B5EF4-FFF2-40B4-BE49-F238E27FC236}">
                <a16:creationId xmlns:a16="http://schemas.microsoft.com/office/drawing/2014/main" id="{D58B47B9-AE31-41A8-83DA-32A2BC1E6C3B}"/>
              </a:ext>
            </a:extLst>
          </p:cNvPr>
          <p:cNvPicPr>
            <a:picLocks noChangeAspect="1"/>
          </p:cNvPicPr>
          <p:nvPr/>
        </p:nvPicPr>
        <p:blipFill rotWithShape="1">
          <a:blip r:embed="rId3"/>
          <a:srcRect l="10274" t="25726" r="22192" b="23425"/>
          <a:stretch/>
        </p:blipFill>
        <p:spPr>
          <a:xfrm>
            <a:off x="3122822" y="3551129"/>
            <a:ext cx="5707160" cy="2685723"/>
          </a:xfrm>
          <a:prstGeom prst="rect">
            <a:avLst/>
          </a:prstGeom>
        </p:spPr>
      </p:pic>
      <p:pic>
        <p:nvPicPr>
          <p:cNvPr id="7" name="Picture 6">
            <a:extLst>
              <a:ext uri="{FF2B5EF4-FFF2-40B4-BE49-F238E27FC236}">
                <a16:creationId xmlns:a16="http://schemas.microsoft.com/office/drawing/2014/main" id="{4845E81C-DA48-4EF4-9FFE-496BC229A3AC}"/>
              </a:ext>
            </a:extLst>
          </p:cNvPr>
          <p:cNvPicPr>
            <a:picLocks noChangeAspect="1"/>
          </p:cNvPicPr>
          <p:nvPr/>
        </p:nvPicPr>
        <p:blipFill rotWithShape="1">
          <a:blip r:embed="rId4"/>
          <a:srcRect l="9863" t="21343" r="22055" b="12028"/>
          <a:stretch/>
        </p:blipFill>
        <p:spPr>
          <a:xfrm>
            <a:off x="3088445" y="30216"/>
            <a:ext cx="5761973" cy="3524426"/>
          </a:xfrm>
          <a:prstGeom prst="rect">
            <a:avLst/>
          </a:prstGeom>
        </p:spPr>
      </p:pic>
      <p:sp>
        <p:nvSpPr>
          <p:cNvPr id="2" name="TextBox 1">
            <a:extLst>
              <a:ext uri="{FF2B5EF4-FFF2-40B4-BE49-F238E27FC236}">
                <a16:creationId xmlns:a16="http://schemas.microsoft.com/office/drawing/2014/main" id="{E97FCC87-F800-4414-91A1-317DB5B53D87}"/>
              </a:ext>
            </a:extLst>
          </p:cNvPr>
          <p:cNvSpPr txBox="1"/>
          <p:nvPr/>
        </p:nvSpPr>
        <p:spPr>
          <a:xfrm>
            <a:off x="99667" y="890670"/>
            <a:ext cx="2743200" cy="31085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400" dirty="0"/>
              <a:t>In all of our ITE curricula, the Core Content Framework (CCF) is covered in full as a minimum entitlement, with each subject and phase-specific curriculum map demonstrating for trainees and mentors where the CCF is taught, how it is contextualised for the relevant subject and phase, and what else is included, building on this minimum entitlement to ensure thorough, research-informed, subject-specific training.</a:t>
            </a:r>
          </a:p>
        </p:txBody>
      </p:sp>
    </p:spTree>
    <p:extLst>
      <p:ext uri="{BB962C8B-B14F-4D97-AF65-F5344CB8AC3E}">
        <p14:creationId xmlns:p14="http://schemas.microsoft.com/office/powerpoint/2010/main" val="1782805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a:extLst>
              <a:ext uri="{FF2B5EF4-FFF2-40B4-BE49-F238E27FC236}">
                <a16:creationId xmlns:a16="http://schemas.microsoft.com/office/drawing/2014/main" id="{909087E4-A0D5-4776-BC82-9C1A85DE42DF}"/>
              </a:ext>
            </a:extLst>
          </p:cNvPr>
          <p:cNvGraphicFramePr>
            <a:graphicFrameLocks/>
          </p:cNvGraphicFramePr>
          <p:nvPr>
            <p:extLst>
              <p:ext uri="{D42A27DB-BD31-4B8C-83A1-F6EECF244321}">
                <p14:modId xmlns:p14="http://schemas.microsoft.com/office/powerpoint/2010/main" val="3414049320"/>
              </p:ext>
            </p:extLst>
          </p:nvPr>
        </p:nvGraphicFramePr>
        <p:xfrm>
          <a:off x="996893" y="415908"/>
          <a:ext cx="7150214" cy="53876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Date Placeholder 1">
            <a:extLst>
              <a:ext uri="{FF2B5EF4-FFF2-40B4-BE49-F238E27FC236}">
                <a16:creationId xmlns:a16="http://schemas.microsoft.com/office/drawing/2014/main" id="{CF09993F-9615-4DA6-87E1-D5CB4026F859}"/>
              </a:ext>
            </a:extLst>
          </p:cNvPr>
          <p:cNvSpPr>
            <a:spLocks noGrp="1"/>
          </p:cNvSpPr>
          <p:nvPr>
            <p:ph type="dt" sz="half" idx="10"/>
          </p:nvPr>
        </p:nvSpPr>
        <p:spPr/>
        <p:txBody>
          <a:bodyPr/>
          <a:lstStyle/>
          <a:p>
            <a:fld id="{074A7FD6-EAD8-4F9F-98C5-15C2A32FC57B}" type="datetime1">
              <a:rPr lang="en-GB" smtClean="0"/>
              <a:t>02/09/2021</a:t>
            </a:fld>
            <a:endParaRPr lang="en-GB"/>
          </a:p>
        </p:txBody>
      </p:sp>
      <p:sp>
        <p:nvSpPr>
          <p:cNvPr id="3" name="Slide Number Placeholder 2">
            <a:extLst>
              <a:ext uri="{FF2B5EF4-FFF2-40B4-BE49-F238E27FC236}">
                <a16:creationId xmlns:a16="http://schemas.microsoft.com/office/drawing/2014/main" id="{BD2F3EB0-3C3E-49CC-AA0F-B32B7D58C542}"/>
              </a:ext>
            </a:extLst>
          </p:cNvPr>
          <p:cNvSpPr>
            <a:spLocks noGrp="1"/>
          </p:cNvSpPr>
          <p:nvPr>
            <p:ph type="sldNum" sz="quarter" idx="11"/>
          </p:nvPr>
        </p:nvSpPr>
        <p:spPr/>
        <p:txBody>
          <a:bodyPr/>
          <a:lstStyle/>
          <a:p>
            <a:fld id="{A9EEB826-BBAA-434A-BDBD-E032F575DEE7}" type="slidenum">
              <a:rPr lang="en-GB" smtClean="0"/>
              <a:t>3</a:t>
            </a:fld>
            <a:endParaRPr lang="en-GB"/>
          </a:p>
        </p:txBody>
      </p:sp>
    </p:spTree>
    <p:extLst>
      <p:ext uri="{BB962C8B-B14F-4D97-AF65-F5344CB8AC3E}">
        <p14:creationId xmlns:p14="http://schemas.microsoft.com/office/powerpoint/2010/main" val="3645236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71C51-56F6-4EE4-89FE-BC2A172D19CE}"/>
              </a:ext>
            </a:extLst>
          </p:cNvPr>
          <p:cNvSpPr>
            <a:spLocks noGrp="1"/>
          </p:cNvSpPr>
          <p:nvPr>
            <p:ph type="title"/>
          </p:nvPr>
        </p:nvSpPr>
        <p:spPr/>
        <p:txBody>
          <a:bodyPr/>
          <a:lstStyle/>
          <a:p>
            <a:r>
              <a:rPr lang="en-GB" dirty="0"/>
              <a:t>SCS &amp; EPS Modules</a:t>
            </a:r>
          </a:p>
        </p:txBody>
      </p:sp>
      <p:sp>
        <p:nvSpPr>
          <p:cNvPr id="4" name="Date Placeholder 3">
            <a:extLst>
              <a:ext uri="{FF2B5EF4-FFF2-40B4-BE49-F238E27FC236}">
                <a16:creationId xmlns:a16="http://schemas.microsoft.com/office/drawing/2014/main" id="{74808669-C2B4-4D29-A45C-6CF042F623E9}"/>
              </a:ext>
            </a:extLst>
          </p:cNvPr>
          <p:cNvSpPr>
            <a:spLocks noGrp="1"/>
          </p:cNvSpPr>
          <p:nvPr>
            <p:ph type="dt" sz="half" idx="10"/>
          </p:nvPr>
        </p:nvSpPr>
        <p:spPr/>
        <p:txBody>
          <a:bodyPr/>
          <a:lstStyle/>
          <a:p>
            <a:fld id="{09F516D8-8F6F-4BA9-AFAE-DD7C61A16D32}" type="datetime1">
              <a:rPr lang="en-GB" smtClean="0"/>
              <a:t>02/09/2021</a:t>
            </a:fld>
            <a:endParaRPr lang="en-GB"/>
          </a:p>
        </p:txBody>
      </p:sp>
      <p:sp>
        <p:nvSpPr>
          <p:cNvPr id="5" name="Slide Number Placeholder 4">
            <a:extLst>
              <a:ext uri="{FF2B5EF4-FFF2-40B4-BE49-F238E27FC236}">
                <a16:creationId xmlns:a16="http://schemas.microsoft.com/office/drawing/2014/main" id="{F04994C3-26A5-4822-8A96-7EA8FA623D53}"/>
              </a:ext>
            </a:extLst>
          </p:cNvPr>
          <p:cNvSpPr>
            <a:spLocks noGrp="1"/>
          </p:cNvSpPr>
          <p:nvPr>
            <p:ph type="sldNum" sz="quarter" idx="12"/>
          </p:nvPr>
        </p:nvSpPr>
        <p:spPr/>
        <p:txBody>
          <a:bodyPr/>
          <a:lstStyle/>
          <a:p>
            <a:fld id="{A9EEB826-BBAA-434A-BDBD-E032F575DEE7}" type="slidenum">
              <a:rPr lang="en-GB" smtClean="0"/>
              <a:t>4</a:t>
            </a:fld>
            <a:endParaRPr lang="en-GB"/>
          </a:p>
        </p:txBody>
      </p:sp>
      <p:pic>
        <p:nvPicPr>
          <p:cNvPr id="8" name="Picture 7"/>
          <p:cNvPicPr>
            <a:picLocks noChangeAspect="1"/>
          </p:cNvPicPr>
          <p:nvPr/>
        </p:nvPicPr>
        <p:blipFill>
          <a:blip r:embed="rId3"/>
          <a:stretch>
            <a:fillRect/>
          </a:stretch>
        </p:blipFill>
        <p:spPr>
          <a:xfrm>
            <a:off x="75615" y="1855458"/>
            <a:ext cx="8911974" cy="4371021"/>
          </a:xfrm>
          <a:prstGeom prst="rect">
            <a:avLst/>
          </a:prstGeom>
        </p:spPr>
      </p:pic>
    </p:spTree>
    <p:extLst>
      <p:ext uri="{BB962C8B-B14F-4D97-AF65-F5344CB8AC3E}">
        <p14:creationId xmlns:p14="http://schemas.microsoft.com/office/powerpoint/2010/main" val="118049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A1885-82A6-48A1-B1A5-4CAD7EC8B049}"/>
              </a:ext>
            </a:extLst>
          </p:cNvPr>
          <p:cNvSpPr>
            <a:spLocks noGrp="1"/>
          </p:cNvSpPr>
          <p:nvPr>
            <p:ph type="title"/>
          </p:nvPr>
        </p:nvSpPr>
        <p:spPr/>
        <p:txBody>
          <a:bodyPr/>
          <a:lstStyle/>
          <a:p>
            <a:r>
              <a:rPr lang="en-GB" dirty="0"/>
              <a:t>Framework Reflections</a:t>
            </a:r>
          </a:p>
        </p:txBody>
      </p:sp>
      <p:sp>
        <p:nvSpPr>
          <p:cNvPr id="4" name="Date Placeholder 3">
            <a:extLst>
              <a:ext uri="{FF2B5EF4-FFF2-40B4-BE49-F238E27FC236}">
                <a16:creationId xmlns:a16="http://schemas.microsoft.com/office/drawing/2014/main" id="{C1C3BA09-A8AC-44D6-808D-B2C695A9BDE9}"/>
              </a:ext>
            </a:extLst>
          </p:cNvPr>
          <p:cNvSpPr>
            <a:spLocks noGrp="1"/>
          </p:cNvSpPr>
          <p:nvPr>
            <p:ph type="dt" sz="half" idx="10"/>
          </p:nvPr>
        </p:nvSpPr>
        <p:spPr/>
        <p:txBody>
          <a:bodyPr/>
          <a:lstStyle/>
          <a:p>
            <a:fld id="{B8D8BF01-FA43-4D8D-99CC-37959BD962C1}" type="datetime1">
              <a:rPr lang="en-GB" smtClean="0"/>
              <a:t>02/09/2021</a:t>
            </a:fld>
            <a:endParaRPr lang="en-GB"/>
          </a:p>
        </p:txBody>
      </p:sp>
      <p:sp>
        <p:nvSpPr>
          <p:cNvPr id="5" name="Slide Number Placeholder 4">
            <a:extLst>
              <a:ext uri="{FF2B5EF4-FFF2-40B4-BE49-F238E27FC236}">
                <a16:creationId xmlns:a16="http://schemas.microsoft.com/office/drawing/2014/main" id="{35FC0C54-0A65-4C72-BAE7-C4EB9A2684AD}"/>
              </a:ext>
            </a:extLst>
          </p:cNvPr>
          <p:cNvSpPr>
            <a:spLocks noGrp="1"/>
          </p:cNvSpPr>
          <p:nvPr>
            <p:ph type="sldNum" sz="quarter" idx="12"/>
          </p:nvPr>
        </p:nvSpPr>
        <p:spPr/>
        <p:txBody>
          <a:bodyPr/>
          <a:lstStyle/>
          <a:p>
            <a:fld id="{A9EEB826-BBAA-434A-BDBD-E032F575DEE7}" type="slidenum">
              <a:rPr lang="en-GB" smtClean="0"/>
              <a:t>5</a:t>
            </a:fld>
            <a:endParaRPr lang="en-GB"/>
          </a:p>
        </p:txBody>
      </p:sp>
      <p:pic>
        <p:nvPicPr>
          <p:cNvPr id="6" name="Picture 5"/>
          <p:cNvPicPr>
            <a:picLocks noChangeAspect="1"/>
          </p:cNvPicPr>
          <p:nvPr/>
        </p:nvPicPr>
        <p:blipFill>
          <a:blip r:embed="rId3"/>
          <a:stretch>
            <a:fillRect/>
          </a:stretch>
        </p:blipFill>
        <p:spPr>
          <a:xfrm>
            <a:off x="2681501" y="1925054"/>
            <a:ext cx="6137645" cy="4076322"/>
          </a:xfrm>
          <a:prstGeom prst="rect">
            <a:avLst/>
          </a:prstGeom>
        </p:spPr>
      </p:pic>
      <p:sp>
        <p:nvSpPr>
          <p:cNvPr id="7" name="TextBox 6"/>
          <p:cNvSpPr txBox="1"/>
          <p:nvPr/>
        </p:nvSpPr>
        <p:spPr>
          <a:xfrm>
            <a:off x="216568" y="1925054"/>
            <a:ext cx="2346158" cy="3970318"/>
          </a:xfrm>
          <a:prstGeom prst="rect">
            <a:avLst/>
          </a:prstGeom>
          <a:noFill/>
        </p:spPr>
        <p:txBody>
          <a:bodyPr wrap="square" rtlCol="0">
            <a:spAutoFit/>
          </a:bodyPr>
          <a:lstStyle/>
          <a:p>
            <a:r>
              <a:rPr lang="en-GB" dirty="0"/>
              <a:t>Challenging the Gap</a:t>
            </a:r>
          </a:p>
          <a:p>
            <a:r>
              <a:rPr lang="en-GB" dirty="0"/>
              <a:t>Curriculum*</a:t>
            </a:r>
          </a:p>
          <a:p>
            <a:r>
              <a:rPr lang="en-GB" dirty="0"/>
              <a:t>Learning</a:t>
            </a:r>
          </a:p>
          <a:p>
            <a:r>
              <a:rPr lang="en-GB" dirty="0"/>
              <a:t>Behaviour</a:t>
            </a:r>
          </a:p>
          <a:p>
            <a:r>
              <a:rPr lang="en-GB" dirty="0"/>
              <a:t>Assessment</a:t>
            </a:r>
          </a:p>
          <a:p>
            <a:r>
              <a:rPr lang="en-GB" dirty="0"/>
              <a:t>Interpreting Data*</a:t>
            </a:r>
          </a:p>
          <a:p>
            <a:r>
              <a:rPr lang="en-GB" dirty="0"/>
              <a:t>SEND*</a:t>
            </a:r>
          </a:p>
          <a:p>
            <a:r>
              <a:rPr lang="en-GB" dirty="0"/>
              <a:t>EAL</a:t>
            </a:r>
          </a:p>
          <a:p>
            <a:r>
              <a:rPr lang="en-GB" dirty="0"/>
              <a:t>Maths* (primary only)</a:t>
            </a:r>
          </a:p>
          <a:p>
            <a:r>
              <a:rPr lang="en-GB" dirty="0"/>
              <a:t>Leadership (optional)</a:t>
            </a:r>
          </a:p>
          <a:p>
            <a:endParaRPr lang="en-GB" dirty="0"/>
          </a:p>
          <a:p>
            <a:endParaRPr lang="en-GB" dirty="0"/>
          </a:p>
          <a:p>
            <a:r>
              <a:rPr lang="en-GB" dirty="0"/>
              <a:t>*must be done individually</a:t>
            </a:r>
          </a:p>
        </p:txBody>
      </p:sp>
    </p:spTree>
    <p:extLst>
      <p:ext uri="{BB962C8B-B14F-4D97-AF65-F5344CB8AC3E}">
        <p14:creationId xmlns:p14="http://schemas.microsoft.com/office/powerpoint/2010/main" val="203819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800" dirty="0"/>
              <a:t>University Seminar Days (online)</a:t>
            </a:r>
          </a:p>
        </p:txBody>
      </p:sp>
      <p:pic>
        <p:nvPicPr>
          <p:cNvPr id="10" name="Content Placeholder 9"/>
          <p:cNvPicPr>
            <a:picLocks noGrp="1" noChangeAspect="1"/>
          </p:cNvPicPr>
          <p:nvPr>
            <p:ph sz="half" idx="2"/>
          </p:nvPr>
        </p:nvPicPr>
        <p:blipFill>
          <a:blip r:embed="rId3"/>
          <a:stretch>
            <a:fillRect/>
          </a:stretch>
        </p:blipFill>
        <p:spPr>
          <a:xfrm>
            <a:off x="4784421" y="1846263"/>
            <a:ext cx="3334690" cy="3695662"/>
          </a:xfrm>
          <a:prstGeom prst="rect">
            <a:avLst/>
          </a:prstGeom>
        </p:spPr>
      </p:pic>
      <p:sp>
        <p:nvSpPr>
          <p:cNvPr id="5" name="Date Placeholder 4"/>
          <p:cNvSpPr>
            <a:spLocks noGrp="1"/>
          </p:cNvSpPr>
          <p:nvPr>
            <p:ph type="dt" sz="half" idx="10"/>
          </p:nvPr>
        </p:nvSpPr>
        <p:spPr/>
        <p:txBody>
          <a:bodyPr/>
          <a:lstStyle/>
          <a:p>
            <a:fld id="{8C748DB3-2AA8-4662-909C-304C54116B24}" type="datetime1">
              <a:rPr lang="en-GB" smtClean="0"/>
              <a:t>02/09/2021</a:t>
            </a:fld>
            <a:endParaRPr lang="en-GB"/>
          </a:p>
        </p:txBody>
      </p:sp>
      <p:sp>
        <p:nvSpPr>
          <p:cNvPr id="6" name="Slide Number Placeholder 5"/>
          <p:cNvSpPr>
            <a:spLocks noGrp="1"/>
          </p:cNvSpPr>
          <p:nvPr>
            <p:ph type="sldNum" sz="quarter" idx="12"/>
          </p:nvPr>
        </p:nvSpPr>
        <p:spPr/>
        <p:txBody>
          <a:bodyPr/>
          <a:lstStyle/>
          <a:p>
            <a:fld id="{A9EEB826-BBAA-434A-BDBD-E032F575DEE7}" type="slidenum">
              <a:rPr lang="en-GB" smtClean="0"/>
              <a:t>6</a:t>
            </a:fld>
            <a:endParaRPr lang="en-GB"/>
          </a:p>
        </p:txBody>
      </p:sp>
      <p:pic>
        <p:nvPicPr>
          <p:cNvPr id="11" name="Content Placeholder 10"/>
          <p:cNvPicPr>
            <a:picLocks noGrp="1" noChangeAspect="1"/>
          </p:cNvPicPr>
          <p:nvPr>
            <p:ph sz="half" idx="1"/>
          </p:nvPr>
        </p:nvPicPr>
        <p:blipFill>
          <a:blip r:embed="rId4"/>
          <a:stretch>
            <a:fillRect/>
          </a:stretch>
        </p:blipFill>
        <p:spPr>
          <a:xfrm>
            <a:off x="1031956" y="1846264"/>
            <a:ext cx="3233843" cy="3960832"/>
          </a:xfrm>
          <a:prstGeom prst="rect">
            <a:avLst/>
          </a:prstGeom>
        </p:spPr>
      </p:pic>
      <p:sp>
        <p:nvSpPr>
          <p:cNvPr id="12" name="TextBox 11"/>
          <p:cNvSpPr txBox="1"/>
          <p:nvPr/>
        </p:nvSpPr>
        <p:spPr>
          <a:xfrm>
            <a:off x="474264" y="1875758"/>
            <a:ext cx="365760" cy="2031325"/>
          </a:xfrm>
          <a:prstGeom prst="rect">
            <a:avLst/>
          </a:prstGeom>
          <a:noFill/>
        </p:spPr>
        <p:txBody>
          <a:bodyPr wrap="square" rtlCol="0">
            <a:spAutoFit/>
          </a:bodyPr>
          <a:lstStyle/>
          <a:p>
            <a:pPr algn="ctr"/>
            <a:r>
              <a:rPr lang="en-GB" dirty="0"/>
              <a:t>P</a:t>
            </a:r>
          </a:p>
          <a:p>
            <a:pPr algn="ctr"/>
            <a:r>
              <a:rPr lang="en-GB" dirty="0"/>
              <a:t>R</a:t>
            </a:r>
          </a:p>
          <a:p>
            <a:pPr algn="ctr"/>
            <a:r>
              <a:rPr lang="en-GB" dirty="0"/>
              <a:t>I</a:t>
            </a:r>
          </a:p>
          <a:p>
            <a:pPr algn="ctr"/>
            <a:r>
              <a:rPr lang="en-GB" dirty="0"/>
              <a:t>M</a:t>
            </a:r>
          </a:p>
          <a:p>
            <a:pPr algn="ctr"/>
            <a:r>
              <a:rPr lang="en-GB" dirty="0"/>
              <a:t>A</a:t>
            </a:r>
          </a:p>
          <a:p>
            <a:pPr algn="ctr"/>
            <a:r>
              <a:rPr lang="en-GB" dirty="0"/>
              <a:t>R</a:t>
            </a:r>
          </a:p>
          <a:p>
            <a:pPr algn="ctr"/>
            <a:r>
              <a:rPr lang="en-GB" dirty="0"/>
              <a:t>Y</a:t>
            </a:r>
          </a:p>
        </p:txBody>
      </p:sp>
      <p:sp>
        <p:nvSpPr>
          <p:cNvPr id="13" name="TextBox 12"/>
          <p:cNvSpPr txBox="1"/>
          <p:nvPr/>
        </p:nvSpPr>
        <p:spPr>
          <a:xfrm>
            <a:off x="4342230" y="1761427"/>
            <a:ext cx="365760" cy="2585323"/>
          </a:xfrm>
          <a:prstGeom prst="rect">
            <a:avLst/>
          </a:prstGeom>
          <a:noFill/>
        </p:spPr>
        <p:txBody>
          <a:bodyPr wrap="square" rtlCol="0">
            <a:spAutoFit/>
          </a:bodyPr>
          <a:lstStyle/>
          <a:p>
            <a:pPr algn="ctr"/>
            <a:r>
              <a:rPr lang="en-GB" dirty="0"/>
              <a:t>SECOND</a:t>
            </a:r>
          </a:p>
          <a:p>
            <a:pPr algn="ctr"/>
            <a:r>
              <a:rPr lang="en-GB" dirty="0"/>
              <a:t>A</a:t>
            </a:r>
          </a:p>
          <a:p>
            <a:pPr algn="ctr"/>
            <a:r>
              <a:rPr lang="en-GB" dirty="0"/>
              <a:t>R</a:t>
            </a:r>
          </a:p>
          <a:p>
            <a:pPr algn="ctr"/>
            <a:r>
              <a:rPr lang="en-GB" dirty="0"/>
              <a:t>Y</a:t>
            </a:r>
          </a:p>
        </p:txBody>
      </p:sp>
      <p:sp>
        <p:nvSpPr>
          <p:cNvPr id="14" name="TextBox 13"/>
          <p:cNvSpPr txBox="1"/>
          <p:nvPr/>
        </p:nvSpPr>
        <p:spPr>
          <a:xfrm>
            <a:off x="4735696" y="5576600"/>
            <a:ext cx="3582340" cy="584775"/>
          </a:xfrm>
          <a:prstGeom prst="rect">
            <a:avLst/>
          </a:prstGeom>
          <a:noFill/>
        </p:spPr>
        <p:txBody>
          <a:bodyPr wrap="square" rtlCol="0">
            <a:spAutoFit/>
          </a:bodyPr>
          <a:lstStyle/>
          <a:p>
            <a:r>
              <a:rPr lang="en-GB" sz="1600" dirty="0"/>
              <a:t>Lead Mentors attend 3.45-4.30 on Secondary Seminar Days (not induction)</a:t>
            </a:r>
          </a:p>
        </p:txBody>
      </p:sp>
    </p:spTree>
    <p:extLst>
      <p:ext uri="{BB962C8B-B14F-4D97-AF65-F5344CB8AC3E}">
        <p14:creationId xmlns:p14="http://schemas.microsoft.com/office/powerpoint/2010/main" val="2663082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nSpc>
                <a:spcPct val="150000"/>
              </a:lnSpc>
              <a:buFont typeface="Arial" panose="020B0604020202020204" pitchFamily="34" charset="0"/>
              <a:buChar char="•"/>
            </a:pPr>
            <a:r>
              <a:rPr lang="en-GB" dirty="0"/>
              <a:t>Trainees will all have a training plan created by their </a:t>
            </a:r>
            <a:r>
              <a:rPr lang="en-GB" b="1" dirty="0"/>
              <a:t>Lead School</a:t>
            </a:r>
            <a:r>
              <a:rPr lang="en-GB" dirty="0"/>
              <a:t>.</a:t>
            </a:r>
          </a:p>
          <a:p>
            <a:pPr>
              <a:lnSpc>
                <a:spcPct val="150000"/>
              </a:lnSpc>
              <a:buFont typeface="Arial" panose="020B0604020202020204" pitchFamily="34" charset="0"/>
              <a:buChar char="•"/>
            </a:pPr>
            <a:r>
              <a:rPr lang="en-GB" dirty="0"/>
              <a:t>These vary by partner, but will build on the university-taught programme, with sessions on particular subject pedagogies as well as input on core or generic issues e.g. assessment, motivation, SEND etc.</a:t>
            </a:r>
          </a:p>
          <a:p>
            <a:pPr>
              <a:lnSpc>
                <a:spcPct val="150000"/>
              </a:lnSpc>
              <a:buFont typeface="Arial" panose="020B0604020202020204" pitchFamily="34" charset="0"/>
              <a:buChar char="•"/>
            </a:pPr>
            <a:r>
              <a:rPr lang="en-GB" dirty="0"/>
              <a:t>Please do ask your trainees to share their training plans and talk to you about their learning.</a:t>
            </a:r>
          </a:p>
        </p:txBody>
      </p:sp>
      <p:sp>
        <p:nvSpPr>
          <p:cNvPr id="3" name="Date Placeholder 2"/>
          <p:cNvSpPr>
            <a:spLocks noGrp="1"/>
          </p:cNvSpPr>
          <p:nvPr>
            <p:ph type="dt" sz="half" idx="10"/>
          </p:nvPr>
        </p:nvSpPr>
        <p:spPr/>
        <p:txBody>
          <a:bodyPr/>
          <a:lstStyle/>
          <a:p>
            <a:fld id="{F7A750D0-9CD2-43B5-BA75-37056ACFAE46}" type="datetime1">
              <a:rPr lang="en-GB" smtClean="0"/>
              <a:t>02/09/2021</a:t>
            </a:fld>
            <a:endParaRPr lang="en-GB"/>
          </a:p>
        </p:txBody>
      </p:sp>
      <p:sp>
        <p:nvSpPr>
          <p:cNvPr id="4" name="Slide Number Placeholder 3"/>
          <p:cNvSpPr>
            <a:spLocks noGrp="1"/>
          </p:cNvSpPr>
          <p:nvPr>
            <p:ph type="sldNum" sz="quarter" idx="12"/>
          </p:nvPr>
        </p:nvSpPr>
        <p:spPr/>
        <p:txBody>
          <a:bodyPr/>
          <a:lstStyle/>
          <a:p>
            <a:fld id="{A9EEB826-BBAA-434A-BDBD-E032F575DEE7}" type="slidenum">
              <a:rPr lang="en-GB" smtClean="0"/>
              <a:t>7</a:t>
            </a:fld>
            <a:endParaRPr lang="en-GB"/>
          </a:p>
        </p:txBody>
      </p:sp>
      <p:sp>
        <p:nvSpPr>
          <p:cNvPr id="5" name="Title 4"/>
          <p:cNvSpPr>
            <a:spLocks noGrp="1"/>
          </p:cNvSpPr>
          <p:nvPr>
            <p:ph type="title"/>
          </p:nvPr>
        </p:nvSpPr>
        <p:spPr/>
        <p:txBody>
          <a:bodyPr/>
          <a:lstStyle/>
          <a:p>
            <a:r>
              <a:rPr lang="en-GB" dirty="0"/>
              <a:t>Lead School Training Plans</a:t>
            </a:r>
          </a:p>
        </p:txBody>
      </p:sp>
    </p:spTree>
    <p:extLst>
      <p:ext uri="{BB962C8B-B14F-4D97-AF65-F5344CB8AC3E}">
        <p14:creationId xmlns:p14="http://schemas.microsoft.com/office/powerpoint/2010/main" val="3266757568"/>
      </p:ext>
    </p:extLst>
  </p:cSld>
  <p:clrMapOvr>
    <a:masterClrMapping/>
  </p:clrMapOvr>
</p:sld>
</file>

<file path=ppt/theme/theme1.xml><?xml version="1.0" encoding="utf-8"?>
<a:theme xmlns:a="http://schemas.openxmlformats.org/drawingml/2006/main" name="Work Theme">
  <a:themeElements>
    <a:clrScheme name="Tom's Work Colours">
      <a:dk1>
        <a:srgbClr val="000000"/>
      </a:dk1>
      <a:lt1>
        <a:sysClr val="window" lastClr="FFFFFF"/>
      </a:lt1>
      <a:dk2>
        <a:srgbClr val="1E56A0"/>
      </a:dk2>
      <a:lt2>
        <a:srgbClr val="D8D8D8"/>
      </a:lt2>
      <a:accent1>
        <a:srgbClr val="1B1810"/>
      </a:accent1>
      <a:accent2>
        <a:srgbClr val="433C29"/>
      </a:accent2>
      <a:accent3>
        <a:srgbClr val="877852"/>
      </a:accent3>
      <a:accent4>
        <a:srgbClr val="B9AD8D"/>
      </a:accent4>
      <a:accent5>
        <a:srgbClr val="D2CAB5"/>
      </a:accent5>
      <a:accent6>
        <a:srgbClr val="E3DED1"/>
      </a:accent6>
      <a:hlink>
        <a:srgbClr val="5D3402"/>
      </a:hlink>
      <a:folHlink>
        <a:srgbClr val="5D34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Work Theme" id="{FDE150AE-CDDD-45FB-927F-15D247C7F0BD}" vid="{17A3CEC9-4DCB-43C2-9363-9DC9DAA7F9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ea9effa-5ea0-4d45-936c-cbdcd445a239">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ABACED03C6B0B4291EB0BA5E869A6C1" ma:contentTypeVersion="12" ma:contentTypeDescription="Create a new document." ma:contentTypeScope="" ma:versionID="fa4633cf49bd042a38114bf46e60ad01">
  <xsd:schema xmlns:xsd="http://www.w3.org/2001/XMLSchema" xmlns:xs="http://www.w3.org/2001/XMLSchema" xmlns:p="http://schemas.microsoft.com/office/2006/metadata/properties" xmlns:ns2="b06da5eb-40b0-4950-befd-25032263aabd" xmlns:ns3="1ea9effa-5ea0-4d45-936c-cbdcd445a239" targetNamespace="http://schemas.microsoft.com/office/2006/metadata/properties" ma:root="true" ma:fieldsID="82def0a129aaaa5e0f169ad6328b9634" ns2:_="" ns3:_="">
    <xsd:import namespace="b06da5eb-40b0-4950-befd-25032263aabd"/>
    <xsd:import namespace="1ea9effa-5ea0-4d45-936c-cbdcd445a23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6da5eb-40b0-4950-befd-25032263aa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ea9effa-5ea0-4d45-936c-cbdcd445a23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3A94F6-8F6C-44B4-8DE3-C6FA777345E1}">
  <ds:schemaRefs>
    <ds:schemaRef ds:uri="1ea9effa-5ea0-4d45-936c-cbdcd445a239"/>
    <ds:schemaRef ds:uri="http://purl.org/dc/elements/1.1/"/>
    <ds:schemaRef ds:uri="b06da5eb-40b0-4950-befd-25032263aabd"/>
    <ds:schemaRef ds:uri="http://schemas.openxmlformats.org/package/2006/metadata/core-properties"/>
    <ds:schemaRef ds:uri="http://schemas.microsoft.com/office/infopath/2007/PartnerControls"/>
    <ds:schemaRef ds:uri="http://purl.org/dc/terms/"/>
    <ds:schemaRef ds:uri="http://schemas.microsoft.com/office/2006/documentManagement/typ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8FD85DAE-A397-4601-AD93-CBBBD83331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6da5eb-40b0-4950-befd-25032263aabd"/>
    <ds:schemaRef ds:uri="1ea9effa-5ea0-4d45-936c-cbdcd445a2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256DEB-48DE-444D-9F17-C2AECFB6BB0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Work Theme</Template>
  <TotalTime>261</TotalTime>
  <Words>1370</Words>
  <Application>Microsoft Office PowerPoint</Application>
  <PresentationFormat>On-screen Show (4:3)</PresentationFormat>
  <Paragraphs>103</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Century Gothic</vt:lpstr>
      <vt:lpstr>Work Theme</vt:lpstr>
      <vt:lpstr>The Taught Curriculum – school direct distance</vt:lpstr>
      <vt:lpstr>PowerPoint Presentation</vt:lpstr>
      <vt:lpstr>PowerPoint Presentation</vt:lpstr>
      <vt:lpstr>SCS &amp; EPS Modules</vt:lpstr>
      <vt:lpstr>Framework Reflections</vt:lpstr>
      <vt:lpstr>University Seminar Days (online)</vt:lpstr>
      <vt:lpstr>Lead School Training Plans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Mentoring in the Exeter Model</dc:title>
  <dc:creator>Tom Ralph</dc:creator>
  <cp:lastModifiedBy>Bosley, Fiona</cp:lastModifiedBy>
  <cp:revision>81</cp:revision>
  <dcterms:created xsi:type="dcterms:W3CDTF">2021-07-26T15:46:37Z</dcterms:created>
  <dcterms:modified xsi:type="dcterms:W3CDTF">2021-09-02T13:48:37Z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0x010100FABACED03C6B0B4291EB0BA5E869A6C1</vt:lpwstr>
  </property>
  <property fmtid="{D5CDD505-2E9C-101B-9397-08002B2CF9AE}" pid="3" name="xd_Signature">
    <vt:bool>false</vt:bool>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ies>
</file>