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43" r:id="rId3"/>
    <p:sldId id="374" r:id="rId4"/>
    <p:sldId id="348" r:id="rId5"/>
    <p:sldId id="349" r:id="rId6"/>
    <p:sldId id="347" r:id="rId7"/>
    <p:sldId id="350" r:id="rId8"/>
    <p:sldId id="351" r:id="rId9"/>
    <p:sldId id="353" r:id="rId10"/>
    <p:sldId id="354" r:id="rId11"/>
    <p:sldId id="355" r:id="rId12"/>
    <p:sldId id="357" r:id="rId13"/>
    <p:sldId id="358" r:id="rId14"/>
    <p:sldId id="359" r:id="rId15"/>
    <p:sldId id="360" r:id="rId16"/>
    <p:sldId id="361" r:id="rId17"/>
    <p:sldId id="365" r:id="rId18"/>
    <p:sldId id="366" r:id="rId19"/>
    <p:sldId id="367" r:id="rId20"/>
    <p:sldId id="368" r:id="rId21"/>
    <p:sldId id="369" r:id="rId22"/>
    <p:sldId id="389" r:id="rId23"/>
    <p:sldId id="392" r:id="rId24"/>
    <p:sldId id="390" r:id="rId25"/>
    <p:sldId id="39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587" autoAdjust="0"/>
    <p:restoredTop sz="87795" autoAdjust="0"/>
  </p:normalViewPr>
  <p:slideViewPr>
    <p:cSldViewPr snapToGrid="0" snapToObjects="1">
      <p:cViewPr>
        <p:scale>
          <a:sx n="59" d="100"/>
          <a:sy n="59" d="100"/>
        </p:scale>
        <p:origin x="-2368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1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572C-6310-FD4B-98A9-A714710F5CCA}" type="datetimeFigureOut">
              <a:rPr lang="en-US" smtClean="0"/>
              <a:t>09/02/17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7815" y="193434"/>
            <a:ext cx="8527984" cy="1173222"/>
            <a:chOff x="247815" y="193434"/>
            <a:chExt cx="8527984" cy="1173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815" y="456759"/>
              <a:ext cx="1914052" cy="7868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018" y="193434"/>
              <a:ext cx="1418781" cy="1173222"/>
            </a:xfrm>
            <a:prstGeom prst="rect">
              <a:avLst/>
            </a:prstGeom>
          </p:spPr>
        </p:pic>
        <p:pic>
          <p:nvPicPr>
            <p:cNvPr id="3" name="Picture 2" descr="Screen Shot 2016-09-06 at 15.10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92" y="580394"/>
              <a:ext cx="4027058" cy="412746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6603" y="1648837"/>
            <a:ext cx="8642561" cy="41821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3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Growing Grammar: </a:t>
            </a:r>
            <a:br>
              <a:rPr lang="en-US" sz="33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33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Mapping the Dimensions</a:t>
            </a:r>
            <a: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/>
            </a:r>
            <a:b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33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/>
            </a:r>
            <a:br>
              <a:rPr lang="en-US" sz="33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Mark Brenchley					Phil </a:t>
            </a:r>
            <a:r>
              <a:rPr lang="en-US" sz="28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Durrant</a:t>
            </a:r>
            <a:endParaRPr lang="en-US" sz="2800" i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5261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</a:t>
            </a: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#1</a:t>
            </a:r>
            <a:endParaRPr lang="en-US" sz="25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Variation not necessarily continuous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“Continuous”:	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AGE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- 	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Passives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(Hunt,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1965)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QUAL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ea typeface="Wingdings"/>
                <a:cs typeface="Garamond"/>
                <a:sym typeface="Wingdings"/>
              </a:rPr>
              <a:t>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- 	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Coordinated 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Clauses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</a:t>
            </a:r>
            <a:r>
              <a:rPr lang="en-US" sz="22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2008)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5275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1</a:t>
            </a:r>
            <a:endParaRPr lang="en-US" sz="25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Variation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not necessarily continuous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“Pick ups”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b="1" dirty="0" smtClean="0">
                <a:latin typeface="Garamond"/>
                <a:cs typeface="Garamond"/>
              </a:rPr>
              <a:t>		NP Modification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: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	</a:t>
            </a:r>
            <a:r>
              <a:rPr lang="en-GB" sz="2200" dirty="0" smtClean="0">
                <a:latin typeface="Garamond"/>
                <a:cs typeface="Garamond"/>
              </a:rPr>
              <a:t>postgrads&gt;11&gt;7=4 (R&amp;B, 2010)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Participial Adjectives: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high&gt;medium=low (G&amp;F, 1970)</a:t>
            </a:r>
            <a:endParaRPr lang="en-US" sz="2200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“Drop Offs”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Adverbial Clauses:	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7=5&gt;3 (O’Donnell et al, 1967)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Relative Clauses: 		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high=medium&gt;low (G&amp;F, 1970)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104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#2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Shifts of Grammatical Attention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NP LENGTH:		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postgrads&gt;11=7=4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NP 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ABSTRACTION: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postgrads&gt;11&gt;7&gt;4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NP MODIFICATION I:		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postgrads&gt;11&gt;7=4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NP MODIFICATION II:		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postgrads&gt;11=7=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4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b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Ravid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&amp; Berman, 2010)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4932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#3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Two Developmental Strands: “AGE” + “QUALITY”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Sometimes align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Relative Clauses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QUALITY 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AGE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Golub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&amp; Frederick, 1970)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Modals</a:t>
            </a:r>
            <a:endParaRPr lang="en-US" sz="2200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QUALITY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AGE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(</a:t>
            </a:r>
            <a:r>
              <a:rPr lang="en-US" sz="22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Golub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&amp; Frederick, 1970)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2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#3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Sometimes don’t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Sentences with Adverbial Opening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QUALITY:			Good=Average=Weak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AGExQUALITY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:		Good&gt;Average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&gt;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Weak	@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8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914400" lvl="2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Good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=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Average=Weak	@ 10 </a:t>
            </a:r>
          </a:p>
          <a:p>
            <a:pPr marL="914400"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	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2008)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314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#3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Sometimes don’t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Sentences with Non-Finite Adverbial Clause Opening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AGExQUALITY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:		Good=Average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=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Weak	@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8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914400" lvl="2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Good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&gt;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Average&gt;Weak	@ 10 </a:t>
            </a:r>
          </a:p>
          <a:p>
            <a:pPr marL="914400"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	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2008)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0073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00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</a:t>
            </a: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#4</a:t>
            </a:r>
            <a:endParaRPr lang="en-US" sz="25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Importance of the Wider </a:t>
            </a:r>
            <a:r>
              <a:rPr lang="en-US" sz="2200" dirty="0" err="1" smtClean="0">
                <a:latin typeface="Garamond"/>
                <a:cs typeface="Garamond"/>
              </a:rPr>
              <a:t>Diatypic</a:t>
            </a:r>
            <a:r>
              <a:rPr lang="en-US" sz="2200" dirty="0" smtClean="0">
                <a:latin typeface="Garamond"/>
                <a:cs typeface="Garamond"/>
              </a:rPr>
              <a:t> Context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>
                <a:latin typeface="Garamond"/>
                <a:cs typeface="Garamond"/>
              </a:rPr>
              <a:t>Genre: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200" dirty="0">
                <a:latin typeface="Garamond"/>
                <a:cs typeface="Garamond"/>
              </a:rPr>
              <a:t>T-Unit Length:	A&gt;D&gt;N			</a:t>
            </a:r>
            <a:r>
              <a:rPr lang="en-US" sz="2200" dirty="0" smtClean="0">
                <a:latin typeface="Garamond"/>
                <a:cs typeface="Garamond"/>
              </a:rPr>
              <a:t>(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 &amp; </a:t>
            </a:r>
            <a:r>
              <a:rPr lang="en-US" sz="2200" dirty="0" err="1" smtClean="0">
                <a:latin typeface="Garamond"/>
                <a:cs typeface="Garamond"/>
              </a:rPr>
              <a:t>Piché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>
                <a:latin typeface="Garamond"/>
                <a:cs typeface="Garamond"/>
              </a:rPr>
              <a:t>1979)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>
                <a:latin typeface="Garamond"/>
                <a:cs typeface="Garamond"/>
              </a:rPr>
              <a:t>Audience:</a:t>
            </a:r>
            <a:endParaRPr lang="en-US" sz="2200" dirty="0">
              <a:latin typeface="Garamond"/>
              <a:cs typeface="Garamond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200" dirty="0">
                <a:latin typeface="Garamond"/>
                <a:cs typeface="Garamond"/>
              </a:rPr>
              <a:t>Clause Length: 	Teacher &gt; Friend	</a:t>
            </a:r>
            <a:r>
              <a:rPr lang="en-US" sz="2200" dirty="0" smtClean="0">
                <a:latin typeface="Garamond"/>
                <a:cs typeface="Garamond"/>
              </a:rPr>
              <a:t>(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 &amp; </a:t>
            </a:r>
            <a:r>
              <a:rPr lang="en-US" sz="2200" dirty="0" err="1" smtClean="0">
                <a:latin typeface="Garamond"/>
                <a:cs typeface="Garamond"/>
              </a:rPr>
              <a:t>Piché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>
                <a:latin typeface="Garamond"/>
                <a:cs typeface="Garamond"/>
              </a:rPr>
              <a:t>1979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417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444909" cy="4930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4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#4</a:t>
            </a:r>
            <a:endParaRPr lang="en-US" sz="24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Genre: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Garamond"/>
                <a:cs typeface="Garamond"/>
              </a:rPr>
              <a:t>T-Unit Length: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AGE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@10:		A&gt;D&gt;N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@6:			A&gt;N, A=D, D=N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QUAL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@ARG: 	Positive Relationship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@NAR: 	Negative Relationship</a:t>
            </a:r>
          </a:p>
          <a:p>
            <a:pPr marL="457200" lvl="1" indent="0" algn="r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457200" lvl="1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(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, 1980; 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 &amp; </a:t>
            </a:r>
            <a:r>
              <a:rPr lang="en-US" sz="2200" dirty="0" err="1" smtClean="0">
                <a:latin typeface="Garamond"/>
                <a:cs typeface="Garamond"/>
              </a:rPr>
              <a:t>Piché</a:t>
            </a:r>
            <a:r>
              <a:rPr lang="en-US" sz="2200" dirty="0" smtClean="0">
                <a:latin typeface="Garamond"/>
                <a:cs typeface="Garamond"/>
              </a:rPr>
              <a:t>, 1979)</a:t>
            </a:r>
          </a:p>
        </p:txBody>
      </p:sp>
    </p:spTree>
    <p:extLst>
      <p:ext uri="{BB962C8B-B14F-4D97-AF65-F5344CB8AC3E}">
        <p14:creationId xmlns:p14="http://schemas.microsoft.com/office/powerpoint/2010/main" val="25714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4930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4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#4</a:t>
            </a:r>
            <a:endParaRPr lang="en-US" sz="24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Genre: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Garamond"/>
                <a:cs typeface="Garamond"/>
              </a:rPr>
              <a:t>T-Unit Length: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AGE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@10:		A&gt;D&gt;N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@6:			A&gt;N, A=D, D=N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QUAL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@ARG: 	Positive Relationship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@NAR: 	Negative Relationship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</a:t>
            </a:r>
            <a:r>
              <a:rPr lang="en-US" sz="2200" dirty="0" err="1" smtClean="0">
                <a:latin typeface="Garamond"/>
                <a:cs typeface="Garamond"/>
              </a:rPr>
              <a:t>AGExQUAL</a:t>
            </a:r>
            <a:r>
              <a:rPr lang="en-US" sz="2200" dirty="0" smtClean="0">
                <a:latin typeface="Garamond"/>
                <a:cs typeface="Garamond"/>
              </a:rPr>
              <a:t>	@12:		ARG:	Positive Relationship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							NAR:	Negative Relationship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@6:			ARG:	No Relationship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			NAR:	No Relationship	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4360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88011" y="1457950"/>
            <a:ext cx="4241888" cy="4670322"/>
            <a:chOff x="417581" y="-432583"/>
            <a:chExt cx="4243045" cy="46747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55" r="18864" b="6070"/>
            <a:stretch/>
          </p:blipFill>
          <p:spPr bwMode="auto">
            <a:xfrm>
              <a:off x="417581" y="-432583"/>
              <a:ext cx="4243045" cy="40685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160"/>
            <p:cNvSpPr txBox="1"/>
            <p:nvPr/>
          </p:nvSpPr>
          <p:spPr>
            <a:xfrm>
              <a:off x="841862" y="3841331"/>
              <a:ext cx="3627802" cy="4008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b="1" dirty="0" smtClean="0">
                  <a:effectLst/>
                  <a:latin typeface="Arial"/>
                  <a:ea typeface="Times New Roman"/>
                  <a:cs typeface="Arial"/>
                </a:rPr>
                <a:t>Content </a:t>
              </a: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Words per Clause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 (Berman &amp; </a:t>
              </a:r>
              <a:r>
                <a:rPr lang="en-GB" sz="1100" b="1" dirty="0" err="1">
                  <a:effectLst/>
                  <a:latin typeface="Arial"/>
                  <a:ea typeface="Times New Roman"/>
                  <a:cs typeface="Arial"/>
                </a:rPr>
                <a:t>Ravid</a:t>
              </a: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, 2009)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2530" y="1607226"/>
            <a:ext cx="4209545" cy="4597545"/>
            <a:chOff x="118635" y="-425"/>
            <a:chExt cx="4210292" cy="4602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05" b="4662"/>
            <a:stretch/>
          </p:blipFill>
          <p:spPr bwMode="auto">
            <a:xfrm>
              <a:off x="118635" y="-425"/>
              <a:ext cx="4210292" cy="40815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201"/>
            <p:cNvSpPr txBox="1"/>
            <p:nvPr/>
          </p:nvSpPr>
          <p:spPr>
            <a:xfrm>
              <a:off x="267942" y="4125054"/>
              <a:ext cx="4000500" cy="47752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b="1" dirty="0" smtClean="0">
                  <a:effectLst/>
                  <a:latin typeface="Arial"/>
                  <a:ea typeface="Times New Roman"/>
                  <a:cs typeface="Arial"/>
                </a:rPr>
                <a:t>Words per Clause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 (Berman &amp; </a:t>
              </a:r>
              <a:r>
                <a:rPr lang="en-GB" sz="1100" b="1" dirty="0" err="1">
                  <a:effectLst/>
                  <a:latin typeface="Arial"/>
                  <a:ea typeface="Times New Roman"/>
                  <a:cs typeface="Arial"/>
                </a:rPr>
                <a:t>Ravid</a:t>
              </a: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, 2009)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6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8248"/>
          </a:xfrm>
        </p:spPr>
        <p:txBody>
          <a:bodyPr>
            <a:normAutofit/>
          </a:bodyPr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The Grammatical Basis of </a:t>
            </a:r>
            <a:b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</a:br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Writing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“Exeter” approach </a:t>
            </a:r>
            <a:r>
              <a:rPr lang="en-US" sz="2400" dirty="0" smtClean="0">
                <a:latin typeface="Garamond"/>
                <a:cs typeface="Garamond"/>
                <a:sym typeface="Wingdings"/>
              </a:rPr>
              <a:t> grammar construed not as an abstract system, but as something deployed in actual pieces of writing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How is it deployed?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How is is deployed </a:t>
            </a:r>
            <a:r>
              <a:rPr lang="en-US" sz="2400" i="1" dirty="0" smtClean="0">
                <a:latin typeface="Garamond"/>
                <a:cs typeface="Garamond"/>
              </a:rPr>
              <a:t>developmentally</a:t>
            </a:r>
            <a:r>
              <a:rPr lang="en-US" sz="2400" dirty="0" smtClean="0">
                <a:latin typeface="Garamond"/>
                <a:cs typeface="Garamon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0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4930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#5</a:t>
            </a:r>
            <a:endParaRPr lang="en-US" sz="25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err="1" smtClean="0">
                <a:latin typeface="Garamond"/>
                <a:cs typeface="Garamond"/>
              </a:rPr>
              <a:t>Systematicity</a:t>
            </a:r>
            <a:r>
              <a:rPr lang="en-US" sz="2200" dirty="0" smtClean="0">
                <a:latin typeface="Garamond"/>
                <a:cs typeface="Garamond"/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Not just about individual bits of grammar, but how they are interrelated</a:t>
            </a:r>
          </a:p>
        </p:txBody>
      </p:sp>
    </p:spTree>
    <p:extLst>
      <p:ext uri="{BB962C8B-B14F-4D97-AF65-F5344CB8AC3E}">
        <p14:creationId xmlns:p14="http://schemas.microsoft.com/office/powerpoint/2010/main" val="17899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4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#5</a:t>
            </a:r>
            <a:endParaRPr lang="en-US" sz="24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Dean &amp; Quinlan (2010)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Garamond"/>
                <a:cs typeface="Garamond"/>
              </a:rPr>
              <a:t>US Essay Writing (Descriptive, Persuasive)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Garamond"/>
                <a:cs typeface="Garamond"/>
              </a:rPr>
              <a:t>@ 4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6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8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10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12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 grade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latin typeface="Garamond"/>
                <a:cs typeface="Garamond"/>
              </a:rPr>
              <a:t>e</a:t>
            </a:r>
            <a:r>
              <a:rPr lang="en-US" sz="2200" dirty="0" smtClean="0">
                <a:latin typeface="Garamond"/>
                <a:cs typeface="Garamond"/>
              </a:rPr>
              <a:t>.g. “Spoken Style”:		mental state/conversation verbs (+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200" dirty="0" smtClean="0">
                <a:latin typeface="Garamond"/>
                <a:cs typeface="Garamond"/>
              </a:rPr>
              <a:t>							first person singular pronouns (+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pPr marL="3200400" lvl="7" indent="0">
              <a:spcBef>
                <a:spcPts val="0"/>
              </a:spcBef>
              <a:buNone/>
            </a:pPr>
            <a:r>
              <a:rPr lang="en-US" sz="2200" dirty="0" smtClean="0">
                <a:latin typeface="Garamond"/>
                <a:cs typeface="Garamond"/>
              </a:rPr>
              <a:t>		noun/verb </a:t>
            </a:r>
            <a:r>
              <a:rPr lang="en-US" sz="2200" dirty="0">
                <a:latin typeface="Garamond"/>
                <a:cs typeface="Garamond"/>
              </a:rPr>
              <a:t>r</a:t>
            </a:r>
            <a:r>
              <a:rPr lang="en-US" sz="2200" dirty="0" smtClean="0">
                <a:latin typeface="Garamond"/>
                <a:cs typeface="Garamond"/>
              </a:rPr>
              <a:t>atio (-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pPr marL="2286000" lvl="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		attributive adjectives (-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  <a:endParaRPr lang="en-US" sz="2200" dirty="0"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Garamond"/>
                <a:cs typeface="Garamond"/>
              </a:rPr>
              <a:t>AGE:			@4/6/8/10/12:		Negative Association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QUALITY:	@Persuasive:		Negative Association</a:t>
            </a:r>
          </a:p>
          <a:p>
            <a:pPr marL="2286000" lvl="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@Descriptive:		Positive Association</a:t>
            </a:r>
          </a:p>
        </p:txBody>
      </p:sp>
    </p:spTree>
    <p:extLst>
      <p:ext uri="{BB962C8B-B14F-4D97-AF65-F5344CB8AC3E}">
        <p14:creationId xmlns:p14="http://schemas.microsoft.com/office/powerpoint/2010/main" val="24768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Fragmentary evidence base, but pieces of underlying puzzle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Problematic educationally – how can we support teachers and students in putting all these pieces together more comprehensively?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Value of a multi-dimensional approach, grounded in the work of Douglas </a:t>
            </a:r>
            <a:r>
              <a:rPr lang="en-US" sz="2200" dirty="0" err="1" smtClean="0">
                <a:latin typeface="Garamond"/>
                <a:cs typeface="Garamond"/>
              </a:rPr>
              <a:t>Biber</a:t>
            </a:r>
            <a:r>
              <a:rPr lang="en-US" sz="2200" dirty="0" smtClean="0">
                <a:latin typeface="Garamond"/>
                <a:cs typeface="Garamond"/>
              </a:rPr>
              <a:t> (1988)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Language use can be modeled as a set of core communicative functions that cut across specific instances of language use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Each function associated with specific clusters of grammatical features 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Writing development as students “attaining” and then “better deploying” the appropriate sets of grammatical features for expressing these underlying communicative functions in particular writing contexts</a:t>
            </a:r>
          </a:p>
        </p:txBody>
      </p:sp>
    </p:spTree>
    <p:extLst>
      <p:ext uri="{BB962C8B-B14F-4D97-AF65-F5344CB8AC3E}">
        <p14:creationId xmlns:p14="http://schemas.microsoft.com/office/powerpoint/2010/main" val="118720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sz="2200" b="1" dirty="0" smtClean="0">
              <a:latin typeface="Garamond"/>
              <a:cs typeface="Garamond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 smtClean="0">
                <a:latin typeface="Garamond"/>
                <a:cs typeface="Garamond"/>
              </a:rPr>
              <a:t>AND NOW FOR SOMETHING </a:t>
            </a:r>
            <a:br>
              <a:rPr lang="en-US" sz="3000" b="1" dirty="0" smtClean="0">
                <a:latin typeface="Garamond"/>
                <a:cs typeface="Garamond"/>
              </a:rPr>
            </a:br>
            <a:r>
              <a:rPr lang="en-US" sz="3000" b="1" dirty="0" smtClean="0">
                <a:latin typeface="Garamond"/>
                <a:cs typeface="Garamond"/>
              </a:rPr>
              <a:t>NOT COMPLETELY DIFFERENT…</a:t>
            </a:r>
            <a:endParaRPr lang="en-US" sz="3000" b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860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94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Berman, R. A. 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&amp; </a:t>
            </a: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Ravid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D. (2009). Becoming a Literate Language User: Oral and Written Text 	Construction across Adolescence. </a:t>
            </a:r>
            <a:r>
              <a:rPr lang="de-DE" sz="1600" dirty="0">
                <a:latin typeface="Garamond"/>
                <a:cs typeface="Garamond"/>
              </a:rPr>
              <a:t>In D. R. Olson &amp; N. </a:t>
            </a:r>
            <a:r>
              <a:rPr lang="de-DE" sz="1600" dirty="0" smtClean="0">
                <a:latin typeface="Garamond"/>
                <a:cs typeface="Garamond"/>
              </a:rPr>
              <a:t>Torrance (</a:t>
            </a:r>
            <a:r>
              <a:rPr lang="de-DE" sz="1600" dirty="0" err="1" smtClean="0">
                <a:latin typeface="Garamond"/>
                <a:cs typeface="Garamond"/>
              </a:rPr>
              <a:t>eds</a:t>
            </a:r>
            <a:r>
              <a:rPr lang="de-DE" sz="1600" dirty="0" smtClean="0">
                <a:latin typeface="Garamond"/>
                <a:cs typeface="Garamond"/>
              </a:rPr>
              <a:t>.) </a:t>
            </a:r>
            <a:r>
              <a:rPr lang="de-DE" sz="1600" i="1" dirty="0">
                <a:latin typeface="Garamond"/>
                <a:cs typeface="Garamond"/>
              </a:rPr>
              <a:t>Cambridge Handbook </a:t>
            </a:r>
            <a:r>
              <a:rPr lang="de-DE" sz="1600" i="1" dirty="0" err="1" smtClean="0">
                <a:latin typeface="Garamond"/>
                <a:cs typeface="Garamond"/>
              </a:rPr>
              <a:t>of</a:t>
            </a:r>
            <a:r>
              <a:rPr lang="de-DE" sz="1600" i="1" dirty="0">
                <a:latin typeface="Garamond"/>
                <a:cs typeface="Garamond"/>
              </a:rPr>
              <a:t> </a:t>
            </a:r>
            <a:r>
              <a:rPr lang="de-DE" sz="1600" i="1" dirty="0" smtClean="0">
                <a:latin typeface="Garamond"/>
                <a:cs typeface="Garamond"/>
              </a:rPr>
              <a:t>	</a:t>
            </a:r>
            <a:r>
              <a:rPr lang="de-DE" sz="1600" i="1" dirty="0" err="1" smtClean="0">
                <a:latin typeface="Garamond"/>
                <a:cs typeface="Garamond"/>
              </a:rPr>
              <a:t>Literacy</a:t>
            </a:r>
            <a:r>
              <a:rPr lang="de-DE" sz="1600" dirty="0" smtClean="0">
                <a:latin typeface="Garamond"/>
                <a:cs typeface="Garamond"/>
              </a:rPr>
              <a:t> (</a:t>
            </a:r>
            <a:r>
              <a:rPr lang="de-DE" sz="1600" dirty="0">
                <a:latin typeface="Garamond"/>
                <a:cs typeface="Garamond"/>
              </a:rPr>
              <a:t>92-</a:t>
            </a:r>
            <a:r>
              <a:rPr lang="de-DE" sz="1600" dirty="0" smtClean="0">
                <a:latin typeface="Garamond"/>
                <a:cs typeface="Garamond"/>
              </a:rPr>
              <a:t>111). Cambridge: Cambridge University Press.</a:t>
            </a:r>
            <a:endParaRPr lang="en-US" sz="16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>
                <a:latin typeface="Garamond"/>
                <a:cs typeface="Garamond"/>
              </a:rPr>
              <a:t>Biber</a:t>
            </a:r>
            <a:r>
              <a:rPr lang="en-US" sz="1600" dirty="0">
                <a:latin typeface="Garamond"/>
                <a:cs typeface="Garamond"/>
              </a:rPr>
              <a:t>, D. (1988). </a:t>
            </a:r>
            <a:r>
              <a:rPr lang="en-US" sz="1600" i="1" dirty="0">
                <a:latin typeface="Garamond"/>
                <a:cs typeface="Garamond"/>
              </a:rPr>
              <a:t>Variation across speech and writing</a:t>
            </a:r>
            <a:r>
              <a:rPr lang="en-US" sz="1600" dirty="0">
                <a:latin typeface="Garamond"/>
                <a:cs typeface="Garamond"/>
              </a:rPr>
              <a:t>. Cambridge: Cambridge University Press.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  <a:sym typeface="Wingdings"/>
              </a:rPr>
              <a:t>Crossley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, S. A. et al. (2011). The development of writing </a:t>
            </a:r>
            <a:r>
              <a:rPr lang="en-US" sz="1600" dirty="0">
                <a:latin typeface="Garamond"/>
                <a:cs typeface="Garamond"/>
                <a:sym typeface="Wingdings"/>
              </a:rPr>
              <a:t>p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roficiency as a function of grade 	level: A </a:t>
            </a:r>
            <a:r>
              <a:rPr lang="en-US" sz="1600" dirty="0">
                <a:latin typeface="Garamond"/>
                <a:cs typeface="Garamond"/>
                <a:sym typeface="Wingdings"/>
              </a:rPr>
              <a:t>l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inguistic analysis. </a:t>
            </a:r>
            <a:r>
              <a:rPr lang="en-US" sz="1600" i="1" dirty="0" smtClean="0">
                <a:latin typeface="Garamond"/>
                <a:cs typeface="Garamond"/>
                <a:sym typeface="Wingdings"/>
              </a:rPr>
              <a:t>Written Communication 28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(3), 282-311.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Crowhurst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M. (1980). </a:t>
            </a:r>
            <a:r>
              <a:rPr lang="en-US" sz="1600" dirty="0">
                <a:latin typeface="Garamond"/>
                <a:cs typeface="Garamond"/>
              </a:rPr>
              <a:t>Syntactic </a:t>
            </a:r>
            <a:r>
              <a:rPr lang="en-US" sz="1600" dirty="0" smtClean="0">
                <a:latin typeface="Garamond"/>
                <a:cs typeface="Garamond"/>
              </a:rPr>
              <a:t>complexity </a:t>
            </a:r>
            <a:r>
              <a:rPr lang="en-US" sz="1600" dirty="0">
                <a:latin typeface="Garamond"/>
                <a:cs typeface="Garamond"/>
              </a:rPr>
              <a:t>and </a:t>
            </a:r>
            <a:r>
              <a:rPr lang="en-US" sz="1600" dirty="0" smtClean="0">
                <a:latin typeface="Garamond"/>
                <a:cs typeface="Garamond"/>
              </a:rPr>
              <a:t>teachers’ quality </a:t>
            </a:r>
            <a:r>
              <a:rPr lang="en-US" sz="1600" dirty="0">
                <a:latin typeface="Garamond"/>
                <a:cs typeface="Garamond"/>
              </a:rPr>
              <a:t>r</a:t>
            </a:r>
            <a:r>
              <a:rPr lang="en-US" sz="1600" dirty="0" smtClean="0">
                <a:latin typeface="Garamond"/>
                <a:cs typeface="Garamond"/>
              </a:rPr>
              <a:t>atings </a:t>
            </a:r>
            <a:r>
              <a:rPr lang="en-US" sz="1600" dirty="0">
                <a:latin typeface="Garamond"/>
                <a:cs typeface="Garamond"/>
              </a:rPr>
              <a:t>of </a:t>
            </a:r>
            <a:r>
              <a:rPr lang="en-US" sz="1600" dirty="0" smtClean="0">
                <a:latin typeface="Garamond"/>
                <a:cs typeface="Garamond"/>
              </a:rPr>
              <a:t>narrations </a:t>
            </a:r>
            <a:r>
              <a:rPr lang="en-US" sz="1600" dirty="0">
                <a:latin typeface="Garamond"/>
                <a:cs typeface="Garamond"/>
              </a:rPr>
              <a:t>and a</a:t>
            </a:r>
            <a:r>
              <a:rPr lang="en-US" sz="1600" dirty="0" smtClean="0">
                <a:latin typeface="Garamond"/>
                <a:cs typeface="Garamond"/>
              </a:rPr>
              <a:t>rguments. </a:t>
            </a:r>
            <a:r>
              <a:rPr lang="en-US" sz="1600" i="1" dirty="0">
                <a:latin typeface="Garamond"/>
                <a:cs typeface="Garamond"/>
              </a:rPr>
              <a:t>Research in the Teaching of English </a:t>
            </a:r>
            <a:r>
              <a:rPr lang="en-US" sz="1600" i="1" dirty="0" smtClean="0">
                <a:latin typeface="Garamond"/>
                <a:cs typeface="Garamond"/>
              </a:rPr>
              <a:t>14</a:t>
            </a:r>
            <a:r>
              <a:rPr lang="en-US" sz="1600" dirty="0" smtClean="0">
                <a:latin typeface="Garamond"/>
                <a:cs typeface="Garamond"/>
              </a:rPr>
              <a:t>(3), 223-213.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Crowhurst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M. &amp; </a:t>
            </a: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Piché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G. L. (1979). </a:t>
            </a:r>
            <a:r>
              <a:rPr lang="en-US" sz="1600" dirty="0">
                <a:latin typeface="Garamond"/>
                <a:cs typeface="Garamond"/>
              </a:rPr>
              <a:t>Audience and </a:t>
            </a:r>
            <a:r>
              <a:rPr lang="en-US" sz="1600" dirty="0" smtClean="0">
                <a:latin typeface="Garamond"/>
                <a:cs typeface="Garamond"/>
              </a:rPr>
              <a:t>mode </a:t>
            </a:r>
            <a:r>
              <a:rPr lang="en-US" sz="1600" dirty="0">
                <a:latin typeface="Garamond"/>
                <a:cs typeface="Garamond"/>
              </a:rPr>
              <a:t>of </a:t>
            </a:r>
            <a:r>
              <a:rPr lang="en-US" sz="1600" dirty="0" smtClean="0">
                <a:latin typeface="Garamond"/>
                <a:cs typeface="Garamond"/>
              </a:rPr>
              <a:t>discourse </a:t>
            </a:r>
            <a:r>
              <a:rPr lang="en-US" sz="1600" dirty="0">
                <a:latin typeface="Garamond"/>
                <a:cs typeface="Garamond"/>
              </a:rPr>
              <a:t>e</a:t>
            </a:r>
            <a:r>
              <a:rPr lang="en-US" sz="1600" dirty="0" smtClean="0">
                <a:latin typeface="Garamond"/>
                <a:cs typeface="Garamond"/>
              </a:rPr>
              <a:t>ffects </a:t>
            </a:r>
            <a:r>
              <a:rPr lang="en-US" sz="1600" dirty="0">
                <a:latin typeface="Garamond"/>
                <a:cs typeface="Garamond"/>
              </a:rPr>
              <a:t>on </a:t>
            </a:r>
            <a:r>
              <a:rPr lang="en-US" sz="1600" dirty="0" smtClean="0">
                <a:latin typeface="Garamond"/>
                <a:cs typeface="Garamond"/>
              </a:rPr>
              <a:t>syntactic </a:t>
            </a:r>
            <a:r>
              <a:rPr lang="en-US" sz="1600" dirty="0">
                <a:latin typeface="Garamond"/>
                <a:cs typeface="Garamond"/>
              </a:rPr>
              <a:t>c</a:t>
            </a:r>
            <a:r>
              <a:rPr lang="en-US" sz="1600" dirty="0" smtClean="0">
                <a:latin typeface="Garamond"/>
                <a:cs typeface="Garamond"/>
              </a:rPr>
              <a:t>omplexity </a:t>
            </a:r>
            <a:r>
              <a:rPr lang="en-US" sz="1600" dirty="0">
                <a:latin typeface="Garamond"/>
                <a:cs typeface="Garamond"/>
              </a:rPr>
              <a:t>in </a:t>
            </a:r>
            <a:r>
              <a:rPr lang="en-US" sz="1600" dirty="0" smtClean="0">
                <a:latin typeface="Garamond"/>
                <a:cs typeface="Garamond"/>
              </a:rPr>
              <a:t>writing </a:t>
            </a:r>
            <a:r>
              <a:rPr lang="en-US" sz="1600" dirty="0">
                <a:latin typeface="Garamond"/>
                <a:cs typeface="Garamond"/>
              </a:rPr>
              <a:t>at </a:t>
            </a:r>
            <a:r>
              <a:rPr lang="en-US" sz="1600" dirty="0" smtClean="0">
                <a:latin typeface="Garamond"/>
                <a:cs typeface="Garamond"/>
              </a:rPr>
              <a:t>two grade levels. </a:t>
            </a:r>
            <a:r>
              <a:rPr lang="en-US" sz="1600" i="1" dirty="0" smtClean="0">
                <a:latin typeface="Garamond"/>
                <a:cs typeface="Garamond"/>
              </a:rPr>
              <a:t>Research in the Teaching of English 13</a:t>
            </a:r>
            <a:r>
              <a:rPr lang="en-US" sz="1600" dirty="0" smtClean="0">
                <a:latin typeface="Garamond"/>
                <a:cs typeface="Garamond"/>
              </a:rPr>
              <a:t>(2),101-109.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Dean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P. &amp; Quinlan, T. (2010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). </a:t>
            </a:r>
            <a:r>
              <a:rPr lang="en-US" sz="1600" dirty="0">
                <a:latin typeface="Garamond"/>
                <a:cs typeface="Garamond"/>
              </a:rPr>
              <a:t>What automated analyses of corpora can tell us about students’ 	writing skills. J</a:t>
            </a:r>
            <a:r>
              <a:rPr lang="en-US" sz="1600" i="1" dirty="0">
                <a:latin typeface="Garamond"/>
                <a:cs typeface="Garamond"/>
              </a:rPr>
              <a:t>ournal of Writing Research 2</a:t>
            </a:r>
            <a:r>
              <a:rPr lang="en-US" sz="1600" dirty="0">
                <a:latin typeface="Garamond"/>
                <a:cs typeface="Garamond"/>
              </a:rPr>
              <a:t>(2), 151-177.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Golub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L. S. &amp; Frederick, W. C. (1970). </a:t>
            </a:r>
            <a:r>
              <a:rPr lang="en-US" sz="1600" dirty="0">
                <a:latin typeface="Garamond"/>
                <a:cs typeface="Garamond"/>
              </a:rPr>
              <a:t>An </a:t>
            </a:r>
            <a:r>
              <a:rPr lang="en-US" sz="1600" dirty="0" smtClean="0">
                <a:latin typeface="Garamond"/>
                <a:cs typeface="Garamond"/>
              </a:rPr>
              <a:t>analysis </a:t>
            </a:r>
            <a:r>
              <a:rPr lang="en-US" sz="1600" dirty="0">
                <a:latin typeface="Garamond"/>
                <a:cs typeface="Garamond"/>
              </a:rPr>
              <a:t>of </a:t>
            </a:r>
            <a:r>
              <a:rPr lang="en-US" sz="1600" dirty="0" smtClean="0">
                <a:latin typeface="Garamond"/>
                <a:cs typeface="Garamond"/>
              </a:rPr>
              <a:t>children's </a:t>
            </a:r>
            <a:r>
              <a:rPr lang="en-US" sz="1600" dirty="0">
                <a:latin typeface="Garamond"/>
                <a:cs typeface="Garamond"/>
              </a:rPr>
              <a:t>w</a:t>
            </a:r>
            <a:r>
              <a:rPr lang="en-US" sz="1600" dirty="0" smtClean="0">
                <a:latin typeface="Garamond"/>
                <a:cs typeface="Garamond"/>
              </a:rPr>
              <a:t>riting </a:t>
            </a:r>
            <a:r>
              <a:rPr lang="en-US" sz="1600" dirty="0">
                <a:latin typeface="Garamond"/>
                <a:cs typeface="Garamond"/>
              </a:rPr>
              <a:t>under </a:t>
            </a:r>
            <a:r>
              <a:rPr lang="en-US" sz="1600" dirty="0" smtClean="0">
                <a:latin typeface="Garamond"/>
                <a:cs typeface="Garamond"/>
              </a:rPr>
              <a:t>different</a:t>
            </a:r>
            <a:r>
              <a:rPr lang="en-US" sz="1600" dirty="0">
                <a:latin typeface="Garamond"/>
                <a:cs typeface="Garamond"/>
              </a:rPr>
              <a:t> s</a:t>
            </a:r>
            <a:r>
              <a:rPr lang="en-US" sz="1600" dirty="0" smtClean="0">
                <a:latin typeface="Garamond"/>
                <a:cs typeface="Garamond"/>
              </a:rPr>
              <a:t>timulus </a:t>
            </a:r>
            <a:r>
              <a:rPr lang="en-US" sz="1600" dirty="0">
                <a:latin typeface="Garamond"/>
                <a:cs typeface="Garamond"/>
              </a:rPr>
              <a:t>c</a:t>
            </a:r>
            <a:r>
              <a:rPr lang="en-US" sz="1600" dirty="0" smtClean="0">
                <a:latin typeface="Garamond"/>
                <a:cs typeface="Garamond"/>
              </a:rPr>
              <a:t>onditions. </a:t>
            </a:r>
            <a:r>
              <a:rPr lang="en-US" sz="1600" i="1" dirty="0" smtClean="0">
                <a:latin typeface="Garamond"/>
                <a:cs typeface="Garamond"/>
              </a:rPr>
              <a:t>Research in the Teaching of English 4</a:t>
            </a:r>
            <a:r>
              <a:rPr lang="en-US" sz="1600" dirty="0" smtClean="0">
                <a:latin typeface="Garamond"/>
                <a:cs typeface="Garamond"/>
              </a:rPr>
              <a:t>(2), 168-180.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6157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</a:rPr>
              <a:t>Loban</a:t>
            </a:r>
            <a:r>
              <a:rPr lang="en-US" sz="1600" dirty="0" smtClean="0">
                <a:latin typeface="Garamond"/>
                <a:cs typeface="Garamond"/>
              </a:rPr>
              <a:t>, </a:t>
            </a:r>
            <a:r>
              <a:rPr lang="en-US" sz="1600" dirty="0">
                <a:latin typeface="Garamond"/>
                <a:cs typeface="Garamond"/>
              </a:rPr>
              <a:t>W. (1976). </a:t>
            </a:r>
            <a:r>
              <a:rPr lang="en-US" sz="1600" i="1" dirty="0">
                <a:latin typeface="Garamond"/>
                <a:cs typeface="Garamond"/>
              </a:rPr>
              <a:t>Language development: Kindergarten through grade twelve. </a:t>
            </a:r>
            <a:r>
              <a:rPr lang="en-US" sz="1600" dirty="0">
                <a:latin typeface="Garamond"/>
                <a:cs typeface="Garamond"/>
              </a:rPr>
              <a:t>Urbana, IL: </a:t>
            </a:r>
            <a:r>
              <a:rPr lang="en-US" sz="1600" dirty="0" smtClean="0">
                <a:latin typeface="Garamond"/>
                <a:cs typeface="Garamond"/>
              </a:rPr>
              <a:t>NCTE. </a:t>
            </a:r>
            <a:endParaRPr lang="en-US" sz="16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Myhill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D. A. (2008). </a:t>
            </a:r>
            <a:r>
              <a:rPr lang="en-US" sz="1600" dirty="0" smtClean="0">
                <a:latin typeface="Garamond"/>
                <a:cs typeface="Garamond"/>
              </a:rPr>
              <a:t>Towards a linguistic </a:t>
            </a:r>
            <a:r>
              <a:rPr lang="en-US" sz="1600" dirty="0">
                <a:latin typeface="Garamond"/>
                <a:cs typeface="Garamond"/>
              </a:rPr>
              <a:t>m</a:t>
            </a:r>
            <a:r>
              <a:rPr lang="en-US" sz="1600" dirty="0" smtClean="0">
                <a:latin typeface="Garamond"/>
                <a:cs typeface="Garamond"/>
              </a:rPr>
              <a:t>odel of sentence </a:t>
            </a:r>
            <a:r>
              <a:rPr lang="en-US" sz="1600" dirty="0">
                <a:latin typeface="Garamond"/>
                <a:cs typeface="Garamond"/>
              </a:rPr>
              <a:t>d</a:t>
            </a:r>
            <a:r>
              <a:rPr lang="en-US" sz="1600" dirty="0" smtClean="0">
                <a:latin typeface="Garamond"/>
                <a:cs typeface="Garamond"/>
              </a:rPr>
              <a:t>evelopment in writing. Language 	and </a:t>
            </a:r>
            <a:r>
              <a:rPr lang="en-US" sz="1600" dirty="0">
                <a:latin typeface="Garamond"/>
                <a:cs typeface="Garamond"/>
              </a:rPr>
              <a:t>e</a:t>
            </a:r>
            <a:r>
              <a:rPr lang="en-US" sz="1600" dirty="0" smtClean="0">
                <a:latin typeface="Garamond"/>
                <a:cs typeface="Garamond"/>
              </a:rPr>
              <a:t>ducation </a:t>
            </a:r>
            <a:r>
              <a:rPr lang="en-US" sz="1600" i="1" dirty="0" smtClean="0">
                <a:latin typeface="Garamond"/>
                <a:cs typeface="Garamond"/>
              </a:rPr>
              <a:t>22</a:t>
            </a:r>
            <a:r>
              <a:rPr lang="en-US" sz="1600" dirty="0" smtClean="0">
                <a:latin typeface="Garamond"/>
                <a:cs typeface="Garamond"/>
              </a:rPr>
              <a:t>(5), 271-288. 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O’Donnell, R. C. et al. (1967). </a:t>
            </a:r>
            <a:r>
              <a:rPr lang="en-US" sz="1600" dirty="0" smtClean="0">
                <a:latin typeface="Garamond"/>
                <a:cs typeface="Garamond"/>
              </a:rPr>
              <a:t>A transformational </a:t>
            </a:r>
            <a:r>
              <a:rPr lang="en-US" sz="1600" dirty="0">
                <a:latin typeface="Garamond"/>
                <a:cs typeface="Garamond"/>
              </a:rPr>
              <a:t>a</a:t>
            </a:r>
            <a:r>
              <a:rPr lang="en-US" sz="1600" dirty="0" smtClean="0">
                <a:latin typeface="Garamond"/>
                <a:cs typeface="Garamond"/>
              </a:rPr>
              <a:t>nalysis of oral and written </a:t>
            </a:r>
            <a:r>
              <a:rPr lang="en-US" sz="1600" dirty="0">
                <a:latin typeface="Garamond"/>
                <a:cs typeface="Garamond"/>
              </a:rPr>
              <a:t>g</a:t>
            </a:r>
            <a:r>
              <a:rPr lang="en-US" sz="1600" dirty="0" smtClean="0">
                <a:latin typeface="Garamond"/>
                <a:cs typeface="Garamond"/>
              </a:rPr>
              <a:t>rammatical 	structures in the language of children in grades </a:t>
            </a:r>
            <a:r>
              <a:rPr lang="en-US" sz="1600" dirty="0">
                <a:latin typeface="Garamond"/>
                <a:cs typeface="Garamond"/>
              </a:rPr>
              <a:t>t</a:t>
            </a:r>
            <a:r>
              <a:rPr lang="en-US" sz="1600" dirty="0" smtClean="0">
                <a:latin typeface="Garamond"/>
                <a:cs typeface="Garamond"/>
              </a:rPr>
              <a:t>hree, five, and seven. </a:t>
            </a:r>
            <a:r>
              <a:rPr lang="en-US" sz="1600" i="1" dirty="0" smtClean="0">
                <a:latin typeface="Garamond"/>
                <a:cs typeface="Garamond"/>
              </a:rPr>
              <a:t>The Journal of 	Educational Research 61</a:t>
            </a:r>
            <a:r>
              <a:rPr lang="en-US" sz="1600" dirty="0" smtClean="0">
                <a:latin typeface="Garamond"/>
                <a:cs typeface="Garamond"/>
              </a:rPr>
              <a:t>(1), 35-39.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  <a:sym typeface="Wingdings"/>
              </a:rPr>
              <a:t>Olinghouse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, N. G. &amp; Wilson, W. (2013). </a:t>
            </a:r>
            <a:r>
              <a:rPr lang="en-US" sz="1600" dirty="0" smtClean="0">
                <a:latin typeface="Garamond"/>
                <a:cs typeface="Garamond"/>
              </a:rPr>
              <a:t>The relationship between vocabulary and writing quality 	in three genres. </a:t>
            </a:r>
            <a:r>
              <a:rPr lang="en-US" sz="1600" i="1" dirty="0" smtClean="0">
                <a:latin typeface="Garamond"/>
                <a:cs typeface="Garamond"/>
              </a:rPr>
              <a:t>Reading &amp; Writing 26</a:t>
            </a:r>
            <a:r>
              <a:rPr lang="en-US" sz="1600" dirty="0" smtClean="0">
                <a:latin typeface="Garamond"/>
                <a:cs typeface="Garamond"/>
              </a:rPr>
              <a:t>(1), 45-65.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  <a:sym typeface="Wingdings"/>
              </a:rPr>
              <a:t>Ravid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, D. &amp; Berman, R. A. (2010). Developing noun </a:t>
            </a:r>
            <a:r>
              <a:rPr lang="en-US" sz="1600" dirty="0">
                <a:latin typeface="Garamond"/>
                <a:cs typeface="Garamond"/>
                <a:sym typeface="Wingdings"/>
              </a:rPr>
              <a:t>p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hrase </a:t>
            </a:r>
            <a:r>
              <a:rPr lang="en-US" sz="1600" dirty="0">
                <a:latin typeface="Garamond"/>
                <a:cs typeface="Garamond"/>
                <a:sym typeface="Wingdings"/>
              </a:rPr>
              <a:t>c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omplexity at school: A text-	embedded cross-linguistic </a:t>
            </a:r>
            <a:r>
              <a:rPr lang="en-US" sz="1600" dirty="0">
                <a:latin typeface="Garamond"/>
                <a:cs typeface="Garamond"/>
                <a:sym typeface="Wingdings"/>
              </a:rPr>
              <a:t>a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nalysis. </a:t>
            </a:r>
            <a:r>
              <a:rPr lang="en-US" sz="1600" i="1" dirty="0" smtClean="0">
                <a:latin typeface="Garamond"/>
                <a:cs typeface="Garamond"/>
                <a:sym typeface="Wingdings"/>
              </a:rPr>
              <a:t>First Language 30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(1), 3-26.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latin typeface="Garamond"/>
                <a:cs typeface="Garamond"/>
                <a:sym typeface="Wingdings"/>
              </a:rPr>
              <a:t>Veal, L. R. (1974). Syntactic measures and rated quality in the writing of young children. </a:t>
            </a:r>
            <a:r>
              <a:rPr lang="en-US" sz="1600" i="1" dirty="0" smtClean="0">
                <a:latin typeface="Garamond"/>
                <a:cs typeface="Garamond"/>
                <a:sym typeface="Wingdings"/>
              </a:rPr>
              <a:t>Studies in Language Education, Report 8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. Athens, GA: University of Georgia.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Harpin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W. (1976). </a:t>
            </a:r>
            <a:r>
              <a:rPr lang="en-US" sz="1600" i="1" dirty="0">
                <a:latin typeface="Garamond"/>
                <a:cs typeface="Garamond"/>
                <a:sym typeface="Wingdings"/>
              </a:rPr>
              <a:t>The S</a:t>
            </a:r>
            <a:r>
              <a:rPr lang="en-US" sz="1600" i="1" dirty="0">
                <a:latin typeface="Garamond"/>
                <a:cs typeface="Garamond"/>
              </a:rPr>
              <a:t>econd 'R': Writing Development in the Junior School</a:t>
            </a:r>
            <a:r>
              <a:rPr lang="en-US" sz="1600" dirty="0">
                <a:latin typeface="Garamond"/>
                <a:cs typeface="Garamond"/>
              </a:rPr>
              <a:t>. London: Allen &amp; </a:t>
            </a:r>
            <a:r>
              <a:rPr lang="en-US" sz="1600" dirty="0" err="1">
                <a:latin typeface="Garamond"/>
                <a:cs typeface="Garamond"/>
              </a:rPr>
              <a:t>Unwin</a:t>
            </a:r>
            <a:r>
              <a:rPr lang="en-US" sz="1600" dirty="0">
                <a:latin typeface="Garamond"/>
                <a:cs typeface="Garamond"/>
              </a:rPr>
              <a:t>.</a:t>
            </a:r>
            <a:endParaRPr lang="en-US" sz="16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Hunt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K. W. (1965). </a:t>
            </a:r>
            <a:r>
              <a:rPr lang="en-US" sz="16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Grammatical Structures Written at Three Grade Levels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. Champaign, IL: NCTE.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sz="1600" dirty="0">
              <a:latin typeface="Garamond"/>
              <a:cs typeface="Garamond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826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one time ago there was a </a:t>
            </a:r>
            <a:r>
              <a:rPr lang="en-US" sz="2200" dirty="0" smtClean="0">
                <a:latin typeface="Garamond"/>
                <a:cs typeface="Garamond"/>
              </a:rPr>
              <a:t>king called king </a:t>
            </a:r>
            <a:r>
              <a:rPr lang="en-US" sz="2200" dirty="0" err="1">
                <a:latin typeface="Garamond"/>
                <a:cs typeface="Garamond"/>
              </a:rPr>
              <a:t>james</a:t>
            </a:r>
            <a:r>
              <a:rPr lang="en-US" sz="2200" dirty="0">
                <a:latin typeface="Garamond"/>
                <a:cs typeface="Garamond"/>
              </a:rPr>
              <a:t> the first. and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 err="1" smtClean="0">
                <a:latin typeface="Garamond"/>
                <a:cs typeface="Garamond"/>
              </a:rPr>
              <a:t>catholics</a:t>
            </a:r>
            <a:r>
              <a:rPr lang="en-US" sz="2200" dirty="0" smtClean="0">
                <a:latin typeface="Garamond"/>
                <a:cs typeface="Garamond"/>
              </a:rPr>
              <a:t> did </a:t>
            </a:r>
            <a:r>
              <a:rPr lang="en-US" sz="2200" dirty="0">
                <a:latin typeface="Garamond"/>
                <a:cs typeface="Garamond"/>
              </a:rPr>
              <a:t>not like him. and there was a bad </a:t>
            </a:r>
            <a:r>
              <a:rPr lang="en-US" sz="2200" dirty="0" smtClean="0">
                <a:latin typeface="Garamond"/>
                <a:cs typeface="Garamond"/>
              </a:rPr>
              <a:t>man called </a:t>
            </a:r>
            <a:r>
              <a:rPr lang="en-US" sz="2200" dirty="0">
                <a:latin typeface="Garamond"/>
                <a:cs typeface="Garamond"/>
              </a:rPr>
              <a:t>Guy Fawkes </a:t>
            </a:r>
            <a:r>
              <a:rPr lang="en-US" sz="2200" dirty="0" smtClean="0">
                <a:latin typeface="Garamond"/>
                <a:cs typeface="Garamond"/>
              </a:rPr>
              <a:t>he wanted to blow </a:t>
            </a:r>
            <a:r>
              <a:rPr lang="en-US" sz="2200" dirty="0">
                <a:latin typeface="Garamond"/>
                <a:cs typeface="Garamond"/>
              </a:rPr>
              <a:t>the houses of parliament </a:t>
            </a:r>
            <a:r>
              <a:rPr lang="en-US" sz="2200" dirty="0" smtClean="0">
                <a:latin typeface="Garamond"/>
                <a:cs typeface="Garamond"/>
              </a:rPr>
              <a:t>he wanted to kill the king too. </a:t>
            </a:r>
            <a:r>
              <a:rPr lang="en-US" sz="2200" dirty="0">
                <a:latin typeface="Garamond"/>
                <a:cs typeface="Garamond"/>
              </a:rPr>
              <a:t>as well as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 err="1" smtClean="0">
                <a:latin typeface="Garamond"/>
                <a:cs typeface="Garamond"/>
              </a:rPr>
              <a:t>catholics</a:t>
            </a:r>
            <a:r>
              <a:rPr lang="en-US" sz="2200" dirty="0" smtClean="0">
                <a:latin typeface="Garamond"/>
                <a:cs typeface="Garamond"/>
              </a:rPr>
              <a:t> he </a:t>
            </a:r>
            <a:r>
              <a:rPr lang="en-US" sz="2200" dirty="0">
                <a:latin typeface="Garamond"/>
                <a:cs typeface="Garamond"/>
              </a:rPr>
              <a:t>hid </a:t>
            </a:r>
            <a:r>
              <a:rPr lang="en-US" sz="2200" dirty="0" smtClean="0">
                <a:latin typeface="Garamond"/>
                <a:cs typeface="Garamond"/>
              </a:rPr>
              <a:t>36 barrels of gun powder and </a:t>
            </a:r>
            <a:r>
              <a:rPr lang="en-US" sz="2200" dirty="0">
                <a:latin typeface="Garamond"/>
                <a:cs typeface="Garamond"/>
              </a:rPr>
              <a:t>he hid it. Robert </a:t>
            </a:r>
            <a:r>
              <a:rPr lang="en-US" sz="2200" dirty="0" err="1">
                <a:latin typeface="Garamond"/>
                <a:cs typeface="Garamond"/>
              </a:rPr>
              <a:t>catesby</a:t>
            </a:r>
            <a:r>
              <a:rPr lang="en-US" sz="2200" dirty="0">
                <a:latin typeface="Garamond"/>
                <a:cs typeface="Garamond"/>
              </a:rPr>
              <a:t> sent a letter to the king</a:t>
            </a:r>
            <a:r>
              <a:rPr lang="en-US" sz="2200" dirty="0" smtClean="0">
                <a:latin typeface="Garamond"/>
                <a:cs typeface="Garamond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Garamond"/>
                <a:cs typeface="Garamond"/>
              </a:rPr>
              <a:t>Year 2 (6-7 </a:t>
            </a:r>
            <a:r>
              <a:rPr lang="en-GB" sz="2400" b="1" dirty="0" err="1" smtClean="0">
                <a:latin typeface="Garamond"/>
                <a:cs typeface="Garamond"/>
              </a:rPr>
              <a:t>yrs</a:t>
            </a:r>
            <a:r>
              <a:rPr lang="en-GB" sz="24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 smtClean="0">
                <a:latin typeface="Garamond"/>
                <a:cs typeface="Garamond"/>
              </a:rPr>
              <a:t>I </a:t>
            </a:r>
            <a:r>
              <a:rPr lang="en-US" sz="2200" dirty="0">
                <a:latin typeface="Garamond"/>
                <a:cs typeface="Garamond"/>
              </a:rPr>
              <a:t>am writing to express my opposition to the article regarding “teenage </a:t>
            </a:r>
            <a:r>
              <a:rPr lang="en-US" sz="2200" dirty="0" err="1">
                <a:latin typeface="Garamond"/>
                <a:cs typeface="Garamond"/>
              </a:rPr>
              <a:t>tearaways</a:t>
            </a:r>
            <a:r>
              <a:rPr lang="en-US" sz="2200" dirty="0">
                <a:latin typeface="Garamond"/>
                <a:cs typeface="Garamond"/>
              </a:rPr>
              <a:t>” which was recently published in your newspaper</a:t>
            </a:r>
            <a:r>
              <a:rPr lang="en-US" sz="2200" dirty="0" smtClean="0">
                <a:latin typeface="Garamond"/>
                <a:cs typeface="Garamond"/>
              </a:rPr>
              <a:t>.  I </a:t>
            </a:r>
            <a:r>
              <a:rPr lang="en-US" sz="2200" dirty="0">
                <a:latin typeface="Garamond"/>
                <a:cs typeface="Garamond"/>
              </a:rPr>
              <a:t>could not help but notice the considerable bias in the article but I read on, only to witness your reporter put words into your readers’ mouths sentence, after sentence, after sentence.</a:t>
            </a:r>
          </a:p>
          <a:p>
            <a:pPr marL="0" indent="0" algn="r"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200" b="1" dirty="0" smtClean="0">
                <a:latin typeface="Garamond"/>
                <a:cs typeface="Garamond"/>
              </a:rPr>
              <a:t>Year 11 (15-</a:t>
            </a:r>
            <a:r>
              <a:rPr lang="en-GB" sz="2200" b="1" dirty="0" smtClean="0">
                <a:latin typeface="Garamond"/>
                <a:cs typeface="Garamond"/>
              </a:rPr>
              <a:t>16 </a:t>
            </a:r>
            <a:r>
              <a:rPr lang="en-GB" sz="2200" b="1" dirty="0" err="1" smtClean="0">
                <a:latin typeface="Garamond"/>
                <a:cs typeface="Garamond"/>
              </a:rPr>
              <a:t>yrs</a:t>
            </a:r>
            <a:r>
              <a:rPr lang="en-GB" sz="22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Here Be Dragons?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pic>
        <p:nvPicPr>
          <p:cNvPr id="3" name="Picture 2" descr="Fig.-67-Olaus-Magnus-1572-hand-colored-National-Library-Sweden-whale-island-Brend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12902"/>
          <a:stretch/>
        </p:blipFill>
        <p:spPr>
          <a:xfrm>
            <a:off x="1599050" y="1624063"/>
            <a:ext cx="5738105" cy="4611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2454" y="1735531"/>
            <a:ext cx="1896998" cy="1165252"/>
            <a:chOff x="172454" y="1735531"/>
            <a:chExt cx="1896998" cy="116525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56338" y="2219561"/>
              <a:ext cx="1113114" cy="681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2454" y="1735531"/>
              <a:ext cx="139524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latin typeface="Garamond"/>
                  <a:cs typeface="Garamond"/>
                </a:rPr>
                <a:t>teachers</a:t>
              </a:r>
              <a:endParaRPr lang="en-US" sz="2500" b="1" dirty="0"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1838" y="3297089"/>
            <a:ext cx="3202162" cy="1250084"/>
            <a:chOff x="-2578975" y="194397"/>
            <a:chExt cx="3202162" cy="1250084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-2578975" y="754566"/>
              <a:ext cx="2069450" cy="689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990242" y="194397"/>
              <a:ext cx="16134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latin typeface="Garamond"/>
                  <a:cs typeface="Garamond"/>
                </a:rPr>
                <a:t>grammar</a:t>
              </a:r>
              <a:endParaRPr lang="en-US" sz="2500" b="1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53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Here Be Dragons?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pic>
        <p:nvPicPr>
          <p:cNvPr id="5" name="Picture 4" descr="Portugal-king-political-76.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25700" r="13952"/>
          <a:stretch/>
        </p:blipFill>
        <p:spPr>
          <a:xfrm>
            <a:off x="2322569" y="1501198"/>
            <a:ext cx="4684517" cy="48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0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endParaRPr lang="en-US" sz="24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Systematic literature </a:t>
            </a:r>
            <a:r>
              <a:rPr lang="en-US" sz="2400" dirty="0" smtClean="0">
                <a:latin typeface="Garamond"/>
                <a:cs typeface="Garamond"/>
              </a:rPr>
              <a:t>review</a:t>
            </a:r>
          </a:p>
          <a:p>
            <a:pPr algn="just">
              <a:spcAft>
                <a:spcPts val="1800"/>
              </a:spcAft>
              <a:buFont typeface="Wingdings" charset="2"/>
              <a:buChar char="§"/>
            </a:pPr>
            <a:r>
              <a:rPr lang="en-GB" sz="2400" dirty="0">
                <a:latin typeface="Garamond"/>
                <a:cs typeface="Garamond"/>
              </a:rPr>
              <a:t>8,058 initial texts</a:t>
            </a:r>
          </a:p>
          <a:p>
            <a:pPr algn="just">
              <a:spcAft>
                <a:spcPts val="1800"/>
              </a:spcAft>
              <a:buFont typeface="Wingdings" charset="2"/>
              <a:buChar char="§"/>
            </a:pPr>
            <a:r>
              <a:rPr lang="en-GB" sz="2400" dirty="0">
                <a:latin typeface="Garamond"/>
                <a:cs typeface="Garamond"/>
              </a:rPr>
              <a:t>468 final texts</a:t>
            </a:r>
          </a:p>
          <a:p>
            <a:pPr algn="just">
              <a:spcAft>
                <a:spcPts val="1800"/>
              </a:spcAft>
              <a:buFont typeface="Wingdings" charset="2"/>
              <a:buChar char="§"/>
            </a:pPr>
            <a:r>
              <a:rPr lang="en-GB" sz="2400" dirty="0">
                <a:latin typeface="Garamond"/>
                <a:cs typeface="Garamond"/>
              </a:rPr>
              <a:t>658 “supplementary” </a:t>
            </a:r>
            <a:r>
              <a:rPr lang="en-GB" sz="2400" dirty="0" smtClean="0">
                <a:latin typeface="Garamond"/>
                <a:cs typeface="Garamond"/>
              </a:rPr>
              <a:t>texts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Not </a:t>
            </a:r>
            <a:r>
              <a:rPr lang="en-US" sz="2400" dirty="0" smtClean="0">
                <a:latin typeface="Garamond"/>
                <a:cs typeface="Garamond"/>
              </a:rPr>
              <a:t>quite complete </a:t>
            </a:r>
            <a:r>
              <a:rPr lang="en-US" sz="2400" dirty="0" smtClean="0">
                <a:latin typeface="Garamond"/>
                <a:cs typeface="Garamond"/>
              </a:rPr>
              <a:t>but general picture clear</a:t>
            </a:r>
          </a:p>
        </p:txBody>
      </p:sp>
    </p:spTree>
    <p:extLst>
      <p:ext uri="{BB962C8B-B14F-4D97-AF65-F5344CB8AC3E}">
        <p14:creationId xmlns:p14="http://schemas.microsoft.com/office/powerpoint/2010/main" val="68125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PLENTY OF INDIVIDUAL FINDINGS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Phrase Level</a:t>
            </a:r>
            <a:endParaRPr lang="en-US" sz="2200" b="1" dirty="0">
              <a:latin typeface="Garamond"/>
              <a:cs typeface="Garamond"/>
            </a:endParaRPr>
          </a:p>
          <a:p>
            <a:pPr lvl="2"/>
            <a:r>
              <a:rPr lang="en-US" sz="2200" dirty="0" smtClean="0">
                <a:latin typeface="Garamond"/>
                <a:cs typeface="Garamond"/>
              </a:rPr>
              <a:t>NP </a:t>
            </a:r>
            <a:r>
              <a:rPr lang="en-US" sz="2200" dirty="0">
                <a:latin typeface="Garamond"/>
                <a:cs typeface="Garamond"/>
              </a:rPr>
              <a:t>Structure (type and # of modifications)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AGE 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</a:t>
            </a:r>
            <a:r>
              <a:rPr lang="en-US" sz="2200" dirty="0">
                <a:latin typeface="Garamond"/>
                <a:cs typeface="Garamond"/>
              </a:rPr>
              <a:t>(</a:t>
            </a:r>
            <a:r>
              <a:rPr lang="en-US" sz="2200" dirty="0" err="1">
                <a:latin typeface="Garamond"/>
                <a:cs typeface="Garamond"/>
              </a:rPr>
              <a:t>Crossley</a:t>
            </a:r>
            <a:r>
              <a:rPr lang="en-US" sz="2200" dirty="0">
                <a:latin typeface="Garamond"/>
                <a:cs typeface="Garamond"/>
              </a:rPr>
              <a:t> et al. 2011; </a:t>
            </a:r>
            <a:r>
              <a:rPr lang="en-US" sz="2200" dirty="0" err="1" smtClean="0">
                <a:latin typeface="Garamond"/>
                <a:cs typeface="Garamond"/>
              </a:rPr>
              <a:t>Ravid</a:t>
            </a:r>
            <a:r>
              <a:rPr lang="en-US" sz="2200" dirty="0" smtClean="0">
                <a:latin typeface="Garamond"/>
                <a:cs typeface="Garamond"/>
              </a:rPr>
              <a:t> &amp; Berman, </a:t>
            </a:r>
            <a:r>
              <a:rPr lang="en-US" sz="2200" dirty="0">
                <a:latin typeface="Garamond"/>
                <a:cs typeface="Garamond"/>
              </a:rPr>
              <a:t>2010)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  <a:sym typeface="Wingdings"/>
              </a:rPr>
              <a:t>(</a:t>
            </a:r>
            <a:r>
              <a:rPr lang="en-US" sz="2200" dirty="0" err="1" smtClean="0">
                <a:latin typeface="Garamond"/>
                <a:cs typeface="Garamond"/>
                <a:sym typeface="Wingdings"/>
              </a:rPr>
              <a:t>Olinghouse</a:t>
            </a:r>
            <a:r>
              <a:rPr lang="en-US" sz="2200" dirty="0" smtClean="0">
                <a:latin typeface="Garamond"/>
                <a:cs typeface="Garamond"/>
                <a:sym typeface="Wingdings"/>
              </a:rPr>
              <a:t> &amp; Wilson</a:t>
            </a:r>
            <a:r>
              <a:rPr lang="en-US" sz="2200" dirty="0">
                <a:latin typeface="Garamond"/>
                <a:cs typeface="Garamond"/>
                <a:sym typeface="Wingdings"/>
              </a:rPr>
              <a:t>, 2013)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4613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PLENTY OF INDIVIDUAL FINDINGS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Clause Level</a:t>
            </a:r>
            <a:endParaRPr lang="en-US" sz="2200" b="1" dirty="0">
              <a:latin typeface="Garamond"/>
              <a:cs typeface="Garamond"/>
            </a:endParaRPr>
          </a:p>
          <a:p>
            <a:pPr lvl="2"/>
            <a:r>
              <a:rPr lang="en-US" sz="2200" dirty="0">
                <a:latin typeface="Garamond"/>
                <a:cs typeface="Garamond"/>
              </a:rPr>
              <a:t># Coordinated </a:t>
            </a:r>
            <a:r>
              <a:rPr lang="en-US" sz="2200" dirty="0" smtClean="0">
                <a:latin typeface="Garamond"/>
                <a:cs typeface="Garamond"/>
              </a:rPr>
              <a:t>Clauses</a:t>
            </a:r>
            <a:endParaRPr lang="en-US" sz="2200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AGE 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</a:t>
            </a:r>
            <a:r>
              <a:rPr lang="en-US" sz="2200" dirty="0">
                <a:latin typeface="Garamond"/>
                <a:cs typeface="Garamond"/>
                <a:sym typeface="Wingdings"/>
              </a:rPr>
              <a:t> (Veal, 1974</a:t>
            </a:r>
            <a:r>
              <a:rPr lang="en-US" sz="2200" dirty="0" smtClean="0">
                <a:latin typeface="Garamond"/>
                <a:cs typeface="Garamond"/>
                <a:sym typeface="Wingdings"/>
              </a:rPr>
              <a:t>)	</a:t>
            </a:r>
            <a:endParaRPr lang="en-US" sz="2200" dirty="0" smtClean="0">
              <a:latin typeface="Garamond"/>
              <a:cs typeface="Garamond"/>
            </a:endParaRPr>
          </a:p>
          <a:p>
            <a:pPr lvl="2"/>
            <a:r>
              <a:rPr lang="en-US" sz="2200" dirty="0" smtClean="0">
                <a:latin typeface="Garamond"/>
                <a:cs typeface="Garamond"/>
              </a:rPr>
              <a:t>#Adverbial Clauses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AGE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(</a:t>
            </a:r>
            <a:r>
              <a:rPr lang="en-US" sz="2200" dirty="0" err="1" smtClean="0">
                <a:latin typeface="Garamond"/>
                <a:cs typeface="Garamond"/>
              </a:rPr>
              <a:t>Noyce</a:t>
            </a:r>
            <a:r>
              <a:rPr lang="en-US" sz="2200" dirty="0" smtClean="0"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&amp; Christie, 1985)</a:t>
            </a:r>
          </a:p>
          <a:p>
            <a:pPr lvl="2"/>
            <a:r>
              <a:rPr lang="en-US" sz="2200" dirty="0">
                <a:latin typeface="Garamond"/>
                <a:cs typeface="Garamond"/>
              </a:rPr>
              <a:t># Relative Clauses</a:t>
            </a:r>
          </a:p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				</a:t>
            </a:r>
            <a:r>
              <a:rPr lang="en-US" sz="2200" dirty="0" smtClean="0">
                <a:latin typeface="Garamond"/>
                <a:cs typeface="Garamond"/>
              </a:rPr>
              <a:t>QUAL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(G&amp;F, 1970)</a:t>
            </a:r>
            <a:endParaRPr lang="en-US" sz="22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Aft>
                <a:spcPts val="2400"/>
              </a:spcAft>
              <a:buNone/>
            </a:pPr>
            <a:endParaRPr lang="en-US" sz="22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697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PLENTY OF INDIVIDUAL FINDINGS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Discourse “Flow”</a:t>
            </a:r>
            <a:endParaRPr lang="en-US" sz="2200" b="1" dirty="0">
              <a:latin typeface="Garamond"/>
              <a:cs typeface="Garamond"/>
            </a:endParaRP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Subject </a:t>
            </a:r>
            <a:r>
              <a:rPr lang="en-US" sz="2200" dirty="0">
                <a:latin typeface="Garamond"/>
                <a:cs typeface="Garamond"/>
              </a:rPr>
              <a:t>Opening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	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</a:t>
            </a:r>
            <a:r>
              <a:rPr lang="en-US" sz="2200" dirty="0">
                <a:latin typeface="Garamond"/>
                <a:cs typeface="Garamond"/>
                <a:sym typeface="Wingdings"/>
              </a:rPr>
              <a:t> 	(</a:t>
            </a:r>
            <a:r>
              <a:rPr lang="en-US" sz="2200" dirty="0" err="1">
                <a:latin typeface="Garamond"/>
                <a:cs typeface="Garamond"/>
              </a:rPr>
              <a:t>Myhill</a:t>
            </a:r>
            <a:r>
              <a:rPr lang="en-US" sz="2200" dirty="0">
                <a:latin typeface="Garamond"/>
                <a:cs typeface="Garamond"/>
              </a:rPr>
              <a:t>, 2008)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Non</a:t>
            </a:r>
            <a:r>
              <a:rPr lang="en-US" sz="2200" dirty="0">
                <a:latin typeface="Garamond"/>
                <a:cs typeface="Garamond"/>
              </a:rPr>
              <a:t>-Finite Adverbial Clause Opening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	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	</a:t>
            </a:r>
            <a:r>
              <a:rPr lang="en-US" sz="2200" dirty="0">
                <a:latin typeface="Garamond"/>
                <a:cs typeface="Garamond"/>
              </a:rPr>
              <a:t>(</a:t>
            </a:r>
            <a:r>
              <a:rPr lang="en-US" sz="2200" dirty="0" err="1">
                <a:latin typeface="Garamond"/>
                <a:cs typeface="Garamond"/>
              </a:rPr>
              <a:t>Myhill</a:t>
            </a:r>
            <a:r>
              <a:rPr lang="en-US" sz="2200" dirty="0">
                <a:latin typeface="Garamond"/>
                <a:cs typeface="Garamond"/>
              </a:rPr>
              <a:t>, 2008)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Subject</a:t>
            </a:r>
            <a:r>
              <a:rPr lang="en-US" sz="2200" dirty="0">
                <a:latin typeface="Garamond"/>
                <a:cs typeface="Garamond"/>
              </a:rPr>
              <a:t>-Verb Inversions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	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	</a:t>
            </a:r>
            <a:r>
              <a:rPr lang="en-US" sz="2200" dirty="0">
                <a:latin typeface="Garamond"/>
                <a:cs typeface="Garamond"/>
              </a:rPr>
              <a:t>(</a:t>
            </a:r>
            <a:r>
              <a:rPr lang="en-US" sz="2200" dirty="0" err="1">
                <a:latin typeface="Garamond"/>
                <a:cs typeface="Garamond"/>
              </a:rPr>
              <a:t>Myhill</a:t>
            </a:r>
            <a:r>
              <a:rPr lang="en-US" sz="2200" dirty="0">
                <a:latin typeface="Garamond"/>
                <a:cs typeface="Garamond"/>
              </a:rPr>
              <a:t>, 2008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5664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705</Words>
  <Application>Microsoft Macintosh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Growing Grammar:  Mapping the Dimensions  Mark Brenchley     Phil Durrant</vt:lpstr>
      <vt:lpstr>The Grammatical Basis of  Writing Development</vt:lpstr>
      <vt:lpstr>PowerPoint Presentation</vt:lpstr>
      <vt:lpstr>Here Be Dragons?</vt:lpstr>
      <vt:lpstr>Here Be Dragons?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Grammatical Development in Student Writing: A Systematic Review</dc:title>
  <dc:creator>Mark Brenchley</dc:creator>
  <cp:lastModifiedBy>Mark Brenchley</cp:lastModifiedBy>
  <cp:revision>732</cp:revision>
  <dcterms:created xsi:type="dcterms:W3CDTF">2016-08-05T09:46:26Z</dcterms:created>
  <dcterms:modified xsi:type="dcterms:W3CDTF">2017-02-09T15:38:47Z</dcterms:modified>
</cp:coreProperties>
</file>