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0"/>
  </p:notesMasterIdLst>
  <p:handoutMasterIdLst>
    <p:handoutMasterId r:id="rId11"/>
  </p:handoutMasterIdLst>
  <p:sldIdLst>
    <p:sldId id="261" r:id="rId2"/>
    <p:sldId id="481" r:id="rId3"/>
    <p:sldId id="637" r:id="rId4"/>
    <p:sldId id="708" r:id="rId5"/>
    <p:sldId id="709" r:id="rId6"/>
    <p:sldId id="710" r:id="rId7"/>
    <p:sldId id="610" r:id="rId8"/>
    <p:sldId id="705" r:id="rId9"/>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CCECFF"/>
    <a:srgbClr val="EFF9FF"/>
    <a:srgbClr val="D5EFFF"/>
    <a:srgbClr val="384A94"/>
    <a:srgbClr val="55C37A"/>
    <a:srgbClr val="FFFFCC"/>
    <a:srgbClr val="D5D5FF"/>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76699" autoAdjust="0"/>
  </p:normalViewPr>
  <p:slideViewPr>
    <p:cSldViewPr>
      <p:cViewPr varScale="1">
        <p:scale>
          <a:sx n="36" d="100"/>
          <a:sy n="36" d="100"/>
        </p:scale>
        <p:origin x="1589" y="19"/>
      </p:cViewPr>
      <p:guideLst>
        <p:guide orient="horz" pos="2160"/>
        <p:guide pos="2880"/>
      </p:guideLst>
    </p:cSldViewPr>
  </p:slideViewPr>
  <p:notesTextViewPr>
    <p:cViewPr>
      <p:scale>
        <a:sx n="100" d="100"/>
        <a:sy n="100" d="100"/>
      </p:scale>
      <p:origin x="0" y="-571"/>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rgbClr val="0070C0"/>
                </a:solidFill>
                <a:latin typeface="Arial" charset="0"/>
                <a:ea typeface="+mn-ea"/>
                <a:cs typeface="Calibri" pitchFamily="34" charset="0"/>
              </a:rPr>
              <a:t>Use as an introductory discussion task, supporting students with a vocabulary for describing how a text like this is constructed to position the reader i.e. to make them think, feel and act in a particular way, here, to have sympathy for Archie’s plight; to admire the work of the RSPCA; to understand how a donation or other form of support might support the cause.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rgbClr val="0070C0"/>
                </a:solidFill>
                <a:latin typeface="Arial" charset="0"/>
                <a:ea typeface="+mn-ea"/>
                <a:cs typeface="Calibri" pitchFamily="34" charset="0"/>
              </a:rPr>
              <a:t>To support discussion, you can stress language choices made according to the form, audience and purpose of the text, for example:</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kern="1200" dirty="0">
                <a:solidFill>
                  <a:srgbClr val="0070C0"/>
                </a:solidFill>
                <a:latin typeface="Arial" charset="0"/>
                <a:ea typeface="+mn-ea"/>
                <a:cs typeface="Calibri" pitchFamily="34" charset="0"/>
              </a:rPr>
              <a:t>how campaign texts play on readers’ emotions: how do the sentence types and their sequence do this? Examples include: </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kern="1200" dirty="0">
                <a:solidFill>
                  <a:srgbClr val="0070C0"/>
                </a:solidFill>
                <a:latin typeface="Arial" charset="0"/>
                <a:ea typeface="+mn-ea"/>
                <a:cs typeface="Calibri" pitchFamily="34" charset="0"/>
              </a:rPr>
              <a:t>the use of tricolon – here, three successive one-word sentences – to open the text, an arresting start that acts as a hook for the reader through emotive adjectives and the withholding of the subject;</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kern="1200" dirty="0">
                <a:solidFill>
                  <a:srgbClr val="0070C0"/>
                </a:solidFill>
                <a:latin typeface="Arial" charset="0"/>
                <a:ea typeface="+mn-ea"/>
                <a:cs typeface="Calibri" pitchFamily="34" charset="0"/>
              </a:rPr>
              <a:t>a rhetorical question which directly addresses the reader, establishes the subject and calls for a response;</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kern="1200" dirty="0">
                <a:solidFill>
                  <a:srgbClr val="0070C0"/>
                </a:solidFill>
                <a:latin typeface="Arial" charset="0"/>
                <a:ea typeface="+mn-ea"/>
                <a:cs typeface="Calibri" pitchFamily="34" charset="0"/>
              </a:rPr>
              <a:t>a final short sentence that uses imperative verbs to state the fund-raising purpose of the text, here, softened and made polite by the use of the adverb ‘</a:t>
            </a:r>
            <a:r>
              <a:rPr lang="en-GB" sz="1200" i="1" kern="1200" dirty="0">
                <a:solidFill>
                  <a:srgbClr val="0070C0"/>
                </a:solidFill>
                <a:latin typeface="Arial" charset="0"/>
                <a:ea typeface="+mn-ea"/>
                <a:cs typeface="Calibri" pitchFamily="34" charset="0"/>
              </a:rPr>
              <a:t>please</a:t>
            </a:r>
            <a:r>
              <a:rPr lang="en-GB" sz="1200" kern="1200" dirty="0">
                <a:solidFill>
                  <a:srgbClr val="0070C0"/>
                </a:solidFill>
                <a:latin typeface="Arial" charset="0"/>
                <a:ea typeface="+mn-ea"/>
                <a:cs typeface="Calibri" pitchFamily="34" charset="0"/>
              </a:rPr>
              <a:t>’.</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kern="1200" dirty="0">
                <a:solidFill>
                  <a:srgbClr val="0070C0"/>
                </a:solidFill>
                <a:latin typeface="Arial" charset="0"/>
                <a:ea typeface="+mn-ea"/>
                <a:cs typeface="Calibri" pitchFamily="34" charset="0"/>
              </a:rPr>
              <a:t>how campaign texts promote the work of the organisation that is raising funds, for example:</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kern="1200" dirty="0">
                <a:solidFill>
                  <a:srgbClr val="0070C0"/>
                </a:solidFill>
                <a:latin typeface="Arial" charset="0"/>
                <a:ea typeface="+mn-ea"/>
                <a:cs typeface="Calibri" pitchFamily="34" charset="0"/>
              </a:rPr>
              <a:t>here, the three multi-clause sentences in the middle of the text which provide facts about the scale of the problem and state how the RSPCA is dealing with it;</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kern="1200" dirty="0">
                <a:solidFill>
                  <a:srgbClr val="0070C0"/>
                </a:solidFill>
                <a:latin typeface="Arial" charset="0"/>
                <a:ea typeface="+mn-ea"/>
                <a:cs typeface="Calibri" pitchFamily="34" charset="0"/>
              </a:rPr>
              <a:t>the shift from past tense used to relate Archie’s story, to present tense used to underline the ongoing problem.</a:t>
            </a: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endParaRPr lang="en-GB" sz="1200" kern="1200" dirty="0">
              <a:solidFill>
                <a:srgbClr val="0070C0"/>
              </a:solidFill>
              <a:latin typeface="Arial" charset="0"/>
              <a:ea typeface="+mn-ea"/>
              <a:cs typeface="Calibri" pitchFamily="34" charset="0"/>
            </a:endParaRP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r>
              <a:rPr lang="en-GB" sz="1200" kern="1200" dirty="0">
                <a:solidFill>
                  <a:srgbClr val="0070C0"/>
                </a:solidFill>
                <a:latin typeface="Arial" charset="0"/>
                <a:ea typeface="+mn-ea"/>
                <a:cs typeface="Calibri" pitchFamily="34" charset="0"/>
              </a:rPr>
              <a:t>The question of what might be changed in the text is designed to get students thinking more about the writer’s intention and reader reaction. Does this text effectively persuade them to consider supporting the work of the RSPCA? Could the message be made clearer, more direct, or more emotive?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1637211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rgbClr val="0070C0"/>
                </a:solidFill>
                <a:latin typeface="Arial" charset="0"/>
                <a:ea typeface="+mn-ea"/>
                <a:cs typeface="Calibri" pitchFamily="34" charset="0"/>
              </a:rPr>
              <a:t>The specific focus of this presentation is the use and placing of adverbials to position the reader i.e. to direct how the reader should think, feel or act in response to the text.</a:t>
            </a: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rgbClr val="0070C0"/>
                </a:solidFill>
                <a:latin typeface="Arial" charset="0"/>
                <a:ea typeface="+mn-ea"/>
                <a:cs typeface="Calibri" pitchFamily="34" charset="0"/>
              </a:rPr>
              <a:t>The term ‘adverbials’ refers to single adverbs (e.g. ‘</a:t>
            </a:r>
            <a:r>
              <a:rPr lang="en-GB" sz="1200" i="1" kern="1200" dirty="0">
                <a:solidFill>
                  <a:srgbClr val="0070C0"/>
                </a:solidFill>
                <a:latin typeface="Arial" charset="0"/>
                <a:ea typeface="+mn-ea"/>
                <a:cs typeface="Calibri" pitchFamily="34" charset="0"/>
              </a:rPr>
              <a:t>thankfully’, ‘please’) </a:t>
            </a:r>
            <a:r>
              <a:rPr lang="en-GB" sz="1200" kern="1200" dirty="0">
                <a:solidFill>
                  <a:srgbClr val="0070C0"/>
                </a:solidFill>
                <a:latin typeface="Arial" charset="0"/>
                <a:ea typeface="+mn-ea"/>
                <a:cs typeface="Calibri" pitchFamily="34" charset="0"/>
              </a:rPr>
              <a:t>phrases (e.g. ‘</a:t>
            </a:r>
            <a:r>
              <a:rPr lang="en-GB" sz="1200" i="1" kern="1200" dirty="0">
                <a:solidFill>
                  <a:srgbClr val="0070C0"/>
                </a:solidFill>
                <a:latin typeface="Arial" charset="0"/>
                <a:ea typeface="+mn-ea"/>
                <a:cs typeface="Calibri" pitchFamily="34" charset="0"/>
              </a:rPr>
              <a:t>each year</a:t>
            </a:r>
            <a:r>
              <a:rPr lang="en-GB" sz="1200" kern="1200" dirty="0">
                <a:solidFill>
                  <a:srgbClr val="0070C0"/>
                </a:solidFill>
                <a:latin typeface="Arial" charset="0"/>
                <a:ea typeface="+mn-ea"/>
                <a:cs typeface="Calibri" pitchFamily="34" charset="0"/>
              </a:rPr>
              <a:t>’) and clauses (e.g. ‘</a:t>
            </a:r>
            <a:r>
              <a:rPr lang="en-GB" sz="1200" i="1" kern="1200" dirty="0">
                <a:solidFill>
                  <a:srgbClr val="0070C0"/>
                </a:solidFill>
                <a:latin typeface="Arial" charset="0"/>
                <a:ea typeface="+mn-ea"/>
                <a:cs typeface="Calibri" pitchFamily="34" charset="0"/>
              </a:rPr>
              <a:t>just half what he should have</a:t>
            </a:r>
            <a:r>
              <a:rPr lang="en-GB" sz="1200" kern="1200" dirty="0">
                <a:solidFill>
                  <a:srgbClr val="0070C0"/>
                </a:solidFill>
                <a:latin typeface="Arial" charset="0"/>
                <a:ea typeface="+mn-ea"/>
                <a:cs typeface="Calibri" pitchFamily="34" charset="0"/>
              </a:rPr>
              <a:t>’) which are used to modify or provide more information about a verb. In discussion, you can stress the purpose of adverbial choices in a campaign text like this. Here: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a:solidFill>
                  <a:srgbClr val="0070C0"/>
                </a:solidFill>
                <a:latin typeface="Arial" charset="0"/>
                <a:ea typeface="+mn-ea"/>
                <a:cs typeface="Calibri" pitchFamily="34" charset="0"/>
              </a:rPr>
              <a:t>‘</a:t>
            </a:r>
            <a:r>
              <a:rPr lang="en-GB" sz="1200" i="1" kern="1200" dirty="0">
                <a:solidFill>
                  <a:srgbClr val="0070C0"/>
                </a:solidFill>
                <a:latin typeface="Arial" charset="0"/>
                <a:ea typeface="+mn-ea"/>
                <a:cs typeface="Calibri" pitchFamily="34" charset="0"/>
              </a:rPr>
              <a:t>thankfully</a:t>
            </a:r>
            <a:r>
              <a:rPr lang="en-GB" sz="1200" kern="1200" dirty="0">
                <a:solidFill>
                  <a:srgbClr val="0070C0"/>
                </a:solidFill>
                <a:latin typeface="Arial" charset="0"/>
                <a:ea typeface="+mn-ea"/>
                <a:cs typeface="Calibri" pitchFamily="34" charset="0"/>
              </a:rPr>
              <a:t>’  asserts an opinion about the RSPCA’s work by emphasising how they have intervened to rescue Archie;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i="1" kern="1200" dirty="0">
                <a:solidFill>
                  <a:srgbClr val="0070C0"/>
                </a:solidFill>
                <a:latin typeface="Arial" charset="0"/>
                <a:ea typeface="+mn-ea"/>
                <a:cs typeface="Calibri" pitchFamily="34" charset="0"/>
              </a:rPr>
              <a:t>‘please</a:t>
            </a:r>
            <a:r>
              <a:rPr lang="en-GB" sz="1200" kern="1200" dirty="0">
                <a:solidFill>
                  <a:srgbClr val="0070C0"/>
                </a:solidFill>
                <a:latin typeface="Arial" charset="0"/>
                <a:ea typeface="+mn-ea"/>
                <a:cs typeface="Calibri" pitchFamily="34" charset="0"/>
              </a:rPr>
              <a:t>’ is directed straight at the reader to emphasise the need for support for the RSPCA, but makes the imperative more polite</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740862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rgbClr val="0070C0"/>
                </a:solidFill>
                <a:latin typeface="Arial" charset="0"/>
                <a:ea typeface="+mn-ea"/>
                <a:cs typeface="Calibri" pitchFamily="34" charset="0"/>
              </a:rPr>
              <a:t>In discussion, you can stress the purpose of adverbial choices in a campaign text like this. Here: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a:solidFill>
                  <a:srgbClr val="0070C0"/>
                </a:solidFill>
                <a:latin typeface="Arial" charset="0"/>
                <a:ea typeface="+mn-ea"/>
                <a:cs typeface="Calibri" pitchFamily="34" charset="0"/>
              </a:rPr>
              <a:t>the additional information in the adverbial phrases ‘</a:t>
            </a:r>
            <a:r>
              <a:rPr lang="en-GB" sz="1200" i="1" kern="1200" dirty="0">
                <a:solidFill>
                  <a:srgbClr val="0070C0"/>
                </a:solidFill>
                <a:latin typeface="Arial" charset="0"/>
                <a:ea typeface="+mn-ea"/>
                <a:cs typeface="Calibri" pitchFamily="34" charset="0"/>
              </a:rPr>
              <a:t>only one of over 120,000 animals</a:t>
            </a:r>
            <a:r>
              <a:rPr lang="en-GB" sz="1200" kern="1200" dirty="0">
                <a:solidFill>
                  <a:srgbClr val="0070C0"/>
                </a:solidFill>
                <a:latin typeface="Arial" charset="0"/>
                <a:ea typeface="+mn-ea"/>
                <a:cs typeface="Calibri" pitchFamily="34" charset="0"/>
              </a:rPr>
              <a:t>’ and ‘</a:t>
            </a:r>
            <a:r>
              <a:rPr lang="en-GB" sz="1200" i="1" kern="1200" dirty="0">
                <a:solidFill>
                  <a:srgbClr val="0070C0"/>
                </a:solidFill>
                <a:latin typeface="Arial" charset="0"/>
                <a:ea typeface="+mn-ea"/>
                <a:cs typeface="Calibri" pitchFamily="34" charset="0"/>
              </a:rPr>
              <a:t>each year</a:t>
            </a:r>
            <a:r>
              <a:rPr lang="en-GB" sz="1200" kern="1200" dirty="0">
                <a:solidFill>
                  <a:srgbClr val="0070C0"/>
                </a:solidFill>
                <a:latin typeface="Arial" charset="0"/>
                <a:ea typeface="+mn-ea"/>
                <a:cs typeface="Calibri" pitchFamily="34" charset="0"/>
              </a:rPr>
              <a:t>’ inform the reader about the scale of the problem of neglect and gives a reason why they should help: Archie’s is not an isolated case of neglect and recovery. </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3543357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rgbClr val="0070C0"/>
                </a:solidFill>
                <a:latin typeface="Arial" charset="0"/>
                <a:ea typeface="+mn-ea"/>
                <a:cs typeface="Calibri" pitchFamily="34" charset="0"/>
              </a:rPr>
              <a:t>In discussion, you can stress the purpose of adverbial choices in a campaign text like this. Here: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a:solidFill>
                  <a:srgbClr val="0070C0"/>
                </a:solidFill>
                <a:latin typeface="Arial" charset="0"/>
                <a:ea typeface="+mn-ea"/>
                <a:cs typeface="Calibri" pitchFamily="34" charset="0"/>
              </a:rPr>
              <a:t>the additional information in the adverbial clause ‘</a:t>
            </a:r>
            <a:r>
              <a:rPr lang="en-GB" sz="1200" i="1" kern="1200" dirty="0">
                <a:solidFill>
                  <a:srgbClr val="0070C0"/>
                </a:solidFill>
                <a:latin typeface="Arial" charset="0"/>
                <a:ea typeface="+mn-ea"/>
                <a:cs typeface="Calibri" pitchFamily="34" charset="0"/>
              </a:rPr>
              <a:t>until we can find him a home</a:t>
            </a:r>
            <a:r>
              <a:rPr lang="en-GB" sz="1200" kern="1200" dirty="0">
                <a:solidFill>
                  <a:srgbClr val="0070C0"/>
                </a:solidFill>
                <a:latin typeface="Arial" charset="0"/>
                <a:ea typeface="+mn-ea"/>
                <a:cs typeface="Calibri" pitchFamily="34" charset="0"/>
              </a:rPr>
              <a:t>’ summarises the purpose and aims of the RSPCA, to rehome animals they have rescued;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a:solidFill>
                  <a:srgbClr val="0070C0"/>
                </a:solidFill>
                <a:latin typeface="Arial" charset="0"/>
                <a:ea typeface="+mn-ea"/>
                <a:cs typeface="Calibri" pitchFamily="34" charset="0"/>
              </a:rPr>
              <a:t>the additional detail about how much Archie weighed ‘</a:t>
            </a:r>
            <a:r>
              <a:rPr lang="en-GB" sz="1200" i="1" kern="1200" dirty="0">
                <a:solidFill>
                  <a:srgbClr val="0070C0"/>
                </a:solidFill>
                <a:latin typeface="Arial" charset="0"/>
                <a:ea typeface="+mn-ea"/>
                <a:cs typeface="Calibri" pitchFamily="34" charset="0"/>
              </a:rPr>
              <a:t>just half what he should have</a:t>
            </a:r>
            <a:r>
              <a:rPr lang="en-GB" sz="1200" kern="1200" dirty="0">
                <a:solidFill>
                  <a:srgbClr val="0070C0"/>
                </a:solidFill>
                <a:latin typeface="Arial" charset="0"/>
                <a:ea typeface="+mn-ea"/>
                <a:cs typeface="Calibri" pitchFamily="34" charset="0"/>
              </a:rPr>
              <a:t>’ lets the reader know that the RSPCA is to be trusted – they have expert vets who know what a healthy animal should weigh. It also reinforces the work they do, which is to care for animals until they are back to full health.</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3405651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possible consolidation task is shown on the next slide. </a:t>
            </a:r>
          </a:p>
        </p:txBody>
      </p:sp>
      <p:sp>
        <p:nvSpPr>
          <p:cNvPr id="4" name="Slide Number Placeholder 3"/>
          <p:cNvSpPr>
            <a:spLocks noGrp="1"/>
          </p:cNvSpPr>
          <p:nvPr>
            <p:ph type="sldNum" sz="quarter" idx="5"/>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not every adverbial has been highlighted here. </a:t>
            </a:r>
          </a:p>
          <a:p>
            <a:r>
              <a:rPr lang="en-GB" dirty="0"/>
              <a:t>To</a:t>
            </a:r>
            <a:r>
              <a:rPr lang="en-GB" baseline="0" dirty="0"/>
              <a:t> stress the function each adverbial has – its impact on the meaning of the sentence – try substitutions </a:t>
            </a:r>
            <a:r>
              <a:rPr lang="en-GB" baseline="0" dirty="0" err="1"/>
              <a:t>e.g</a:t>
            </a:r>
            <a:r>
              <a:rPr lang="en-GB" baseline="0" dirty="0"/>
              <a:t>: </a:t>
            </a:r>
          </a:p>
          <a:p>
            <a:r>
              <a:rPr lang="en-GB" baseline="0" dirty="0"/>
              <a:t>We strongly/fiercely/passionately believe that primates…. </a:t>
            </a:r>
          </a:p>
          <a:p>
            <a:r>
              <a:rPr lang="en-GB" baseline="0" dirty="0"/>
              <a:t>Similar to humans/like humans/like us/just as we do, they form intricate relationships…</a:t>
            </a:r>
          </a:p>
          <a:p>
            <a:r>
              <a:rPr lang="en-GB" baseline="0" dirty="0"/>
              <a:t>Yet they can be torn from them at just a few weeks old/when they are very young/when they are still only babies…</a:t>
            </a:r>
          </a:p>
          <a:p>
            <a:endParaRPr lang="en-GB" baseline="0" dirty="0"/>
          </a:p>
          <a:p>
            <a:r>
              <a:rPr lang="en-GB" baseline="0" dirty="0"/>
              <a:t>You could invite students to write their own short text, e.g. using the facts here but geared more directly at younger readers, using the image and strapline ‘A house will </a:t>
            </a:r>
            <a:r>
              <a:rPr lang="en-GB" u="sng" baseline="0" dirty="0"/>
              <a:t>never</a:t>
            </a:r>
            <a:r>
              <a:rPr lang="en-GB" baseline="0" dirty="0"/>
              <a:t> be my home’, thinking specifically about choice of adverbials to strengthen the message and its emotional appeal. </a:t>
            </a:r>
          </a:p>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2397886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Positioning the reader in charity campaign texts through adverbial choices</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213682"/>
            <a:ext cx="8080778" cy="1055077"/>
          </a:xfrm>
        </p:spPr>
        <p:txBody>
          <a:bodyPr/>
          <a:lstStyle/>
          <a:p>
            <a:r>
              <a:rPr lang="en-GB" sz="3600" dirty="0">
                <a:solidFill>
                  <a:schemeClr val="bg2"/>
                </a:solidFill>
                <a:effectLst>
                  <a:outerShdw blurRad="38100" dist="38100" dir="2700000" algn="tl">
                    <a:srgbClr val="000000">
                      <a:alpha val="43137"/>
                    </a:srgbClr>
                  </a:outerShdw>
                </a:effectLst>
                <a:cs typeface="Calibri" pitchFamily="34" charset="0"/>
              </a:rPr>
              <a:t>How should the reader respond?</a:t>
            </a:r>
          </a:p>
        </p:txBody>
      </p:sp>
      <p:sp>
        <p:nvSpPr>
          <p:cNvPr id="3" name="Content Placeholder 2"/>
          <p:cNvSpPr>
            <a:spLocks noGrp="1"/>
          </p:cNvSpPr>
          <p:nvPr>
            <p:ph idx="1"/>
          </p:nvPr>
        </p:nvSpPr>
        <p:spPr>
          <a:xfrm>
            <a:off x="517396" y="1451549"/>
            <a:ext cx="8080778" cy="3954902"/>
          </a:xfrm>
        </p:spPr>
        <p:txBody>
          <a:bodyPr>
            <a:normAutofit/>
          </a:bodyPr>
          <a:lstStyle/>
          <a:p>
            <a:pPr marL="75967" indent="0">
              <a:lnSpc>
                <a:spcPts val="2585"/>
              </a:lnSpc>
              <a:spcBef>
                <a:spcPts val="0"/>
              </a:spcBef>
              <a:spcAft>
                <a:spcPts val="554"/>
              </a:spcAft>
              <a:buNone/>
            </a:pPr>
            <a:r>
              <a:rPr lang="en-GB" sz="2300" dirty="0">
                <a:latin typeface="Arial" panose="020B0604020202020204" pitchFamily="34" charset="0"/>
                <a:cs typeface="Arial" panose="020B0604020202020204" pitchFamily="34" charset="0"/>
              </a:rPr>
              <a:t> </a:t>
            </a:r>
          </a:p>
          <a:p>
            <a:pPr marL="75967" indent="0">
              <a:lnSpc>
                <a:spcPts val="2585"/>
              </a:lnSpc>
              <a:spcBef>
                <a:spcPts val="0"/>
              </a:spcBef>
              <a:spcAft>
                <a:spcPts val="554"/>
              </a:spcAft>
              <a:buNone/>
            </a:pPr>
            <a:r>
              <a:rPr lang="en-GB" sz="2200" dirty="0">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F8C2A63E-5E1C-4B1D-AB3E-0DADE9D273F6}"/>
              </a:ext>
            </a:extLst>
          </p:cNvPr>
          <p:cNvSpPr txBox="1"/>
          <p:nvPr/>
        </p:nvSpPr>
        <p:spPr>
          <a:xfrm>
            <a:off x="42203" y="4770301"/>
            <a:ext cx="8830767" cy="1067665"/>
          </a:xfrm>
          <a:prstGeom prst="rect">
            <a:avLst/>
          </a:prstGeom>
          <a:noFill/>
        </p:spPr>
        <p:txBody>
          <a:bodyPr wrap="square" rtlCol="0">
            <a:spAutoFit/>
          </a:bodyPr>
          <a:lstStyle/>
          <a:p>
            <a:pPr marL="392498">
              <a:lnSpc>
                <a:spcPts val="2585"/>
              </a:lnSpc>
              <a:spcBef>
                <a:spcPts val="0"/>
              </a:spcBef>
              <a:spcAft>
                <a:spcPts val="554"/>
              </a:spcAft>
            </a:pPr>
            <a:r>
              <a:rPr lang="en-GB" sz="2000" dirty="0">
                <a:solidFill>
                  <a:schemeClr val="bg2"/>
                </a:solidFill>
                <a:latin typeface="+mj-lt"/>
                <a:cs typeface="Calibri" pitchFamily="34" charset="0"/>
              </a:rPr>
              <a:t>What is the purpose of this text - the author’s intention? </a:t>
            </a:r>
            <a:br>
              <a:rPr lang="en-GB" sz="2000" dirty="0">
                <a:solidFill>
                  <a:schemeClr val="bg2"/>
                </a:solidFill>
                <a:latin typeface="+mj-lt"/>
                <a:cs typeface="Calibri" pitchFamily="34" charset="0"/>
              </a:rPr>
            </a:br>
            <a:r>
              <a:rPr lang="en-GB" sz="2000" dirty="0">
                <a:solidFill>
                  <a:schemeClr val="bg2"/>
                </a:solidFill>
                <a:latin typeface="+mj-lt"/>
                <a:cs typeface="Calibri" pitchFamily="34" charset="0"/>
              </a:rPr>
              <a:t>What choices about sentence structure have been made to achieve this?</a:t>
            </a:r>
            <a:br>
              <a:rPr lang="en-GB" sz="2000" dirty="0">
                <a:solidFill>
                  <a:schemeClr val="bg2"/>
                </a:solidFill>
                <a:latin typeface="+mj-lt"/>
                <a:cs typeface="Calibri" pitchFamily="34" charset="0"/>
              </a:rPr>
            </a:br>
            <a:r>
              <a:rPr lang="en-GB" sz="2000" dirty="0">
                <a:solidFill>
                  <a:schemeClr val="bg2"/>
                </a:solidFill>
                <a:latin typeface="+mj-lt"/>
                <a:cs typeface="Calibri" pitchFamily="34" charset="0"/>
              </a:rPr>
              <a:t>How well do they work? Is there anything you might change? </a:t>
            </a:r>
          </a:p>
        </p:txBody>
      </p:sp>
      <p:pic>
        <p:nvPicPr>
          <p:cNvPr id="6" name="Picture 5" descr="A close up of a sign&#10;&#10;Description automatically generated">
            <a:extLst>
              <a:ext uri="{FF2B5EF4-FFF2-40B4-BE49-F238E27FC236}">
                <a16:creationId xmlns:a16="http://schemas.microsoft.com/office/drawing/2014/main" id="{9110D92A-5F09-40DB-AB26-02EB45EB3C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4872" y="1196883"/>
            <a:ext cx="1512168" cy="1055077"/>
          </a:xfrm>
          <a:prstGeom prst="rect">
            <a:avLst/>
          </a:prstGeom>
        </p:spPr>
      </p:pic>
      <p:pic>
        <p:nvPicPr>
          <p:cNvPr id="1026" name="Picture 2" descr="Image result for rspca images">
            <a:extLst>
              <a:ext uri="{FF2B5EF4-FFF2-40B4-BE49-F238E27FC236}">
                <a16:creationId xmlns:a16="http://schemas.microsoft.com/office/drawing/2014/main" id="{E406E63D-C83D-4CC9-B06C-EF45DA8183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168" y="1196883"/>
            <a:ext cx="1943100" cy="1152525"/>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a:extLst>
              <a:ext uri="{FF2B5EF4-FFF2-40B4-BE49-F238E27FC236}">
                <a16:creationId xmlns:a16="http://schemas.microsoft.com/office/drawing/2014/main" id="{E3B9156E-9595-4E4E-A4CD-7B935FD42B74}"/>
              </a:ext>
            </a:extLst>
          </p:cNvPr>
          <p:cNvSpPr/>
          <p:nvPr/>
        </p:nvSpPr>
        <p:spPr>
          <a:xfrm>
            <a:off x="5266586" y="1332014"/>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a:extLst>
              <a:ext uri="{FF2B5EF4-FFF2-40B4-BE49-F238E27FC236}">
                <a16:creationId xmlns:a16="http://schemas.microsoft.com/office/drawing/2014/main" id="{536C3377-7C2B-4178-98CA-643A0BCE37FD}"/>
              </a:ext>
            </a:extLst>
          </p:cNvPr>
          <p:cNvSpPr/>
          <p:nvPr/>
        </p:nvSpPr>
        <p:spPr>
          <a:xfrm>
            <a:off x="7455368" y="6011628"/>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5" name="TextBox 4">
            <a:extLst>
              <a:ext uri="{FF2B5EF4-FFF2-40B4-BE49-F238E27FC236}">
                <a16:creationId xmlns:a16="http://schemas.microsoft.com/office/drawing/2014/main" id="{6E893FF1-DBB2-4F98-B5F4-A4BF183675F3}"/>
              </a:ext>
            </a:extLst>
          </p:cNvPr>
          <p:cNvSpPr txBox="1"/>
          <p:nvPr/>
        </p:nvSpPr>
        <p:spPr>
          <a:xfrm>
            <a:off x="517396" y="2532198"/>
            <a:ext cx="8109208" cy="2215991"/>
          </a:xfrm>
          <a:prstGeom prst="rect">
            <a:avLst/>
          </a:prstGeom>
          <a:noFill/>
        </p:spPr>
        <p:txBody>
          <a:bodyPr wrap="square" rtlCol="0">
            <a:spAutoFit/>
          </a:bodyPr>
          <a:lstStyle/>
          <a:p>
            <a:r>
              <a:rPr lang="en-GB" sz="2000" dirty="0">
                <a:latin typeface="Arial (Body)"/>
              </a:rPr>
              <a:t>Beaten. Neglected. Starved. Will you help feed a dog like Archie until we can find him a home? When we found Archie, he weighed 3.2kg – just half what he should have. Thankfully, he was brought to one of our rescue centres and has made a full recovery.  But Archie is only one of over 120,000 animals rescued by the RSPCA each year. Please help us to help them.                                                            (RSPCA advert)</a:t>
            </a:r>
          </a:p>
          <a:p>
            <a:endParaRPr lang="en-GB" dirty="0"/>
          </a:p>
        </p:txBody>
      </p:sp>
    </p:spTree>
    <p:extLst>
      <p:ext uri="{BB962C8B-B14F-4D97-AF65-F5344CB8AC3E}">
        <p14:creationId xmlns:p14="http://schemas.microsoft.com/office/powerpoint/2010/main" val="302369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279" y="3273621"/>
            <a:ext cx="8426687" cy="3584379"/>
          </a:xfrm>
        </p:spPr>
        <p:txBody>
          <a:bodyPr/>
          <a:lstStyle/>
          <a:p>
            <a:pPr marL="0" indent="0">
              <a:lnSpc>
                <a:spcPct val="150000"/>
              </a:lnSpc>
              <a:buNone/>
            </a:pPr>
            <a:r>
              <a:rPr lang="en-GB" sz="2200" dirty="0"/>
              <a:t>Beaten. Neglected. Starved. Will you help feed a dog like Archie until we can find him a home? When we found Archie, he weighed 3.2kg – just half what he should have. </a:t>
            </a:r>
            <a:r>
              <a:rPr lang="en-GB" sz="2200" dirty="0">
                <a:solidFill>
                  <a:srgbClr val="FF0000"/>
                </a:solidFill>
              </a:rPr>
              <a:t>Thankfully</a:t>
            </a:r>
            <a:r>
              <a:rPr lang="en-GB" sz="2200" dirty="0"/>
              <a:t>, he was brought to one of our rescue centres and has made a full recovery.  But Archie is only one of over 120,000 animals rescued by the RSPC each year. </a:t>
            </a:r>
            <a:r>
              <a:rPr lang="en-GB" sz="2200" dirty="0">
                <a:solidFill>
                  <a:srgbClr val="FF0000"/>
                </a:solidFill>
              </a:rPr>
              <a:t>Please</a:t>
            </a:r>
            <a:r>
              <a:rPr lang="en-GB" sz="2200" dirty="0"/>
              <a:t> help us to help them.</a:t>
            </a:r>
            <a:endParaRPr lang="en-GB" dirty="0"/>
          </a:p>
          <a:p>
            <a:endParaRPr lang="en-GB" dirty="0"/>
          </a:p>
        </p:txBody>
      </p:sp>
      <p:pic>
        <p:nvPicPr>
          <p:cNvPr id="4" name="Picture 2" descr="Image result for rspca images">
            <a:extLst>
              <a:ext uri="{FF2B5EF4-FFF2-40B4-BE49-F238E27FC236}">
                <a16:creationId xmlns:a16="http://schemas.microsoft.com/office/drawing/2014/main" id="{571C17FD-ACA0-4C5D-BC3F-9D7A95C38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7934" y="1606844"/>
            <a:ext cx="1943100" cy="1152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lose up of a sign&#10;&#10;Description automatically generated">
            <a:extLst>
              <a:ext uri="{FF2B5EF4-FFF2-40B4-BE49-F238E27FC236}">
                <a16:creationId xmlns:a16="http://schemas.microsoft.com/office/drawing/2014/main" id="{16692BBA-F6FD-46FC-8D4D-1AECEA68B7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1719" y="1606844"/>
            <a:ext cx="1512168" cy="1055077"/>
          </a:xfrm>
          <a:prstGeom prst="rect">
            <a:avLst/>
          </a:prstGeom>
        </p:spPr>
      </p:pic>
      <p:sp>
        <p:nvSpPr>
          <p:cNvPr id="6" name="Title 1">
            <a:extLst>
              <a:ext uri="{FF2B5EF4-FFF2-40B4-BE49-F238E27FC236}">
                <a16:creationId xmlns:a16="http://schemas.microsoft.com/office/drawing/2014/main" id="{A5A2CA16-A868-46D7-BB33-93D1375EC0D6}"/>
              </a:ext>
            </a:extLst>
          </p:cNvPr>
          <p:cNvSpPr>
            <a:spLocks noGrp="1"/>
          </p:cNvSpPr>
          <p:nvPr>
            <p:ph type="title"/>
          </p:nvPr>
        </p:nvSpPr>
        <p:spPr>
          <a:xfrm>
            <a:off x="438279" y="586446"/>
            <a:ext cx="8080778" cy="1055077"/>
          </a:xfrm>
        </p:spPr>
        <p:txBody>
          <a:bodyPr/>
          <a:lstStyle/>
          <a:p>
            <a:r>
              <a:rPr lang="en-GB" sz="3600" dirty="0">
                <a:solidFill>
                  <a:schemeClr val="bg2"/>
                </a:solidFill>
                <a:effectLst>
                  <a:outerShdw blurRad="38100" dist="38100" dir="2700000" algn="tl">
                    <a:srgbClr val="000000">
                      <a:alpha val="43137"/>
                    </a:srgbClr>
                  </a:outerShdw>
                </a:effectLst>
                <a:cs typeface="Calibri" pitchFamily="34" charset="0"/>
              </a:rPr>
              <a:t>Noticing details in a text</a:t>
            </a:r>
          </a:p>
        </p:txBody>
      </p:sp>
      <p:sp>
        <p:nvSpPr>
          <p:cNvPr id="7" name="TextBox 6">
            <a:extLst>
              <a:ext uri="{FF2B5EF4-FFF2-40B4-BE49-F238E27FC236}">
                <a16:creationId xmlns:a16="http://schemas.microsoft.com/office/drawing/2014/main" id="{8A45CCB0-F0EF-44DF-98CE-63647B74F04E}"/>
              </a:ext>
            </a:extLst>
          </p:cNvPr>
          <p:cNvSpPr txBox="1"/>
          <p:nvPr/>
        </p:nvSpPr>
        <p:spPr>
          <a:xfrm>
            <a:off x="427822" y="1503739"/>
            <a:ext cx="4079455" cy="1200329"/>
          </a:xfrm>
          <a:prstGeom prst="rect">
            <a:avLst/>
          </a:prstGeom>
          <a:noFill/>
        </p:spPr>
        <p:txBody>
          <a:bodyPr wrap="square" rtlCol="0">
            <a:spAutoFit/>
          </a:bodyPr>
          <a:lstStyle/>
          <a:p>
            <a:r>
              <a:rPr lang="en-GB" dirty="0">
                <a:solidFill>
                  <a:schemeClr val="bg2"/>
                </a:solidFill>
              </a:rPr>
              <a:t>How does the choice and placing of these</a:t>
            </a:r>
            <a:r>
              <a:rPr lang="en-GB" dirty="0">
                <a:solidFill>
                  <a:srgbClr val="FF0000"/>
                </a:solidFill>
              </a:rPr>
              <a:t> adverbs </a:t>
            </a:r>
            <a:r>
              <a:rPr lang="en-GB" dirty="0">
                <a:solidFill>
                  <a:schemeClr val="bg2"/>
                </a:solidFill>
              </a:rPr>
              <a:t>tell the reader about the work of the RSPCA?  How should the reader respond?</a:t>
            </a:r>
          </a:p>
        </p:txBody>
      </p:sp>
      <p:sp>
        <p:nvSpPr>
          <p:cNvPr id="8" name="Rounded Rectangle 7">
            <a:extLst>
              <a:ext uri="{FF2B5EF4-FFF2-40B4-BE49-F238E27FC236}">
                <a16:creationId xmlns:a16="http://schemas.microsoft.com/office/drawing/2014/main" id="{190ED5EB-C7AA-4538-A992-060B058F6981}"/>
              </a:ext>
            </a:extLst>
          </p:cNvPr>
          <p:cNvSpPr/>
          <p:nvPr/>
        </p:nvSpPr>
        <p:spPr>
          <a:xfrm>
            <a:off x="6254577" y="89094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a:extLst>
              <a:ext uri="{FF2B5EF4-FFF2-40B4-BE49-F238E27FC236}">
                <a16:creationId xmlns:a16="http://schemas.microsoft.com/office/drawing/2014/main" id="{EB974C2A-F975-4F50-9B4A-293528168C4F}"/>
              </a:ext>
            </a:extLst>
          </p:cNvPr>
          <p:cNvSpPr/>
          <p:nvPr/>
        </p:nvSpPr>
        <p:spPr>
          <a:xfrm>
            <a:off x="3491990" y="2704765"/>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11" name="Rounded Rectangle 8">
            <a:extLst>
              <a:ext uri="{FF2B5EF4-FFF2-40B4-BE49-F238E27FC236}">
                <a16:creationId xmlns:a16="http://schemas.microsoft.com/office/drawing/2014/main" id="{CB6A0DA9-AEFA-45F0-BF64-7A7DC29983A4}"/>
              </a:ext>
            </a:extLst>
          </p:cNvPr>
          <p:cNvSpPr/>
          <p:nvPr/>
        </p:nvSpPr>
        <p:spPr>
          <a:xfrm>
            <a:off x="1630261" y="269521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55760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279" y="3273621"/>
            <a:ext cx="8426687" cy="3584379"/>
          </a:xfrm>
        </p:spPr>
        <p:txBody>
          <a:bodyPr/>
          <a:lstStyle/>
          <a:p>
            <a:pPr marL="0" indent="0">
              <a:lnSpc>
                <a:spcPct val="150000"/>
              </a:lnSpc>
              <a:buNone/>
            </a:pPr>
            <a:r>
              <a:rPr lang="en-GB" sz="2200" dirty="0"/>
              <a:t>Beaten. Neglected. Starved. Will you help feed a dog like Archie until we can find him a home? When we found Archie, he weighed 3.2kg – just half what he should have. Thankfully, he was brought to one of our rescue centres and has made a full recovery.  But Archie is </a:t>
            </a:r>
            <a:r>
              <a:rPr lang="en-GB" sz="2200" dirty="0">
                <a:solidFill>
                  <a:srgbClr val="FF0000"/>
                </a:solidFill>
              </a:rPr>
              <a:t>only one of over 120,000 animals </a:t>
            </a:r>
            <a:r>
              <a:rPr lang="en-GB" sz="2200" dirty="0"/>
              <a:t>rescued by the RSPC </a:t>
            </a:r>
            <a:r>
              <a:rPr lang="en-GB" sz="2200" dirty="0">
                <a:solidFill>
                  <a:srgbClr val="FF0000"/>
                </a:solidFill>
              </a:rPr>
              <a:t>each year</a:t>
            </a:r>
            <a:r>
              <a:rPr lang="en-GB" sz="2200" dirty="0"/>
              <a:t>. Please help us to help them.</a:t>
            </a:r>
            <a:endParaRPr lang="en-GB" dirty="0"/>
          </a:p>
          <a:p>
            <a:endParaRPr lang="en-GB" dirty="0"/>
          </a:p>
        </p:txBody>
      </p:sp>
      <p:pic>
        <p:nvPicPr>
          <p:cNvPr id="4" name="Picture 2" descr="Image result for rspca images">
            <a:extLst>
              <a:ext uri="{FF2B5EF4-FFF2-40B4-BE49-F238E27FC236}">
                <a16:creationId xmlns:a16="http://schemas.microsoft.com/office/drawing/2014/main" id="{571C17FD-ACA0-4C5D-BC3F-9D7A95C38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7934" y="1606844"/>
            <a:ext cx="1943100" cy="1152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lose up of a sign&#10;&#10;Description automatically generated">
            <a:extLst>
              <a:ext uri="{FF2B5EF4-FFF2-40B4-BE49-F238E27FC236}">
                <a16:creationId xmlns:a16="http://schemas.microsoft.com/office/drawing/2014/main" id="{16692BBA-F6FD-46FC-8D4D-1AECEA68B7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1719" y="1606844"/>
            <a:ext cx="1512168" cy="1055077"/>
          </a:xfrm>
          <a:prstGeom prst="rect">
            <a:avLst/>
          </a:prstGeom>
        </p:spPr>
      </p:pic>
      <p:sp>
        <p:nvSpPr>
          <p:cNvPr id="6" name="Title 1">
            <a:extLst>
              <a:ext uri="{FF2B5EF4-FFF2-40B4-BE49-F238E27FC236}">
                <a16:creationId xmlns:a16="http://schemas.microsoft.com/office/drawing/2014/main" id="{A5A2CA16-A868-46D7-BB33-93D1375EC0D6}"/>
              </a:ext>
            </a:extLst>
          </p:cNvPr>
          <p:cNvSpPr>
            <a:spLocks noGrp="1"/>
          </p:cNvSpPr>
          <p:nvPr>
            <p:ph type="title"/>
          </p:nvPr>
        </p:nvSpPr>
        <p:spPr>
          <a:xfrm>
            <a:off x="438279" y="586446"/>
            <a:ext cx="8080778" cy="1055077"/>
          </a:xfrm>
        </p:spPr>
        <p:txBody>
          <a:bodyPr/>
          <a:lstStyle/>
          <a:p>
            <a:r>
              <a:rPr lang="en-GB" sz="3600" dirty="0">
                <a:solidFill>
                  <a:schemeClr val="bg2"/>
                </a:solidFill>
                <a:effectLst>
                  <a:outerShdw blurRad="38100" dist="38100" dir="2700000" algn="tl">
                    <a:srgbClr val="000000">
                      <a:alpha val="43137"/>
                    </a:srgbClr>
                  </a:outerShdw>
                </a:effectLst>
                <a:cs typeface="Calibri" pitchFamily="34" charset="0"/>
              </a:rPr>
              <a:t>Noticing details in a text</a:t>
            </a:r>
          </a:p>
        </p:txBody>
      </p:sp>
      <p:sp>
        <p:nvSpPr>
          <p:cNvPr id="7" name="TextBox 6">
            <a:extLst>
              <a:ext uri="{FF2B5EF4-FFF2-40B4-BE49-F238E27FC236}">
                <a16:creationId xmlns:a16="http://schemas.microsoft.com/office/drawing/2014/main" id="{8A45CCB0-F0EF-44DF-98CE-63647B74F04E}"/>
              </a:ext>
            </a:extLst>
          </p:cNvPr>
          <p:cNvSpPr txBox="1"/>
          <p:nvPr/>
        </p:nvSpPr>
        <p:spPr>
          <a:xfrm>
            <a:off x="427822" y="1503739"/>
            <a:ext cx="4079455" cy="1200329"/>
          </a:xfrm>
          <a:prstGeom prst="rect">
            <a:avLst/>
          </a:prstGeom>
          <a:noFill/>
        </p:spPr>
        <p:txBody>
          <a:bodyPr wrap="square" rtlCol="0">
            <a:spAutoFit/>
          </a:bodyPr>
          <a:lstStyle/>
          <a:p>
            <a:r>
              <a:rPr lang="en-GB" dirty="0">
                <a:solidFill>
                  <a:schemeClr val="bg2"/>
                </a:solidFill>
              </a:rPr>
              <a:t>How does the choice and placing of these</a:t>
            </a:r>
            <a:r>
              <a:rPr lang="en-GB" dirty="0">
                <a:solidFill>
                  <a:srgbClr val="FF0000"/>
                </a:solidFill>
              </a:rPr>
              <a:t> adverbial phrases </a:t>
            </a:r>
            <a:r>
              <a:rPr lang="en-GB" dirty="0">
                <a:solidFill>
                  <a:schemeClr val="bg2"/>
                </a:solidFill>
              </a:rPr>
              <a:t>tell the reader about the work of the RSPCA?  How should the reader respond?</a:t>
            </a:r>
          </a:p>
        </p:txBody>
      </p:sp>
      <p:sp>
        <p:nvSpPr>
          <p:cNvPr id="8" name="Rounded Rectangle 7">
            <a:extLst>
              <a:ext uri="{FF2B5EF4-FFF2-40B4-BE49-F238E27FC236}">
                <a16:creationId xmlns:a16="http://schemas.microsoft.com/office/drawing/2014/main" id="{190ED5EB-C7AA-4538-A992-060B058F6981}"/>
              </a:ext>
            </a:extLst>
          </p:cNvPr>
          <p:cNvSpPr/>
          <p:nvPr/>
        </p:nvSpPr>
        <p:spPr>
          <a:xfrm>
            <a:off x="6254577" y="89094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a:extLst>
              <a:ext uri="{FF2B5EF4-FFF2-40B4-BE49-F238E27FC236}">
                <a16:creationId xmlns:a16="http://schemas.microsoft.com/office/drawing/2014/main" id="{EB974C2A-F975-4F50-9B4A-293528168C4F}"/>
              </a:ext>
            </a:extLst>
          </p:cNvPr>
          <p:cNvSpPr/>
          <p:nvPr/>
        </p:nvSpPr>
        <p:spPr>
          <a:xfrm>
            <a:off x="3491990" y="2704765"/>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11" name="Rounded Rectangle 8">
            <a:extLst>
              <a:ext uri="{FF2B5EF4-FFF2-40B4-BE49-F238E27FC236}">
                <a16:creationId xmlns:a16="http://schemas.microsoft.com/office/drawing/2014/main" id="{CB6A0DA9-AEFA-45F0-BF64-7A7DC29983A4}"/>
              </a:ext>
            </a:extLst>
          </p:cNvPr>
          <p:cNvSpPr/>
          <p:nvPr/>
        </p:nvSpPr>
        <p:spPr>
          <a:xfrm>
            <a:off x="1630261" y="269521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2039063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279" y="3273621"/>
            <a:ext cx="8426687" cy="3584379"/>
          </a:xfrm>
        </p:spPr>
        <p:txBody>
          <a:bodyPr/>
          <a:lstStyle/>
          <a:p>
            <a:pPr marL="0" indent="0">
              <a:lnSpc>
                <a:spcPct val="150000"/>
              </a:lnSpc>
              <a:buNone/>
            </a:pPr>
            <a:r>
              <a:rPr lang="en-GB" sz="2200" dirty="0"/>
              <a:t>Beaten. Neglected. Starved. Will you help feed a dog like Archie </a:t>
            </a:r>
            <a:r>
              <a:rPr lang="en-GB" sz="2200" dirty="0">
                <a:solidFill>
                  <a:srgbClr val="FF0000"/>
                </a:solidFill>
              </a:rPr>
              <a:t>until we can find him a home</a:t>
            </a:r>
            <a:r>
              <a:rPr lang="en-GB" sz="2200" dirty="0"/>
              <a:t>? When we found Archie, he weighed 3.2kg – </a:t>
            </a:r>
            <a:r>
              <a:rPr lang="en-GB" sz="2200" dirty="0">
                <a:solidFill>
                  <a:srgbClr val="FF0000"/>
                </a:solidFill>
              </a:rPr>
              <a:t>just half what he should have</a:t>
            </a:r>
            <a:r>
              <a:rPr lang="en-GB" sz="2200" dirty="0"/>
              <a:t>. Thankfully, he was brought to one of our rescue centres and has made a full recovery.  But Archie is only one of over 120,000 animals rescued by the RSPC each year. Please help us to help them.</a:t>
            </a:r>
            <a:endParaRPr lang="en-GB" dirty="0"/>
          </a:p>
          <a:p>
            <a:endParaRPr lang="en-GB" dirty="0"/>
          </a:p>
        </p:txBody>
      </p:sp>
      <p:pic>
        <p:nvPicPr>
          <p:cNvPr id="4" name="Picture 2" descr="Image result for rspca images">
            <a:extLst>
              <a:ext uri="{FF2B5EF4-FFF2-40B4-BE49-F238E27FC236}">
                <a16:creationId xmlns:a16="http://schemas.microsoft.com/office/drawing/2014/main" id="{571C17FD-ACA0-4C5D-BC3F-9D7A95C38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7934" y="1606844"/>
            <a:ext cx="1943100" cy="1152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lose up of a sign&#10;&#10;Description automatically generated">
            <a:extLst>
              <a:ext uri="{FF2B5EF4-FFF2-40B4-BE49-F238E27FC236}">
                <a16:creationId xmlns:a16="http://schemas.microsoft.com/office/drawing/2014/main" id="{16692BBA-F6FD-46FC-8D4D-1AECEA68B7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1719" y="1606844"/>
            <a:ext cx="1512168" cy="1055077"/>
          </a:xfrm>
          <a:prstGeom prst="rect">
            <a:avLst/>
          </a:prstGeom>
        </p:spPr>
      </p:pic>
      <p:sp>
        <p:nvSpPr>
          <p:cNvPr id="6" name="Title 1">
            <a:extLst>
              <a:ext uri="{FF2B5EF4-FFF2-40B4-BE49-F238E27FC236}">
                <a16:creationId xmlns:a16="http://schemas.microsoft.com/office/drawing/2014/main" id="{A5A2CA16-A868-46D7-BB33-93D1375EC0D6}"/>
              </a:ext>
            </a:extLst>
          </p:cNvPr>
          <p:cNvSpPr>
            <a:spLocks noGrp="1"/>
          </p:cNvSpPr>
          <p:nvPr>
            <p:ph type="title"/>
          </p:nvPr>
        </p:nvSpPr>
        <p:spPr>
          <a:xfrm>
            <a:off x="438279" y="586446"/>
            <a:ext cx="8080778" cy="1055077"/>
          </a:xfrm>
        </p:spPr>
        <p:txBody>
          <a:bodyPr/>
          <a:lstStyle/>
          <a:p>
            <a:r>
              <a:rPr lang="en-GB" sz="3600" dirty="0">
                <a:solidFill>
                  <a:schemeClr val="bg2"/>
                </a:solidFill>
                <a:effectLst>
                  <a:outerShdw blurRad="38100" dist="38100" dir="2700000" algn="tl">
                    <a:srgbClr val="000000">
                      <a:alpha val="43137"/>
                    </a:srgbClr>
                  </a:outerShdw>
                </a:effectLst>
                <a:cs typeface="Calibri" pitchFamily="34" charset="0"/>
              </a:rPr>
              <a:t>Noticing details in a text</a:t>
            </a:r>
          </a:p>
        </p:txBody>
      </p:sp>
      <p:sp>
        <p:nvSpPr>
          <p:cNvPr id="7" name="TextBox 6">
            <a:extLst>
              <a:ext uri="{FF2B5EF4-FFF2-40B4-BE49-F238E27FC236}">
                <a16:creationId xmlns:a16="http://schemas.microsoft.com/office/drawing/2014/main" id="{8A45CCB0-F0EF-44DF-98CE-63647B74F04E}"/>
              </a:ext>
            </a:extLst>
          </p:cNvPr>
          <p:cNvSpPr txBox="1"/>
          <p:nvPr/>
        </p:nvSpPr>
        <p:spPr>
          <a:xfrm>
            <a:off x="427822" y="1503739"/>
            <a:ext cx="4079455" cy="1200329"/>
          </a:xfrm>
          <a:prstGeom prst="rect">
            <a:avLst/>
          </a:prstGeom>
          <a:noFill/>
        </p:spPr>
        <p:txBody>
          <a:bodyPr wrap="square" rtlCol="0">
            <a:spAutoFit/>
          </a:bodyPr>
          <a:lstStyle/>
          <a:p>
            <a:r>
              <a:rPr lang="en-GB" dirty="0">
                <a:solidFill>
                  <a:schemeClr val="bg2"/>
                </a:solidFill>
              </a:rPr>
              <a:t>How does the choice and placing of these</a:t>
            </a:r>
            <a:r>
              <a:rPr lang="en-GB" dirty="0">
                <a:solidFill>
                  <a:srgbClr val="FF0000"/>
                </a:solidFill>
              </a:rPr>
              <a:t> adverbial clauses </a:t>
            </a:r>
            <a:r>
              <a:rPr lang="en-GB" dirty="0">
                <a:solidFill>
                  <a:schemeClr val="bg2"/>
                </a:solidFill>
              </a:rPr>
              <a:t>tell the reader about the work of the RSPCA?  How should the reader respond?</a:t>
            </a:r>
          </a:p>
        </p:txBody>
      </p:sp>
      <p:sp>
        <p:nvSpPr>
          <p:cNvPr id="8" name="Rounded Rectangle 7">
            <a:extLst>
              <a:ext uri="{FF2B5EF4-FFF2-40B4-BE49-F238E27FC236}">
                <a16:creationId xmlns:a16="http://schemas.microsoft.com/office/drawing/2014/main" id="{190ED5EB-C7AA-4538-A992-060B058F6981}"/>
              </a:ext>
            </a:extLst>
          </p:cNvPr>
          <p:cNvSpPr/>
          <p:nvPr/>
        </p:nvSpPr>
        <p:spPr>
          <a:xfrm>
            <a:off x="6254577" y="89094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a:extLst>
              <a:ext uri="{FF2B5EF4-FFF2-40B4-BE49-F238E27FC236}">
                <a16:creationId xmlns:a16="http://schemas.microsoft.com/office/drawing/2014/main" id="{EB974C2A-F975-4F50-9B4A-293528168C4F}"/>
              </a:ext>
            </a:extLst>
          </p:cNvPr>
          <p:cNvSpPr/>
          <p:nvPr/>
        </p:nvSpPr>
        <p:spPr>
          <a:xfrm>
            <a:off x="3491990" y="2704765"/>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11" name="Rounded Rectangle 8">
            <a:extLst>
              <a:ext uri="{FF2B5EF4-FFF2-40B4-BE49-F238E27FC236}">
                <a16:creationId xmlns:a16="http://schemas.microsoft.com/office/drawing/2014/main" id="{CB6A0DA9-AEFA-45F0-BF64-7A7DC29983A4}"/>
              </a:ext>
            </a:extLst>
          </p:cNvPr>
          <p:cNvSpPr/>
          <p:nvPr/>
        </p:nvSpPr>
        <p:spPr>
          <a:xfrm>
            <a:off x="1630261" y="269521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1297130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18" y="0"/>
            <a:ext cx="8579296" cy="1371600"/>
          </a:xfrm>
        </p:spPr>
        <p:txBody>
          <a:bodyPr/>
          <a:lstStyle/>
          <a:p>
            <a:r>
              <a:rPr lang="en-GB" sz="36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3429000"/>
            <a:ext cx="7992888" cy="3068960"/>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to persuade, for example in a campaign text, you should think about </a:t>
            </a:r>
            <a:r>
              <a:rPr lang="en-GB" sz="1800" dirty="0">
                <a:solidFill>
                  <a:srgbClr val="FF0000"/>
                </a:solidFill>
              </a:rPr>
              <a:t>how you want your reader to respond to your message.</a:t>
            </a:r>
            <a:endParaRPr lang="en-GB" sz="1800" dirty="0"/>
          </a:p>
          <a:p>
            <a:pPr marL="0" indent="0">
              <a:lnSpc>
                <a:spcPts val="2800"/>
              </a:lnSpc>
              <a:spcBef>
                <a:spcPts val="0"/>
              </a:spcBef>
              <a:buNone/>
            </a:pPr>
            <a:endParaRPr lang="en-GB" sz="1800" dirty="0"/>
          </a:p>
          <a:p>
            <a:pPr marL="0" indent="0">
              <a:lnSpc>
                <a:spcPts val="2800"/>
              </a:lnSpc>
              <a:spcBef>
                <a:spcPts val="0"/>
              </a:spcBef>
              <a:buNone/>
            </a:pPr>
            <a:r>
              <a:rPr lang="en-GB" sz="1800" dirty="0"/>
              <a:t>Think about how you can use adverbials (single adverbs, phrases and clauses), to strengthen the point you are making and persuade your reader to think or act in a certain way. </a:t>
            </a:r>
          </a:p>
          <a:p>
            <a:pPr>
              <a:lnSpc>
                <a:spcPts val="2800"/>
              </a:lnSpc>
              <a:spcBef>
                <a:spcPts val="0"/>
              </a:spcBef>
            </a:pPr>
            <a:endParaRPr lang="en-GB" sz="1800" dirty="0"/>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268760"/>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5" y="1268760"/>
            <a:ext cx="4982566" cy="1266092"/>
          </a:xfrm>
        </p:spPr>
        <p:txBody>
          <a:bodyPr/>
          <a:lstStyle/>
          <a:p>
            <a:br>
              <a:rPr lang="en-GB" dirty="0">
                <a:latin typeface="Calibri" pitchFamily="34" charset="0"/>
                <a:cs typeface="Calibri" pitchFamily="34" charset="0"/>
              </a:rPr>
            </a:br>
            <a:r>
              <a:rPr lang="en-GB" sz="2000" dirty="0">
                <a:solidFill>
                  <a:schemeClr val="bg2"/>
                </a:solidFill>
                <a:latin typeface="+mn-lt"/>
                <a:cs typeface="Calibri" pitchFamily="34" charset="0"/>
              </a:rPr>
              <a:t>Look at the highlighted adverbials in this RSPCA campaign text.</a:t>
            </a:r>
            <a:br>
              <a:rPr lang="en-GB" sz="2000" dirty="0">
                <a:solidFill>
                  <a:schemeClr val="bg2"/>
                </a:solidFill>
                <a:latin typeface="+mn-lt"/>
                <a:cs typeface="Calibri" pitchFamily="34" charset="0"/>
              </a:rPr>
            </a:br>
            <a:r>
              <a:rPr lang="en-GB" sz="2000" dirty="0">
                <a:solidFill>
                  <a:schemeClr val="bg2"/>
                </a:solidFill>
                <a:latin typeface="+mn-lt"/>
              </a:rPr>
              <a:t>How does the choice and placing of these</a:t>
            </a:r>
            <a:r>
              <a:rPr lang="en-GB" sz="2000" dirty="0">
                <a:solidFill>
                  <a:srgbClr val="FF0000"/>
                </a:solidFill>
                <a:latin typeface="+mn-lt"/>
              </a:rPr>
              <a:t> adverbials </a:t>
            </a:r>
            <a:r>
              <a:rPr lang="en-GB" sz="2000" dirty="0">
                <a:solidFill>
                  <a:schemeClr val="bg2"/>
                </a:solidFill>
                <a:latin typeface="+mn-lt"/>
              </a:rPr>
              <a:t>tell the reader about the problem?  How should the reader respond?</a:t>
            </a:r>
            <a:br>
              <a:rPr lang="en-GB" sz="2400" dirty="0">
                <a:solidFill>
                  <a:schemeClr val="bg2"/>
                </a:solidFill>
              </a:rPr>
            </a:br>
            <a:br>
              <a:rPr lang="en-GB" dirty="0">
                <a:latin typeface="Calibri" pitchFamily="34" charset="0"/>
                <a:cs typeface="Calibri" pitchFamily="34" charset="0"/>
              </a:rPr>
            </a:br>
            <a:endParaRPr lang="en-GB" dirty="0"/>
          </a:p>
        </p:txBody>
      </p:sp>
      <p:sp>
        <p:nvSpPr>
          <p:cNvPr id="3" name="Content Placeholder 2"/>
          <p:cNvSpPr>
            <a:spLocks noGrp="1"/>
          </p:cNvSpPr>
          <p:nvPr>
            <p:ph idx="1"/>
          </p:nvPr>
        </p:nvSpPr>
        <p:spPr>
          <a:xfrm>
            <a:off x="395535" y="3068960"/>
            <a:ext cx="8280921" cy="4239070"/>
          </a:xfrm>
        </p:spPr>
        <p:txBody>
          <a:bodyPr/>
          <a:lstStyle/>
          <a:p>
            <a:pPr marL="0" indent="0">
              <a:buNone/>
            </a:pPr>
            <a:r>
              <a:rPr lang="en-GB" sz="2000" b="1" dirty="0">
                <a:latin typeface="Arial (Body)"/>
                <a:cs typeface="Calibri" pitchFamily="34" charset="0"/>
              </a:rPr>
              <a:t>Primates as Pets</a:t>
            </a:r>
          </a:p>
          <a:p>
            <a:pPr marL="0" indent="0">
              <a:buNone/>
            </a:pPr>
            <a:r>
              <a:rPr lang="en-GB" sz="2000" dirty="0">
                <a:latin typeface="Arial (Body)"/>
                <a:cs typeface="Calibri" pitchFamily="34" charset="0"/>
              </a:rPr>
              <a:t>We </a:t>
            </a:r>
            <a:r>
              <a:rPr lang="en-GB" sz="2000" b="1" dirty="0">
                <a:solidFill>
                  <a:srgbClr val="FF0000"/>
                </a:solidFill>
                <a:latin typeface="Arial (Body)"/>
                <a:cs typeface="Calibri" pitchFamily="34" charset="0"/>
              </a:rPr>
              <a:t>strongly</a:t>
            </a:r>
            <a:r>
              <a:rPr lang="en-GB" sz="2000" dirty="0">
                <a:latin typeface="Arial (Body)"/>
                <a:cs typeface="Calibri" pitchFamily="34" charset="0"/>
              </a:rPr>
              <a:t> believe that primates, as highly intelligent and complex wild animals, are not suitable pets. </a:t>
            </a:r>
            <a:r>
              <a:rPr lang="en-GB" sz="2000" b="1" dirty="0">
                <a:solidFill>
                  <a:srgbClr val="FF0000"/>
                </a:solidFill>
                <a:latin typeface="Arial (Body)"/>
                <a:cs typeface="Calibri" pitchFamily="34" charset="0"/>
              </a:rPr>
              <a:t>Similar to humans</a:t>
            </a:r>
            <a:r>
              <a:rPr lang="en-GB" sz="2000" dirty="0">
                <a:latin typeface="Arial (Body)"/>
                <a:cs typeface="Calibri" pitchFamily="34" charset="0"/>
              </a:rPr>
              <a:t>, they form intricate relationships and experience emotions, and some can even reflect on their past experiences and feelings. </a:t>
            </a:r>
            <a:r>
              <a:rPr lang="en-GB" sz="2000" b="1" dirty="0">
                <a:solidFill>
                  <a:srgbClr val="FF0000"/>
                </a:solidFill>
                <a:latin typeface="Arial (Body)"/>
                <a:cs typeface="Calibri" pitchFamily="34" charset="0"/>
              </a:rPr>
              <a:t>Sadly</a:t>
            </a:r>
            <a:r>
              <a:rPr lang="en-GB" sz="2000" dirty="0">
                <a:latin typeface="Arial (Body)"/>
                <a:cs typeface="Calibri" pitchFamily="34" charset="0"/>
              </a:rPr>
              <a:t>, thousands of primates, such as marmosets, capuchins and squirrel monkeys, are </a:t>
            </a:r>
            <a:r>
              <a:rPr lang="en-GB" sz="2000" b="1" dirty="0">
                <a:solidFill>
                  <a:srgbClr val="FF0000"/>
                </a:solidFill>
                <a:latin typeface="Arial (Body)"/>
                <a:cs typeface="Calibri" pitchFamily="34" charset="0"/>
              </a:rPr>
              <a:t>currently</a:t>
            </a:r>
            <a:r>
              <a:rPr lang="en-GB" sz="2000" dirty="0">
                <a:latin typeface="Arial (Body)"/>
                <a:cs typeface="Calibri" pitchFamily="34" charset="0"/>
              </a:rPr>
              <a:t> being confined </a:t>
            </a:r>
            <a:r>
              <a:rPr lang="en-GB" sz="2000" b="1" dirty="0">
                <a:solidFill>
                  <a:srgbClr val="FF0000"/>
                </a:solidFill>
                <a:latin typeface="Arial (Body)"/>
                <a:cs typeface="Calibri" pitchFamily="34" charset="0"/>
              </a:rPr>
              <a:t>inside UK homes</a:t>
            </a:r>
            <a:r>
              <a:rPr lang="en-GB" sz="2000" dirty="0">
                <a:solidFill>
                  <a:srgbClr val="FF0000"/>
                </a:solidFill>
                <a:latin typeface="Arial (Body)"/>
                <a:cs typeface="Calibri" pitchFamily="34" charset="0"/>
              </a:rPr>
              <a:t>. </a:t>
            </a:r>
          </a:p>
          <a:p>
            <a:pPr marL="0" indent="0">
              <a:buNone/>
            </a:pPr>
            <a:r>
              <a:rPr lang="en-GB" sz="2000" dirty="0">
                <a:latin typeface="Arial (Body)"/>
                <a:cs typeface="Calibri" pitchFamily="34" charset="0"/>
              </a:rPr>
              <a:t>Like humans, primates rely on their mothers</a:t>
            </a:r>
            <a:r>
              <a:rPr lang="en-GB" sz="2000" dirty="0">
                <a:solidFill>
                  <a:srgbClr val="FF0000"/>
                </a:solidFill>
                <a:latin typeface="Arial (Body)"/>
                <a:cs typeface="Calibri" pitchFamily="34" charset="0"/>
              </a:rPr>
              <a:t>, </a:t>
            </a:r>
            <a:r>
              <a:rPr lang="en-GB" sz="2000" b="1" dirty="0">
                <a:solidFill>
                  <a:srgbClr val="FF0000"/>
                </a:solidFill>
                <a:latin typeface="Arial (Body)"/>
                <a:cs typeface="Calibri" pitchFamily="34" charset="0"/>
              </a:rPr>
              <a:t>often until adulthood and beyond</a:t>
            </a:r>
            <a:r>
              <a:rPr lang="en-GB" sz="2000" dirty="0">
                <a:latin typeface="Arial (Body)"/>
                <a:cs typeface="Calibri" pitchFamily="34" charset="0"/>
              </a:rPr>
              <a:t>. Yet they can be torn from them </a:t>
            </a:r>
            <a:r>
              <a:rPr lang="en-GB" sz="2000" b="1" dirty="0">
                <a:solidFill>
                  <a:srgbClr val="FF0000"/>
                </a:solidFill>
                <a:latin typeface="Arial (Body)"/>
                <a:cs typeface="Calibri" pitchFamily="34" charset="0"/>
              </a:rPr>
              <a:t>at just a few weeks old </a:t>
            </a:r>
            <a:r>
              <a:rPr lang="en-GB" sz="2000" dirty="0">
                <a:latin typeface="Arial (Body)"/>
                <a:cs typeface="Calibri" pitchFamily="34" charset="0"/>
              </a:rPr>
              <a:t>to be hand-reared by humans, a distressful and cruel practice.</a:t>
            </a:r>
          </a:p>
          <a:p>
            <a:pPr marL="0" indent="0">
              <a:spcBef>
                <a:spcPts val="0"/>
              </a:spcBef>
              <a:buNone/>
            </a:pPr>
            <a:endParaRPr lang="en-GB" sz="2000" dirty="0">
              <a:latin typeface="Arial (Body)"/>
              <a:cs typeface="Calibri" pitchFamily="34" charset="0"/>
            </a:endParaRPr>
          </a:p>
          <a:p>
            <a:pPr marL="0" indent="0">
              <a:buNone/>
            </a:pPr>
            <a:endParaRPr lang="en-GB" sz="2400" dirty="0">
              <a:latin typeface="Calibri" pitchFamily="34" charset="0"/>
              <a:cs typeface="Calibr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79817"/>
            <a:ext cx="3563888" cy="2782521"/>
          </a:xfrm>
          <a:prstGeom prst="rect">
            <a:avLst/>
          </a:prstGeom>
        </p:spPr>
      </p:pic>
    </p:spTree>
    <p:extLst>
      <p:ext uri="{BB962C8B-B14F-4D97-AF65-F5344CB8AC3E}">
        <p14:creationId xmlns:p14="http://schemas.microsoft.com/office/powerpoint/2010/main" val="941842152"/>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4497</TotalTime>
  <Words>1741</Words>
  <Application>Microsoft Office PowerPoint</Application>
  <PresentationFormat>On-screen Show (4:3)</PresentationFormat>
  <Paragraphs>90</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(Body)</vt:lpstr>
      <vt:lpstr>Arial Black</vt:lpstr>
      <vt:lpstr>Calibri</vt:lpstr>
      <vt:lpstr>Times New Roman</vt:lpstr>
      <vt:lpstr>Wingdings</vt:lpstr>
      <vt:lpstr>Pixel</vt:lpstr>
      <vt:lpstr>PowerPoint Presentation</vt:lpstr>
      <vt:lpstr>LEAD Principles</vt:lpstr>
      <vt:lpstr>How should the reader respond?</vt:lpstr>
      <vt:lpstr>Noticing details in a text</vt:lpstr>
      <vt:lpstr>Noticing details in a text</vt:lpstr>
      <vt:lpstr>Noticing details in a text</vt:lpstr>
      <vt:lpstr>Verbalising the Grammar-Writing Link</vt:lpstr>
      <vt:lpstr> Look at the highlighted adverbials in this RSPCA campaign text. How does the choice and placing of these adverbials tell the reader about the problem?  How should the reader respond?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498</cp:revision>
  <cp:lastPrinted>2016-04-04T06:59:35Z</cp:lastPrinted>
  <dcterms:created xsi:type="dcterms:W3CDTF">2006-06-23T08:27:44Z</dcterms:created>
  <dcterms:modified xsi:type="dcterms:W3CDTF">2020-04-20T08:52:47Z</dcterms:modified>
</cp:coreProperties>
</file>