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8"/>
  </p:notesMasterIdLst>
  <p:handoutMasterIdLst>
    <p:handoutMasterId r:id="rId9"/>
  </p:handoutMasterIdLst>
  <p:sldIdLst>
    <p:sldId id="261" r:id="rId2"/>
    <p:sldId id="481" r:id="rId3"/>
    <p:sldId id="415" r:id="rId4"/>
    <p:sldId id="488" r:id="rId5"/>
    <p:sldId id="610" r:id="rId6"/>
    <p:sldId id="489" r:id="rId7"/>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F"/>
    <a:srgbClr val="D5EFFF"/>
    <a:srgbClr val="384A94"/>
    <a:srgbClr val="55C37A"/>
    <a:srgbClr val="FFFFCC"/>
    <a:srgbClr val="CCECFF"/>
    <a:srgbClr val="D5D5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2165" autoAdjust="0"/>
  </p:normalViewPr>
  <p:slideViewPr>
    <p:cSldViewPr>
      <p:cViewPr varScale="1">
        <p:scale>
          <a:sx n="45" d="100"/>
          <a:sy n="45" d="100"/>
        </p:scale>
        <p:origin x="1325" y="29"/>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initial discussion you could point out that:</a:t>
            </a:r>
          </a:p>
          <a:p>
            <a:pPr marL="171450" indent="-171450">
              <a:buFont typeface="Wingdings" panose="05000000000000000000" pitchFamily="2" charset="2"/>
              <a:buChar char="§"/>
            </a:pPr>
            <a:r>
              <a:rPr lang="en-GB" dirty="0"/>
              <a:t>the expanded noun phrases shown here (head noun indicated in bold) are used at the start of the novel to establish both</a:t>
            </a:r>
            <a:r>
              <a:rPr lang="en-GB" baseline="0" dirty="0"/>
              <a:t> setting and mood/atmosphere, and to entice the reader into a particular world</a:t>
            </a:r>
          </a:p>
          <a:p>
            <a:pPr marL="171450" indent="-171450">
              <a:buFont typeface="Wingdings" panose="05000000000000000000" pitchFamily="2" charset="2"/>
              <a:buChar char="§"/>
            </a:pPr>
            <a:r>
              <a:rPr lang="en-GB" baseline="0" dirty="0"/>
              <a:t>the expanded noun phrases provide visual images that help us imagine what is happening</a:t>
            </a:r>
          </a:p>
          <a:p>
            <a:pPr marL="171450" indent="-171450">
              <a:buFont typeface="Wingdings" panose="05000000000000000000" pitchFamily="2" charset="2"/>
              <a:buChar char="§"/>
            </a:pPr>
            <a:r>
              <a:rPr lang="en-GB" baseline="0" dirty="0"/>
              <a:t>they also provide information about the genre we are reading and help us make predictions and speculations, for example by making connections with our prior reading experience and our more general knowledge (e.g. what objects an ‘emporium’ might contain, and how one might differ from a mere ‘shop’). </a:t>
            </a:r>
          </a:p>
          <a:p>
            <a:pPr marL="0" indent="0">
              <a:buFont typeface="Wingdings" panose="05000000000000000000" pitchFamily="2" charset="2"/>
              <a:buNone/>
            </a:pPr>
            <a:r>
              <a:rPr lang="en-GB" baseline="0" dirty="0"/>
              <a:t>You could check students’ understanding of the world the author is creating here by asking them to describe the objects they think might be inside. Are they in keeping with the setting and theme of ‘magic and danger’? Encourage students to imitate any of the patterns of noun phrases shown here, and to ‘borrow’ vocabulary </a:t>
            </a:r>
            <a:r>
              <a:rPr lang="en-GB" baseline="0" dirty="0" err="1"/>
              <a:t>e.g</a:t>
            </a:r>
            <a:r>
              <a:rPr lang="en-GB" baseline="0" dirty="0"/>
              <a:t>:</a:t>
            </a:r>
          </a:p>
          <a:p>
            <a:pPr marL="0" indent="0">
              <a:buFont typeface="Wingdings" panose="05000000000000000000" pitchFamily="2" charset="2"/>
              <a:buNone/>
            </a:pPr>
            <a:r>
              <a:rPr lang="en-GB" i="1" baseline="0" dirty="0"/>
              <a:t>a peacock feather that shimmered and sparkled in the candlelight</a:t>
            </a:r>
          </a:p>
          <a:p>
            <a:pPr marL="0" indent="0">
              <a:buFont typeface="Wingdings" panose="05000000000000000000" pitchFamily="2" charset="2"/>
              <a:buNone/>
            </a:pPr>
            <a:r>
              <a:rPr lang="en-GB" i="1" baseline="0" dirty="0"/>
              <a:t>notebooks containing mysterious spells</a:t>
            </a:r>
          </a:p>
          <a:p>
            <a:pPr marL="0" indent="0">
              <a:buFont typeface="Wingdings" panose="05000000000000000000" pitchFamily="2" charset="2"/>
              <a:buNone/>
            </a:pPr>
            <a:r>
              <a:rPr lang="en-GB" i="1" baseline="0" dirty="0"/>
              <a:t>spiders’ webs so delicate that fairies might have spun them</a:t>
            </a:r>
          </a:p>
          <a:p>
            <a:pPr marL="0" indent="0">
              <a:buFont typeface="Wingdings" panose="05000000000000000000" pitchFamily="2" charset="2"/>
              <a:buNone/>
            </a:pPr>
            <a:r>
              <a:rPr lang="en-GB" i="1" baseline="0" dirty="0"/>
              <a:t>a magic cloak the colour of midnight</a:t>
            </a:r>
          </a:p>
          <a:p>
            <a:pPr marL="0" indent="0">
              <a:buFont typeface="Wingdings" panose="05000000000000000000" pitchFamily="2" charset="2"/>
              <a:buNone/>
            </a:pPr>
            <a:endParaRPr lang="en-GB" baseline="0" dirty="0"/>
          </a:p>
          <a:p>
            <a:pPr marL="0" indent="0">
              <a:buFont typeface="Wingdings" panose="05000000000000000000" pitchFamily="2" charset="2"/>
              <a:buNone/>
            </a:pPr>
            <a:endParaRPr lang="en-GB" baseline="0" dirty="0"/>
          </a:p>
          <a:p>
            <a:endParaRPr lang="en-GB" baseline="0"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3</a:t>
            </a:fld>
            <a:endParaRPr lang="en-GB"/>
          </a:p>
        </p:txBody>
      </p:sp>
    </p:spTree>
    <p:extLst>
      <p:ext uri="{BB962C8B-B14F-4D97-AF65-F5344CB8AC3E}">
        <p14:creationId xmlns:p14="http://schemas.microsoft.com/office/powerpoint/2010/main" val="4097052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The extract from the Prologue to the novel shows some of the expanded noun phrase detail in context. In discussion you could point out:</a:t>
            </a:r>
          </a:p>
          <a:p>
            <a:pPr marL="171450" indent="-171450">
              <a:buFont typeface="Arial" panose="020B0604020202020204" pitchFamily="34" charset="0"/>
              <a:buChar char="•"/>
            </a:pPr>
            <a:r>
              <a:rPr lang="en-GB" baseline="0"/>
              <a:t>that most </a:t>
            </a:r>
            <a:r>
              <a:rPr lang="en-GB" baseline="0" dirty="0"/>
              <a:t>of the description is adjectival, created through extended noun phrases (rather than through verbs and adverbials)</a:t>
            </a:r>
          </a:p>
          <a:p>
            <a:pPr marL="171450" indent="-171450">
              <a:buFont typeface="Arial" panose="020B0604020202020204" pitchFamily="34" charset="0"/>
              <a:buChar char="•"/>
            </a:pPr>
            <a:r>
              <a:rPr lang="en-GB" baseline="0" dirty="0"/>
              <a:t>the flexibility of noun phrase units, with detail built before and after the head noun of the phrase (shown in bold) and occupying subject and object positions within a sentence; note the ‘layering’ effect where the whole noun phrase unit contains different noun phrases </a:t>
            </a:r>
            <a:r>
              <a:rPr lang="en-GB" baseline="0" dirty="0" err="1"/>
              <a:t>e.g</a:t>
            </a:r>
            <a:r>
              <a:rPr lang="en-GB" baseline="0" dirty="0"/>
              <a:t>:</a:t>
            </a:r>
            <a:r>
              <a:rPr lang="en-GB" b="1" baseline="0" dirty="0"/>
              <a:t> </a:t>
            </a:r>
            <a:r>
              <a:rPr lang="en-GB" b="1" i="1" baseline="0" dirty="0"/>
              <a:t>bricks </a:t>
            </a:r>
            <a:r>
              <a:rPr lang="en-GB" i="1" baseline="0" dirty="0"/>
              <a:t>that shimmered and sparkled under the </a:t>
            </a:r>
            <a:r>
              <a:rPr lang="en-GB" b="1" i="1" baseline="0" dirty="0"/>
              <a:t>glow</a:t>
            </a:r>
            <a:r>
              <a:rPr lang="en-GB" i="1" baseline="0" dirty="0"/>
              <a:t> of the gas streetlamps</a:t>
            </a:r>
          </a:p>
          <a:p>
            <a:pPr marL="171450" indent="-171450">
              <a:buFont typeface="Arial" panose="020B0604020202020204" pitchFamily="34" charset="0"/>
              <a:buChar char="•"/>
            </a:pPr>
            <a:r>
              <a:rPr lang="en-GB" baseline="0" dirty="0"/>
              <a:t>different ways of building noun phrase detail as seen in the examples: </a:t>
            </a:r>
          </a:p>
          <a:p>
            <a:pPr marL="0" indent="0">
              <a:buFont typeface="Arial" panose="020B0604020202020204" pitchFamily="34" charset="0"/>
              <a:buNone/>
            </a:pPr>
            <a:r>
              <a:rPr lang="en-GB" baseline="0" dirty="0"/>
              <a:t>     with determiners and adjectives, </a:t>
            </a:r>
            <a:r>
              <a:rPr lang="en-GB" baseline="0" dirty="0" err="1"/>
              <a:t>e.g</a:t>
            </a:r>
            <a:r>
              <a:rPr lang="en-GB" baseline="0" dirty="0"/>
              <a:t>: </a:t>
            </a:r>
            <a:r>
              <a:rPr lang="en-GB" i="1" u="sng" baseline="0" dirty="0"/>
              <a:t>the fine golden</a:t>
            </a:r>
            <a:r>
              <a:rPr lang="en-GB" i="1" u="none" baseline="0" dirty="0"/>
              <a:t> </a:t>
            </a:r>
            <a:r>
              <a:rPr lang="en-GB" b="1" i="1" u="none" baseline="0" dirty="0"/>
              <a:t>gate</a:t>
            </a:r>
            <a:r>
              <a:rPr lang="en-GB" i="1" baseline="0" dirty="0"/>
              <a:t>; </a:t>
            </a:r>
            <a:r>
              <a:rPr lang="en-GB" i="1" u="sng" baseline="0" dirty="0"/>
              <a:t>curling</a:t>
            </a:r>
            <a:r>
              <a:rPr lang="en-GB" i="1" baseline="0" dirty="0"/>
              <a:t> </a:t>
            </a:r>
            <a:r>
              <a:rPr lang="en-GB" b="1" i="1" baseline="0" dirty="0"/>
              <a:t>letters</a:t>
            </a:r>
          </a:p>
          <a:p>
            <a:pPr marL="0" indent="0">
              <a:buFont typeface="Arial" panose="020B0604020202020204" pitchFamily="34" charset="0"/>
              <a:buNone/>
            </a:pPr>
            <a:r>
              <a:rPr lang="en-GB" baseline="0" dirty="0"/>
              <a:t>     with prepositional phrases </a:t>
            </a:r>
            <a:r>
              <a:rPr lang="en-GB" baseline="0" dirty="0" err="1"/>
              <a:t>e.g</a:t>
            </a:r>
            <a:r>
              <a:rPr lang="en-GB" baseline="0" dirty="0"/>
              <a:t>: </a:t>
            </a:r>
            <a:r>
              <a:rPr lang="en-GB" i="1" baseline="0" dirty="0"/>
              <a:t>the </a:t>
            </a:r>
            <a:r>
              <a:rPr lang="en-GB" b="1" i="1" baseline="0" dirty="0"/>
              <a:t>perfume</a:t>
            </a:r>
            <a:r>
              <a:rPr lang="en-GB" i="1" baseline="0" dirty="0"/>
              <a:t> </a:t>
            </a:r>
            <a:r>
              <a:rPr lang="en-GB" i="1" u="sng" baseline="0" dirty="0"/>
              <a:t>of toasted coconut</a:t>
            </a:r>
            <a:r>
              <a:rPr lang="en-GB" i="1" baseline="0" dirty="0"/>
              <a:t>; a </a:t>
            </a:r>
            <a:r>
              <a:rPr lang="en-GB" b="1" i="1" baseline="0" dirty="0"/>
              <a:t>glimmer</a:t>
            </a:r>
            <a:r>
              <a:rPr lang="en-GB" i="1" baseline="0" dirty="0"/>
              <a:t> </a:t>
            </a:r>
            <a:r>
              <a:rPr lang="en-GB" i="1" u="sng" baseline="0" dirty="0"/>
              <a:t>of movement /in the entranceway</a:t>
            </a:r>
          </a:p>
          <a:p>
            <a:pPr marL="0" indent="0">
              <a:buFont typeface="Arial" panose="020B0604020202020204" pitchFamily="34" charset="0"/>
              <a:buNone/>
            </a:pPr>
            <a:r>
              <a:rPr lang="en-GB" i="1" baseline="0" dirty="0"/>
              <a:t>     </a:t>
            </a:r>
            <a:r>
              <a:rPr lang="en-GB" i="0" baseline="0" dirty="0"/>
              <a:t>with adverbial phrases </a:t>
            </a:r>
            <a:r>
              <a:rPr lang="en-GB" i="0" baseline="0" dirty="0" err="1"/>
              <a:t>e.g</a:t>
            </a:r>
            <a:r>
              <a:rPr lang="en-GB" i="0" baseline="0" dirty="0"/>
              <a:t>:</a:t>
            </a:r>
            <a:r>
              <a:rPr lang="en-GB" i="1" baseline="0" dirty="0"/>
              <a:t> a </a:t>
            </a:r>
            <a:r>
              <a:rPr lang="en-GB" b="1" i="1" baseline="0" dirty="0"/>
              <a:t>silence</a:t>
            </a:r>
            <a:r>
              <a:rPr lang="en-GB" i="1" baseline="0" dirty="0"/>
              <a:t> </a:t>
            </a:r>
            <a:r>
              <a:rPr lang="en-GB" i="1" u="sng" baseline="0" dirty="0"/>
              <a:t>so deep and heavy</a:t>
            </a:r>
            <a:r>
              <a:rPr lang="en-GB" i="1" baseline="0" dirty="0"/>
              <a:t>; a golden </a:t>
            </a:r>
            <a:r>
              <a:rPr lang="en-GB" b="1" i="1" baseline="0" dirty="0"/>
              <a:t>gate</a:t>
            </a:r>
            <a:r>
              <a:rPr lang="en-GB" i="1" baseline="0" dirty="0"/>
              <a:t> </a:t>
            </a:r>
            <a:r>
              <a:rPr lang="en-GB" i="1" u="sng" baseline="0" dirty="0">
                <a:solidFill>
                  <a:srgbClr val="FF0000"/>
                </a:solidFill>
              </a:rPr>
              <a:t>so</a:t>
            </a:r>
            <a:r>
              <a:rPr lang="en-GB" i="1" u="sng" baseline="0" dirty="0"/>
              <a:t> fine and intricate</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baseline="0" dirty="0"/>
              <a:t>     with relative clauses </a:t>
            </a:r>
            <a:r>
              <a:rPr lang="en-GB" baseline="0" dirty="0" err="1"/>
              <a:t>e.g</a:t>
            </a:r>
            <a:r>
              <a:rPr lang="en-GB" baseline="0" dirty="0"/>
              <a:t>: </a:t>
            </a:r>
            <a:r>
              <a:rPr lang="en-GB" b="1" i="1" baseline="0" dirty="0"/>
              <a:t>bricks</a:t>
            </a:r>
            <a:r>
              <a:rPr lang="en-GB" i="1" baseline="0" dirty="0"/>
              <a:t> </a:t>
            </a:r>
            <a:r>
              <a:rPr lang="en-GB" i="1" u="sng" baseline="0" dirty="0"/>
              <a:t>that shimmered and sparkled</a:t>
            </a:r>
            <a:r>
              <a:rPr lang="en-GB" i="1" baseline="0" dirty="0"/>
              <a:t>; a golden </a:t>
            </a:r>
            <a:r>
              <a:rPr lang="en-GB" b="1" i="1" baseline="0" dirty="0"/>
              <a:t>gate</a:t>
            </a:r>
            <a:r>
              <a:rPr lang="en-GB" i="1" baseline="0" dirty="0"/>
              <a:t> so fine and intricate </a:t>
            </a:r>
            <a:r>
              <a:rPr lang="en-GB" i="1" u="sng" baseline="0" dirty="0"/>
              <a:t>that it seemed to hang</a:t>
            </a:r>
            <a:r>
              <a:rPr lang="en-GB" i="1" baseline="0" dirty="0"/>
              <a:t>…</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i="0" baseline="0" dirty="0"/>
              <a:t>why there is so much noun phrase descriptive detail – the ‘work’ that it does for us as readers. For example, it both pinpoints objects/sights/smells with precision (</a:t>
            </a:r>
            <a:r>
              <a:rPr lang="en-GB" i="0" baseline="0" dirty="0" err="1"/>
              <a:t>e.g</a:t>
            </a:r>
            <a:r>
              <a:rPr lang="en-GB" i="0" baseline="0" dirty="0"/>
              <a:t>: </a:t>
            </a:r>
            <a:r>
              <a:rPr lang="en-GB" i="1" baseline="0" dirty="0"/>
              <a:t>bricks that shimmered under the glow of the gas streetlamps; the perfume of salty sea air</a:t>
            </a:r>
            <a:r>
              <a:rPr lang="en-GB" i="0" baseline="0" dirty="0"/>
              <a:t>) and leaves space for us to use our imaginations (</a:t>
            </a:r>
            <a:r>
              <a:rPr lang="en-GB" i="0" baseline="0" dirty="0" err="1"/>
              <a:t>e.g</a:t>
            </a:r>
            <a:r>
              <a:rPr lang="en-GB" i="0" baseline="0" dirty="0"/>
              <a:t>: </a:t>
            </a:r>
            <a:r>
              <a:rPr lang="en-GB" i="1" baseline="0" dirty="0"/>
              <a:t>the fine golden gate; a glimmer of movement</a:t>
            </a:r>
            <a:r>
              <a:rPr lang="en-GB" i="0" baseline="0" dirty="0"/>
              <a:t>); the noun phrases suggest the crowd’s sense of puzzlement and wonder (</a:t>
            </a:r>
            <a:r>
              <a:rPr lang="en-GB" i="0" baseline="0" dirty="0" err="1"/>
              <a:t>e.g</a:t>
            </a:r>
            <a:r>
              <a:rPr lang="en-GB" i="0" baseline="0" dirty="0"/>
              <a:t>: </a:t>
            </a:r>
            <a:r>
              <a:rPr lang="en-GB" i="1" baseline="0" dirty="0"/>
              <a:t>a ripple of excitement; a silence so deep and heavy…) </a:t>
            </a:r>
            <a:r>
              <a:rPr lang="en-GB" i="0" baseline="0" dirty="0"/>
              <a:t>and help build our own curiosity about the sudden appearance of the Emporium and what it might contain.</a:t>
            </a:r>
          </a:p>
          <a:p>
            <a:pPr marL="0" indent="0">
              <a:buFont typeface="Arial" panose="020B0604020202020204" pitchFamily="34" charset="0"/>
              <a:buNone/>
            </a:pPr>
            <a:endParaRPr lang="en-GB" baseline="0"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4</a:t>
            </a:fld>
            <a:endParaRPr lang="en-GB"/>
          </a:p>
        </p:txBody>
      </p:sp>
    </p:spTree>
    <p:extLst>
      <p:ext uri="{BB962C8B-B14F-4D97-AF65-F5344CB8AC3E}">
        <p14:creationId xmlns:p14="http://schemas.microsoft.com/office/powerpoint/2010/main" val="2973801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dirty="0"/>
              <a:t>You might want to use this slide to consolidate learning.</a:t>
            </a:r>
          </a:p>
          <a:p>
            <a:r>
              <a:rPr lang="en-GB" i="1" dirty="0"/>
              <a:t>Cabinets of curiosities</a:t>
            </a:r>
            <a:r>
              <a:rPr lang="en-GB" dirty="0"/>
              <a:t>, also known as 'wonder rooms’, or ‘</a:t>
            </a:r>
            <a:r>
              <a:rPr lang="en-GB" dirty="0" err="1"/>
              <a:t>wunderkammers</a:t>
            </a:r>
            <a:r>
              <a:rPr lang="en-GB" dirty="0"/>
              <a:t>’, were particularly popular in Victorian times. They were small collections of extraordinary objects which, like today's museums, attempted to categorise and tell stories about the wonders and oddities of the natural world. You could create labelled objects for your own cabinet of curiosities, modelling different patterns of expanded noun phrases (examples on the slide). These could be used in a writing task e.g.</a:t>
            </a:r>
          </a:p>
          <a:p>
            <a:pPr marL="171450" indent="-171450">
              <a:buFont typeface="Wingdings" panose="05000000000000000000" pitchFamily="2" charset="2"/>
              <a:buChar char="§"/>
            </a:pPr>
            <a:r>
              <a:rPr lang="en-GB" sz="1200" b="0" dirty="0">
                <a:latin typeface="Calibri" pitchFamily="34" charset="0"/>
                <a:cs typeface="Calibri" pitchFamily="34" charset="0"/>
              </a:rPr>
              <a:t>Describe a visit to an old curiosity shop</a:t>
            </a:r>
          </a:p>
          <a:p>
            <a:pPr marL="0" indent="0">
              <a:buFont typeface="Wingdings" panose="05000000000000000000" pitchFamily="2" charset="2"/>
              <a:buNone/>
            </a:pPr>
            <a:r>
              <a:rPr lang="en-GB" sz="1200" b="0" dirty="0">
                <a:latin typeface="Calibri" pitchFamily="34" charset="0"/>
                <a:cs typeface="Calibri" pitchFamily="34" charset="0"/>
              </a:rPr>
              <a:t>Or</a:t>
            </a:r>
          </a:p>
          <a:p>
            <a:pPr marL="171450" indent="-171450">
              <a:buFont typeface="Wingdings" panose="05000000000000000000" pitchFamily="2" charset="2"/>
              <a:buChar char="§"/>
            </a:pPr>
            <a:r>
              <a:rPr lang="en-GB" sz="1200" dirty="0">
                <a:latin typeface="Calibri" pitchFamily="34" charset="0"/>
                <a:cs typeface="Calibri" pitchFamily="34" charset="0"/>
              </a:rPr>
              <a:t>Write a story that starts with the discovery of an interesting or unusual object</a:t>
            </a:r>
          </a:p>
          <a:p>
            <a:endParaRPr lang="en-GB" baseline="0"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6</a:t>
            </a:fld>
            <a:endParaRPr lang="en-GB"/>
          </a:p>
        </p:txBody>
      </p:sp>
    </p:spTree>
    <p:extLst>
      <p:ext uri="{BB962C8B-B14F-4D97-AF65-F5344CB8AC3E}">
        <p14:creationId xmlns:p14="http://schemas.microsoft.com/office/powerpoint/2010/main" val="2545319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754326"/>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Using expanded noun phrases for descriptive detail</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elen\Pictures\51-oKwrE2FL._SX327_BO1,204,203,200_.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7051863" y="1048111"/>
            <a:ext cx="1835696" cy="30025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3067" y="1246090"/>
            <a:ext cx="6725192" cy="3416320"/>
          </a:xfrm>
          <a:prstGeom prst="rect">
            <a:avLst/>
          </a:prstGeom>
          <a:noFill/>
        </p:spPr>
        <p:txBody>
          <a:bodyPr wrap="square" rtlCol="0">
            <a:spAutoFit/>
          </a:bodyPr>
          <a:lstStyle/>
          <a:p>
            <a:pPr marL="342900" indent="-342900">
              <a:buFont typeface="Wingdings" panose="05000000000000000000" pitchFamily="2" charset="2"/>
              <a:buChar char="§"/>
            </a:pPr>
            <a:r>
              <a:rPr lang="en-GB" dirty="0">
                <a:latin typeface="+mn-lt"/>
                <a:cs typeface="Calibri" pitchFamily="34" charset="0"/>
              </a:rPr>
              <a:t>the </a:t>
            </a:r>
            <a:r>
              <a:rPr lang="en-GB" b="1" dirty="0">
                <a:latin typeface="+mn-lt"/>
                <a:cs typeface="Calibri" pitchFamily="34" charset="0"/>
              </a:rPr>
              <a:t>shop</a:t>
            </a:r>
            <a:r>
              <a:rPr lang="en-GB" dirty="0">
                <a:latin typeface="+mn-lt"/>
                <a:cs typeface="Calibri" pitchFamily="34" charset="0"/>
              </a:rPr>
              <a:t> from nowhere </a:t>
            </a:r>
          </a:p>
          <a:p>
            <a:pPr marL="342900" indent="-342900">
              <a:buFont typeface="Wingdings" panose="05000000000000000000" pitchFamily="2" charset="2"/>
              <a:buChar char="§"/>
            </a:pPr>
            <a:r>
              <a:rPr lang="en-GB" dirty="0">
                <a:latin typeface="+mn-lt"/>
                <a:cs typeface="Calibri" pitchFamily="34" charset="0"/>
              </a:rPr>
              <a:t>the mysterious </a:t>
            </a:r>
            <a:r>
              <a:rPr lang="en-GB" b="1" dirty="0">
                <a:latin typeface="+mn-lt"/>
                <a:cs typeface="Calibri" pitchFamily="34" charset="0"/>
              </a:rPr>
              <a:t>building</a:t>
            </a:r>
          </a:p>
          <a:p>
            <a:pPr marL="342900" indent="-342900">
              <a:buFont typeface="Wingdings" panose="05000000000000000000" pitchFamily="2" charset="2"/>
              <a:buChar char="§"/>
            </a:pPr>
            <a:r>
              <a:rPr lang="en-GB" b="1" dirty="0">
                <a:latin typeface="+mn-lt"/>
                <a:cs typeface="Calibri" pitchFamily="34" charset="0"/>
              </a:rPr>
              <a:t>bricks</a:t>
            </a:r>
            <a:r>
              <a:rPr lang="en-GB" dirty="0">
                <a:latin typeface="+mn-lt"/>
                <a:cs typeface="Calibri" pitchFamily="34" charset="0"/>
              </a:rPr>
              <a:t> the colour of midnight</a:t>
            </a:r>
          </a:p>
          <a:p>
            <a:pPr marL="342900" indent="-342900">
              <a:buFont typeface="Wingdings" panose="05000000000000000000" pitchFamily="2" charset="2"/>
              <a:buChar char="§"/>
            </a:pPr>
            <a:r>
              <a:rPr lang="en-GB" b="1" dirty="0">
                <a:latin typeface="+mn-lt"/>
                <a:cs typeface="Calibri" pitchFamily="34" charset="0"/>
              </a:rPr>
              <a:t>bricks</a:t>
            </a:r>
            <a:r>
              <a:rPr lang="en-GB" dirty="0">
                <a:latin typeface="+mn-lt"/>
                <a:cs typeface="Calibri" pitchFamily="34" charset="0"/>
              </a:rPr>
              <a:t> that shimmered and sparkled under the glow of the gas streetlamps</a:t>
            </a:r>
            <a:endParaRPr lang="en-GB" b="1" dirty="0">
              <a:latin typeface="+mn-lt"/>
              <a:cs typeface="Calibri" pitchFamily="34" charset="0"/>
            </a:endParaRPr>
          </a:p>
          <a:p>
            <a:pPr marL="342900" indent="-342900">
              <a:buFont typeface="Wingdings" panose="05000000000000000000" pitchFamily="2" charset="2"/>
              <a:buChar char="§"/>
            </a:pPr>
            <a:r>
              <a:rPr lang="en-GB" dirty="0">
                <a:latin typeface="+mn-lt"/>
                <a:cs typeface="Calibri" pitchFamily="34" charset="0"/>
              </a:rPr>
              <a:t>the fine golden </a:t>
            </a:r>
            <a:r>
              <a:rPr lang="en-GB" b="1" dirty="0">
                <a:latin typeface="+mn-lt"/>
                <a:cs typeface="Calibri" pitchFamily="34" charset="0"/>
              </a:rPr>
              <a:t>gate</a:t>
            </a:r>
          </a:p>
          <a:p>
            <a:pPr marL="342900" indent="-342900">
              <a:buFont typeface="Wingdings" panose="05000000000000000000" pitchFamily="2" charset="2"/>
              <a:buChar char="§"/>
            </a:pPr>
            <a:r>
              <a:rPr lang="en-GB" dirty="0">
                <a:latin typeface="+mn-lt"/>
                <a:cs typeface="Calibri" pitchFamily="34" charset="0"/>
              </a:rPr>
              <a:t>a golden </a:t>
            </a:r>
            <a:r>
              <a:rPr lang="en-GB" b="1" dirty="0">
                <a:latin typeface="+mn-lt"/>
                <a:cs typeface="Calibri" pitchFamily="34" charset="0"/>
              </a:rPr>
              <a:t>gate</a:t>
            </a:r>
            <a:r>
              <a:rPr lang="en-GB" dirty="0">
                <a:latin typeface="+mn-lt"/>
                <a:cs typeface="Calibri" pitchFamily="34" charset="0"/>
              </a:rPr>
              <a:t> so fine and intricate that some wondrous spider might have spun it</a:t>
            </a:r>
          </a:p>
          <a:p>
            <a:pPr marL="342900" indent="-342900">
              <a:buFont typeface="Wingdings" panose="05000000000000000000" pitchFamily="2" charset="2"/>
              <a:buChar char="§"/>
            </a:pPr>
            <a:r>
              <a:rPr lang="en-GB" dirty="0">
                <a:latin typeface="+mn-lt"/>
                <a:cs typeface="Calibri" pitchFamily="34" charset="0"/>
              </a:rPr>
              <a:t>a </a:t>
            </a:r>
            <a:r>
              <a:rPr lang="en-GB" b="1" dirty="0">
                <a:latin typeface="+mn-lt"/>
                <a:cs typeface="Calibri" pitchFamily="34" charset="0"/>
              </a:rPr>
              <a:t>glimpse</a:t>
            </a:r>
            <a:r>
              <a:rPr lang="en-GB" dirty="0">
                <a:latin typeface="+mn-lt"/>
                <a:cs typeface="Calibri" pitchFamily="34" charset="0"/>
              </a:rPr>
              <a:t> of movement through the darkened windows</a:t>
            </a:r>
          </a:p>
          <a:p>
            <a:pPr marL="342900" indent="-342900">
              <a:buFont typeface="Wingdings" panose="05000000000000000000" pitchFamily="2" charset="2"/>
              <a:buChar char="§"/>
            </a:pPr>
            <a:r>
              <a:rPr lang="en-GB" dirty="0">
                <a:latin typeface="+mn-lt"/>
                <a:cs typeface="Calibri" pitchFamily="34" charset="0"/>
              </a:rPr>
              <a:t>a </a:t>
            </a:r>
            <a:r>
              <a:rPr lang="en-GB" b="1" dirty="0">
                <a:latin typeface="+mn-lt"/>
                <a:cs typeface="Calibri" pitchFamily="34" charset="0"/>
              </a:rPr>
              <a:t>glimmer</a:t>
            </a:r>
            <a:r>
              <a:rPr lang="en-GB" dirty="0">
                <a:latin typeface="+mn-lt"/>
                <a:cs typeface="Calibri" pitchFamily="34" charset="0"/>
              </a:rPr>
              <a:t> of movement in the entranceway</a:t>
            </a:r>
          </a:p>
          <a:p>
            <a:pPr marL="342900" indent="-342900">
              <a:buFont typeface="Wingdings" panose="05000000000000000000" pitchFamily="2" charset="2"/>
              <a:buChar char="§"/>
            </a:pPr>
            <a:r>
              <a:rPr lang="en-GB" dirty="0">
                <a:latin typeface="+mn-lt"/>
                <a:cs typeface="Calibri" pitchFamily="34" charset="0"/>
              </a:rPr>
              <a:t>the </a:t>
            </a:r>
            <a:r>
              <a:rPr lang="en-GB" b="1" dirty="0">
                <a:latin typeface="+mn-lt"/>
                <a:cs typeface="Calibri" pitchFamily="34" charset="0"/>
              </a:rPr>
              <a:t>door</a:t>
            </a:r>
            <a:r>
              <a:rPr lang="en-GB" dirty="0">
                <a:latin typeface="+mn-lt"/>
                <a:cs typeface="Calibri" pitchFamily="34" charset="0"/>
              </a:rPr>
              <a:t> to a world of </a:t>
            </a:r>
            <a:r>
              <a:rPr lang="en-GB" dirty="0" err="1">
                <a:latin typeface="+mn-lt"/>
                <a:cs typeface="Calibri" pitchFamily="34" charset="0"/>
              </a:rPr>
              <a:t>breathtaking</a:t>
            </a:r>
            <a:r>
              <a:rPr lang="en-GB" dirty="0">
                <a:latin typeface="+mn-lt"/>
                <a:cs typeface="Calibri" pitchFamily="34" charset="0"/>
              </a:rPr>
              <a:t> magic and looming danger</a:t>
            </a:r>
          </a:p>
        </p:txBody>
      </p:sp>
      <p:sp>
        <p:nvSpPr>
          <p:cNvPr id="3" name="TextBox 2"/>
          <p:cNvSpPr txBox="1"/>
          <p:nvPr/>
        </p:nvSpPr>
        <p:spPr>
          <a:xfrm>
            <a:off x="233067" y="467224"/>
            <a:ext cx="8677866" cy="646331"/>
          </a:xfrm>
          <a:prstGeom prst="rect">
            <a:avLst/>
          </a:prstGeom>
          <a:noFill/>
        </p:spPr>
        <p:txBody>
          <a:bodyPr wrap="square" rtlCol="0">
            <a:spAutoFit/>
          </a:bodyPr>
          <a:lstStyle/>
          <a:p>
            <a:r>
              <a:rPr lang="en-GB" sz="3600" dirty="0">
                <a:solidFill>
                  <a:srgbClr val="002060"/>
                </a:solidFill>
                <a:effectLst>
                  <a:outerShdw blurRad="38100" dist="38100" dir="2700000" algn="tl">
                    <a:srgbClr val="000000">
                      <a:alpha val="43137"/>
                    </a:srgbClr>
                  </a:outerShdw>
                </a:effectLst>
                <a:latin typeface="Calibri" pitchFamily="34" charset="0"/>
                <a:cs typeface="Calibri" pitchFamily="34" charset="0"/>
              </a:rPr>
              <a:t>Noticing Details in a Text </a:t>
            </a:r>
          </a:p>
        </p:txBody>
      </p:sp>
      <p:sp>
        <p:nvSpPr>
          <p:cNvPr id="5" name="Rounded Rectangle 7">
            <a:extLst>
              <a:ext uri="{FF2B5EF4-FFF2-40B4-BE49-F238E27FC236}">
                <a16:creationId xmlns:a16="http://schemas.microsoft.com/office/drawing/2014/main" id="{13F8A945-C476-4160-99A5-14A8A4CD0864}"/>
              </a:ext>
            </a:extLst>
          </p:cNvPr>
          <p:cNvSpPr/>
          <p:nvPr/>
        </p:nvSpPr>
        <p:spPr>
          <a:xfrm>
            <a:off x="7010808" y="41387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Authentic text</a:t>
            </a:r>
          </a:p>
        </p:txBody>
      </p:sp>
      <p:sp>
        <p:nvSpPr>
          <p:cNvPr id="6" name="Rounded Rectangle 8">
            <a:extLst>
              <a:ext uri="{FF2B5EF4-FFF2-40B4-BE49-F238E27FC236}">
                <a16:creationId xmlns:a16="http://schemas.microsoft.com/office/drawing/2014/main" id="{F4037EDC-AB54-45EB-873B-E649366C3375}"/>
              </a:ext>
            </a:extLst>
          </p:cNvPr>
          <p:cNvSpPr/>
          <p:nvPr/>
        </p:nvSpPr>
        <p:spPr>
          <a:xfrm>
            <a:off x="1619672" y="5035673"/>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8" name="TextBox 7">
            <a:extLst>
              <a:ext uri="{FF2B5EF4-FFF2-40B4-BE49-F238E27FC236}">
                <a16:creationId xmlns:a16="http://schemas.microsoft.com/office/drawing/2014/main" id="{9A733A1D-F2F6-4B28-8DEC-DFE1C0F9BA11}"/>
              </a:ext>
            </a:extLst>
          </p:cNvPr>
          <p:cNvSpPr txBox="1"/>
          <p:nvPr/>
        </p:nvSpPr>
        <p:spPr>
          <a:xfrm>
            <a:off x="249907" y="5433096"/>
            <a:ext cx="8996588" cy="1477328"/>
          </a:xfrm>
          <a:prstGeom prst="rect">
            <a:avLst/>
          </a:prstGeom>
          <a:noFill/>
        </p:spPr>
        <p:txBody>
          <a:bodyPr wrap="square" rtlCol="0">
            <a:spAutoFit/>
          </a:bodyPr>
          <a:lstStyle/>
          <a:p>
            <a:pPr marL="285750" indent="-285750">
              <a:buFont typeface="Wingdings" panose="05000000000000000000" pitchFamily="2" charset="2"/>
              <a:buChar char="q"/>
            </a:pPr>
            <a:r>
              <a:rPr lang="en-GB" dirty="0">
                <a:latin typeface="+mj-lt"/>
                <a:cs typeface="Calibri" pitchFamily="34" charset="0"/>
              </a:rPr>
              <a:t>Look at the noun phrases that are used to  describe the Nowhere Emporium. How well do they match the picture on the front cover of the book?</a:t>
            </a:r>
          </a:p>
          <a:p>
            <a:pPr marL="285750" indent="-285750">
              <a:buFont typeface="Wingdings" panose="05000000000000000000" pitchFamily="2" charset="2"/>
              <a:buChar char="q"/>
            </a:pPr>
            <a:r>
              <a:rPr lang="en-GB" dirty="0">
                <a:latin typeface="+mj-lt"/>
                <a:cs typeface="Calibri" pitchFamily="34" charset="0"/>
              </a:rPr>
              <a:t>From the way it’s described, would you want to go inside this shop? </a:t>
            </a:r>
          </a:p>
          <a:p>
            <a:pPr marL="285750" indent="-285750">
              <a:buFont typeface="Wingdings" panose="05000000000000000000" pitchFamily="2" charset="2"/>
              <a:buChar char="q"/>
            </a:pPr>
            <a:r>
              <a:rPr lang="en-GB" dirty="0">
                <a:latin typeface="+mj-lt"/>
                <a:cs typeface="Calibri" pitchFamily="34" charset="0"/>
              </a:rPr>
              <a:t>What objects do you think you might find inside? </a:t>
            </a:r>
          </a:p>
          <a:p>
            <a:endParaRPr lang="en-GB" dirty="0"/>
          </a:p>
        </p:txBody>
      </p:sp>
      <p:sp>
        <p:nvSpPr>
          <p:cNvPr id="9" name="Rounded Rectangle 7">
            <a:extLst>
              <a:ext uri="{FF2B5EF4-FFF2-40B4-BE49-F238E27FC236}">
                <a16:creationId xmlns:a16="http://schemas.microsoft.com/office/drawing/2014/main" id="{472F9679-86A8-4ACE-8F92-4CFB7360E3E7}"/>
              </a:ext>
            </a:extLst>
          </p:cNvPr>
          <p:cNvSpPr/>
          <p:nvPr/>
        </p:nvSpPr>
        <p:spPr>
          <a:xfrm>
            <a:off x="7047098" y="415481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Examples</a:t>
            </a:r>
          </a:p>
        </p:txBody>
      </p:sp>
    </p:spTree>
    <p:extLst>
      <p:ext uri="{BB962C8B-B14F-4D97-AF65-F5344CB8AC3E}">
        <p14:creationId xmlns:p14="http://schemas.microsoft.com/office/powerpoint/2010/main" val="292196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elen\Pictures\51-oKwrE2FL._SX327_BO1,204,203,200_.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7025983" y="1349809"/>
            <a:ext cx="1805346" cy="30025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3067" y="1113555"/>
            <a:ext cx="6717374" cy="4247317"/>
          </a:xfrm>
          <a:prstGeom prst="rect">
            <a:avLst/>
          </a:prstGeom>
          <a:noFill/>
        </p:spPr>
        <p:txBody>
          <a:bodyPr wrap="square" rtlCol="0">
            <a:spAutoFit/>
          </a:bodyPr>
          <a:lstStyle/>
          <a:p>
            <a:r>
              <a:rPr lang="en-GB" dirty="0">
                <a:latin typeface="+mj-lt"/>
                <a:cs typeface="Calibri" pitchFamily="34" charset="0"/>
              </a:rPr>
              <a:t>The shop was indeed built from </a:t>
            </a:r>
            <a:r>
              <a:rPr lang="en-GB" b="1" dirty="0">
                <a:solidFill>
                  <a:srgbClr val="FF0000"/>
                </a:solidFill>
                <a:latin typeface="+mj-lt"/>
                <a:cs typeface="Calibri" pitchFamily="34" charset="0"/>
              </a:rPr>
              <a:t>bricks</a:t>
            </a:r>
            <a:r>
              <a:rPr lang="en-GB" dirty="0">
                <a:solidFill>
                  <a:srgbClr val="FF0000"/>
                </a:solidFill>
                <a:latin typeface="+mj-lt"/>
                <a:cs typeface="Calibri" pitchFamily="34" charset="0"/>
              </a:rPr>
              <a:t> the colour of midnight</a:t>
            </a:r>
            <a:r>
              <a:rPr lang="en-GB" dirty="0">
                <a:latin typeface="+mj-lt"/>
                <a:cs typeface="Calibri" pitchFamily="34" charset="0"/>
              </a:rPr>
              <a:t>, </a:t>
            </a:r>
            <a:r>
              <a:rPr lang="en-GB" b="1" dirty="0">
                <a:solidFill>
                  <a:srgbClr val="FF0000"/>
                </a:solidFill>
                <a:latin typeface="+mj-lt"/>
                <a:cs typeface="Calibri" pitchFamily="34" charset="0"/>
              </a:rPr>
              <a:t>bricks</a:t>
            </a:r>
            <a:r>
              <a:rPr lang="en-GB" dirty="0">
                <a:solidFill>
                  <a:srgbClr val="FF0000"/>
                </a:solidFill>
                <a:latin typeface="+mj-lt"/>
                <a:cs typeface="Calibri" pitchFamily="34" charset="0"/>
              </a:rPr>
              <a:t> that shimmered and sparkled under the glow of the gas streetlamps</a:t>
            </a:r>
            <a:r>
              <a:rPr lang="en-GB" dirty="0">
                <a:latin typeface="+mj-lt"/>
                <a:cs typeface="Calibri" pitchFamily="34" charset="0"/>
              </a:rPr>
              <a:t>. Blocking the doorway was </a:t>
            </a:r>
            <a:r>
              <a:rPr lang="en-GB" dirty="0">
                <a:solidFill>
                  <a:srgbClr val="FF0000"/>
                </a:solidFill>
                <a:latin typeface="+mj-lt"/>
                <a:cs typeface="Calibri" pitchFamily="34" charset="0"/>
              </a:rPr>
              <a:t>a golden </a:t>
            </a:r>
            <a:r>
              <a:rPr lang="en-GB" b="1" dirty="0">
                <a:solidFill>
                  <a:srgbClr val="FF0000"/>
                </a:solidFill>
                <a:latin typeface="+mj-lt"/>
                <a:cs typeface="Calibri" pitchFamily="34" charset="0"/>
              </a:rPr>
              <a:t>gate</a:t>
            </a:r>
            <a:r>
              <a:rPr lang="en-GB" dirty="0">
                <a:solidFill>
                  <a:srgbClr val="FF0000"/>
                </a:solidFill>
                <a:latin typeface="+mj-lt"/>
                <a:cs typeface="Calibri" pitchFamily="34" charset="0"/>
              </a:rPr>
              <a:t> so fine and intricate that some wondrous spider might have spun it. </a:t>
            </a:r>
            <a:r>
              <a:rPr lang="en-GB" dirty="0">
                <a:latin typeface="+mj-lt"/>
                <a:cs typeface="Calibri" pitchFamily="34" charset="0"/>
              </a:rPr>
              <a:t>Over the windows, </a:t>
            </a:r>
            <a:r>
              <a:rPr lang="en-GB" dirty="0">
                <a:solidFill>
                  <a:srgbClr val="FF0000"/>
                </a:solidFill>
                <a:latin typeface="+mj-lt"/>
                <a:cs typeface="Calibri" pitchFamily="34" charset="0"/>
              </a:rPr>
              <a:t>curling </a:t>
            </a:r>
            <a:r>
              <a:rPr lang="en-GB" b="1" dirty="0">
                <a:solidFill>
                  <a:srgbClr val="FF0000"/>
                </a:solidFill>
                <a:latin typeface="+mj-lt"/>
                <a:cs typeface="Calibri" pitchFamily="34" charset="0"/>
              </a:rPr>
              <a:t>letters</a:t>
            </a:r>
            <a:r>
              <a:rPr lang="en-GB" dirty="0">
                <a:solidFill>
                  <a:srgbClr val="FF0000"/>
                </a:solidFill>
                <a:latin typeface="+mj-lt"/>
                <a:cs typeface="Calibri" pitchFamily="34" charset="0"/>
              </a:rPr>
              <a:t> </a:t>
            </a:r>
            <a:r>
              <a:rPr lang="en-GB" dirty="0">
                <a:latin typeface="+mj-lt"/>
                <a:cs typeface="Calibri" pitchFamily="34" charset="0"/>
              </a:rPr>
              <a:t>spelled out a name: </a:t>
            </a:r>
            <a:r>
              <a:rPr lang="en-GB" dirty="0">
                <a:solidFill>
                  <a:srgbClr val="FF0000"/>
                </a:solidFill>
                <a:latin typeface="+mj-lt"/>
                <a:cs typeface="Calibri" pitchFamily="34" charset="0"/>
              </a:rPr>
              <a:t>The Nowhere </a:t>
            </a:r>
            <a:r>
              <a:rPr lang="en-GB" b="1" dirty="0">
                <a:solidFill>
                  <a:srgbClr val="FF0000"/>
                </a:solidFill>
                <a:latin typeface="+mj-lt"/>
                <a:cs typeface="Calibri" pitchFamily="34" charset="0"/>
              </a:rPr>
              <a:t>Emporium</a:t>
            </a:r>
            <a:r>
              <a:rPr lang="en-GB" dirty="0">
                <a:latin typeface="+mj-lt"/>
                <a:cs typeface="Calibri" pitchFamily="34" charset="0"/>
              </a:rPr>
              <a:t>. </a:t>
            </a:r>
          </a:p>
          <a:p>
            <a:r>
              <a:rPr lang="en-GB" dirty="0">
                <a:latin typeface="+mj-lt"/>
                <a:cs typeface="Calibri" pitchFamily="34" charset="0"/>
              </a:rPr>
              <a:t>There was </a:t>
            </a:r>
            <a:r>
              <a:rPr lang="en-GB" dirty="0">
                <a:solidFill>
                  <a:srgbClr val="FF0000"/>
                </a:solidFill>
                <a:latin typeface="+mj-lt"/>
                <a:cs typeface="Calibri" pitchFamily="34" charset="0"/>
              </a:rPr>
              <a:t>a </a:t>
            </a:r>
            <a:r>
              <a:rPr lang="en-GB" b="1" dirty="0">
                <a:solidFill>
                  <a:srgbClr val="FF0000"/>
                </a:solidFill>
                <a:latin typeface="+mj-lt"/>
                <a:cs typeface="Calibri" pitchFamily="34" charset="0"/>
              </a:rPr>
              <a:t>glimmer</a:t>
            </a:r>
            <a:r>
              <a:rPr lang="en-GB" dirty="0">
                <a:solidFill>
                  <a:srgbClr val="FF0000"/>
                </a:solidFill>
                <a:latin typeface="+mj-lt"/>
                <a:cs typeface="Calibri" pitchFamily="34" charset="0"/>
              </a:rPr>
              <a:t> of movement in the entranceway </a:t>
            </a:r>
            <a:r>
              <a:rPr lang="en-GB" dirty="0">
                <a:latin typeface="+mj-lt"/>
                <a:cs typeface="Calibri" pitchFamily="34" charset="0"/>
              </a:rPr>
              <a:t>and, </a:t>
            </a:r>
            <a:r>
              <a:rPr lang="en-GB" dirty="0">
                <a:solidFill>
                  <a:srgbClr val="FF0000"/>
                </a:solidFill>
                <a:latin typeface="+mj-lt"/>
                <a:cs typeface="Calibri" pitchFamily="34" charset="0"/>
              </a:rPr>
              <a:t>a </a:t>
            </a:r>
            <a:r>
              <a:rPr lang="en-GB" b="1" dirty="0">
                <a:solidFill>
                  <a:srgbClr val="FF0000"/>
                </a:solidFill>
                <a:latin typeface="+mj-lt"/>
                <a:cs typeface="Calibri" pitchFamily="34" charset="0"/>
              </a:rPr>
              <a:t>ripple</a:t>
            </a:r>
            <a:r>
              <a:rPr lang="en-GB" dirty="0">
                <a:solidFill>
                  <a:srgbClr val="FF0000"/>
                </a:solidFill>
                <a:latin typeface="+mj-lt"/>
                <a:cs typeface="Calibri" pitchFamily="34" charset="0"/>
              </a:rPr>
              <a:t> of excitement </a:t>
            </a:r>
            <a:r>
              <a:rPr lang="en-GB" dirty="0">
                <a:latin typeface="+mj-lt"/>
                <a:cs typeface="Calibri" pitchFamily="34" charset="0"/>
              </a:rPr>
              <a:t>passed through the crowd. And then silence fell – </a:t>
            </a:r>
            <a:r>
              <a:rPr lang="en-GB" dirty="0">
                <a:solidFill>
                  <a:srgbClr val="FF0000"/>
                </a:solidFill>
                <a:latin typeface="+mj-lt"/>
                <a:cs typeface="Calibri" pitchFamily="34" charset="0"/>
              </a:rPr>
              <a:t>a </a:t>
            </a:r>
            <a:r>
              <a:rPr lang="en-GB" b="1" dirty="0">
                <a:solidFill>
                  <a:srgbClr val="FF0000"/>
                </a:solidFill>
                <a:latin typeface="+mj-lt"/>
                <a:cs typeface="Calibri" pitchFamily="34" charset="0"/>
              </a:rPr>
              <a:t>silence</a:t>
            </a:r>
            <a:r>
              <a:rPr lang="en-GB" dirty="0">
                <a:solidFill>
                  <a:srgbClr val="FF0000"/>
                </a:solidFill>
                <a:latin typeface="+mj-lt"/>
                <a:cs typeface="Calibri" pitchFamily="34" charset="0"/>
              </a:rPr>
              <a:t> so deep and heavy that it seemed to hang in the atmosphere like mist</a:t>
            </a:r>
            <a:r>
              <a:rPr lang="en-GB" dirty="0">
                <a:latin typeface="+mj-lt"/>
                <a:cs typeface="Calibri" pitchFamily="34" charset="0"/>
              </a:rPr>
              <a:t>.  </a:t>
            </a:r>
          </a:p>
          <a:p>
            <a:r>
              <a:rPr lang="en-GB" dirty="0">
                <a:latin typeface="+mj-lt"/>
                <a:cs typeface="Calibri" pitchFamily="34" charset="0"/>
              </a:rPr>
              <a:t>The shop’s door swung open. </a:t>
            </a:r>
            <a:r>
              <a:rPr lang="en-GB" dirty="0">
                <a:solidFill>
                  <a:srgbClr val="FF0000"/>
                </a:solidFill>
                <a:latin typeface="+mj-lt"/>
                <a:cs typeface="Calibri" pitchFamily="34" charset="0"/>
              </a:rPr>
              <a:t>The fine golden </a:t>
            </a:r>
            <a:r>
              <a:rPr lang="en-GB" b="1" dirty="0">
                <a:solidFill>
                  <a:srgbClr val="FF0000"/>
                </a:solidFill>
                <a:latin typeface="+mj-lt"/>
                <a:cs typeface="Calibri" pitchFamily="34" charset="0"/>
              </a:rPr>
              <a:t>gate</a:t>
            </a:r>
            <a:r>
              <a:rPr lang="en-GB" dirty="0">
                <a:solidFill>
                  <a:srgbClr val="FF0000"/>
                </a:solidFill>
                <a:latin typeface="+mj-lt"/>
                <a:cs typeface="Calibri" pitchFamily="34" charset="0"/>
              </a:rPr>
              <a:t> </a:t>
            </a:r>
            <a:r>
              <a:rPr lang="en-GB" dirty="0">
                <a:latin typeface="+mj-lt"/>
                <a:cs typeface="Calibri" pitchFamily="34" charset="0"/>
              </a:rPr>
              <a:t>turned to dust, scattering in the wind.</a:t>
            </a:r>
          </a:p>
          <a:p>
            <a:r>
              <a:rPr lang="en-GB" dirty="0">
                <a:latin typeface="+mj-lt"/>
                <a:cs typeface="Calibri" pitchFamily="34" charset="0"/>
              </a:rPr>
              <a:t>The air was suddenly alive with </a:t>
            </a:r>
            <a:r>
              <a:rPr lang="en-GB" dirty="0">
                <a:solidFill>
                  <a:srgbClr val="FF0000"/>
                </a:solidFill>
                <a:latin typeface="+mj-lt"/>
                <a:cs typeface="Calibri" pitchFamily="34" charset="0"/>
              </a:rPr>
              <a:t>a hundred </a:t>
            </a:r>
            <a:r>
              <a:rPr lang="en-GB" b="1" dirty="0">
                <a:solidFill>
                  <a:srgbClr val="FF0000"/>
                </a:solidFill>
                <a:latin typeface="+mj-lt"/>
                <a:cs typeface="Calibri" pitchFamily="34" charset="0"/>
              </a:rPr>
              <a:t>scents</a:t>
            </a:r>
            <a:r>
              <a:rPr lang="en-GB" dirty="0">
                <a:latin typeface="+mj-lt"/>
                <a:cs typeface="Calibri" pitchFamily="34" charset="0"/>
              </a:rPr>
              <a:t>: </a:t>
            </a:r>
            <a:r>
              <a:rPr lang="en-GB" dirty="0">
                <a:solidFill>
                  <a:srgbClr val="FF0000"/>
                </a:solidFill>
                <a:latin typeface="+mj-lt"/>
                <a:cs typeface="Calibri" pitchFamily="34" charset="0"/>
              </a:rPr>
              <a:t>the </a:t>
            </a:r>
            <a:r>
              <a:rPr lang="en-GB" b="1" dirty="0">
                <a:solidFill>
                  <a:srgbClr val="FF0000"/>
                </a:solidFill>
                <a:latin typeface="+mj-lt"/>
                <a:cs typeface="Calibri" pitchFamily="34" charset="0"/>
              </a:rPr>
              <a:t>perfume</a:t>
            </a:r>
            <a:r>
              <a:rPr lang="en-GB" dirty="0">
                <a:solidFill>
                  <a:srgbClr val="FF0000"/>
                </a:solidFill>
                <a:latin typeface="+mj-lt"/>
                <a:cs typeface="Calibri" pitchFamily="34" charset="0"/>
              </a:rPr>
              <a:t> of toasted coconut and baking bread; of salty sea air and freshly fallen rain; of bonfires and melting ice.</a:t>
            </a:r>
          </a:p>
        </p:txBody>
      </p:sp>
      <p:sp>
        <p:nvSpPr>
          <p:cNvPr id="3" name="TextBox 2"/>
          <p:cNvSpPr txBox="1"/>
          <p:nvPr/>
        </p:nvSpPr>
        <p:spPr>
          <a:xfrm>
            <a:off x="265732" y="497877"/>
            <a:ext cx="8677866" cy="646331"/>
          </a:xfrm>
          <a:prstGeom prst="rect">
            <a:avLst/>
          </a:prstGeom>
          <a:noFill/>
        </p:spPr>
        <p:txBody>
          <a:bodyPr wrap="square" rtlCol="0">
            <a:spAutoFit/>
          </a:bodyPr>
          <a:lstStyle/>
          <a:p>
            <a:r>
              <a:rPr lang="en-GB" sz="3600" dirty="0">
                <a:solidFill>
                  <a:srgbClr val="002060"/>
                </a:solidFill>
                <a:effectLst>
                  <a:outerShdw blurRad="38100" dist="38100" dir="2700000" algn="tl">
                    <a:srgbClr val="000000">
                      <a:alpha val="43137"/>
                    </a:srgbClr>
                  </a:outerShdw>
                </a:effectLst>
                <a:latin typeface="Calibri" pitchFamily="34" charset="0"/>
                <a:cs typeface="Calibri" pitchFamily="34" charset="0"/>
              </a:rPr>
              <a:t>Noticing Details in a Text </a:t>
            </a:r>
          </a:p>
        </p:txBody>
      </p:sp>
      <p:sp>
        <p:nvSpPr>
          <p:cNvPr id="6" name="Rounded Rectangle 8">
            <a:extLst>
              <a:ext uri="{FF2B5EF4-FFF2-40B4-BE49-F238E27FC236}">
                <a16:creationId xmlns:a16="http://schemas.microsoft.com/office/drawing/2014/main" id="{F4037EDC-AB54-45EB-873B-E649366C3375}"/>
              </a:ext>
            </a:extLst>
          </p:cNvPr>
          <p:cNvSpPr/>
          <p:nvPr/>
        </p:nvSpPr>
        <p:spPr>
          <a:xfrm>
            <a:off x="7219855" y="4926102"/>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8" name="TextBox 7">
            <a:extLst>
              <a:ext uri="{FF2B5EF4-FFF2-40B4-BE49-F238E27FC236}">
                <a16:creationId xmlns:a16="http://schemas.microsoft.com/office/drawing/2014/main" id="{9A733A1D-F2F6-4B28-8DEC-DFE1C0F9BA11}"/>
              </a:ext>
            </a:extLst>
          </p:cNvPr>
          <p:cNvSpPr txBox="1"/>
          <p:nvPr/>
        </p:nvSpPr>
        <p:spPr>
          <a:xfrm>
            <a:off x="260215" y="5323525"/>
            <a:ext cx="8650717" cy="1200329"/>
          </a:xfrm>
          <a:prstGeom prst="rect">
            <a:avLst/>
          </a:prstGeom>
          <a:noFill/>
        </p:spPr>
        <p:txBody>
          <a:bodyPr wrap="square" rtlCol="0">
            <a:spAutoFit/>
          </a:bodyPr>
          <a:lstStyle/>
          <a:p>
            <a:pPr marL="285750" indent="-285750">
              <a:buFont typeface="Wingdings" panose="05000000000000000000" pitchFamily="2" charset="2"/>
              <a:buChar char="q"/>
            </a:pPr>
            <a:r>
              <a:rPr lang="en-GB" dirty="0"/>
              <a:t>How much of the descriptive detail is created through expanded noun phrases? Can you see where these are placed within a sentence?</a:t>
            </a:r>
          </a:p>
          <a:p>
            <a:pPr marL="285750" indent="-285750">
              <a:buFont typeface="Wingdings" panose="05000000000000000000" pitchFamily="2" charset="2"/>
              <a:buChar char="q"/>
            </a:pPr>
            <a:r>
              <a:rPr lang="en-GB" dirty="0"/>
              <a:t>How well do the noun phrases help you to visualise the emporium, imagine what is inside it and understand how the crowd react to it?</a:t>
            </a:r>
          </a:p>
        </p:txBody>
      </p:sp>
      <p:sp>
        <p:nvSpPr>
          <p:cNvPr id="9" name="Rounded Rectangle 7">
            <a:extLst>
              <a:ext uri="{FF2B5EF4-FFF2-40B4-BE49-F238E27FC236}">
                <a16:creationId xmlns:a16="http://schemas.microsoft.com/office/drawing/2014/main" id="{1BBC5D2F-3C36-49C1-8B59-50B944DDA94D}"/>
              </a:ext>
            </a:extLst>
          </p:cNvPr>
          <p:cNvSpPr/>
          <p:nvPr/>
        </p:nvSpPr>
        <p:spPr>
          <a:xfrm>
            <a:off x="7056199" y="681232"/>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Examples</a:t>
            </a:r>
          </a:p>
        </p:txBody>
      </p:sp>
      <p:sp>
        <p:nvSpPr>
          <p:cNvPr id="10" name="Rounded Rectangle 8">
            <a:extLst>
              <a:ext uri="{FF2B5EF4-FFF2-40B4-BE49-F238E27FC236}">
                <a16:creationId xmlns:a16="http://schemas.microsoft.com/office/drawing/2014/main" id="{79B5FF4D-2B6D-4D05-82FD-CB46C749BF17}"/>
              </a:ext>
            </a:extLst>
          </p:cNvPr>
          <p:cNvSpPr/>
          <p:nvPr/>
        </p:nvSpPr>
        <p:spPr>
          <a:xfrm>
            <a:off x="6260049" y="6332032"/>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203093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376264"/>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describing a scene in narrative, you can </a:t>
            </a:r>
            <a:r>
              <a:rPr lang="en-GB" sz="1800" dirty="0">
                <a:solidFill>
                  <a:srgbClr val="FF0000"/>
                </a:solidFill>
              </a:rPr>
              <a:t>help your reader visualise it by describing it in detail.</a:t>
            </a:r>
            <a:r>
              <a:rPr lang="en-GB" sz="1800" dirty="0"/>
              <a:t> You might choose to use expanded noun phrases that provide a </a:t>
            </a:r>
            <a:r>
              <a:rPr lang="en-GB" sz="1800"/>
              <a:t>detailed description.</a:t>
            </a:r>
            <a:endParaRPr lang="en-GB" sz="1800" dirty="0"/>
          </a:p>
          <a:p>
            <a:pPr marL="0" indent="0">
              <a:lnSpc>
                <a:spcPts val="2800"/>
              </a:lnSpc>
              <a:spcBef>
                <a:spcPts val="0"/>
              </a:spcBef>
              <a:buNone/>
            </a:pPr>
            <a:endParaRPr lang="en-GB" sz="1800" dirty="0"/>
          </a:p>
          <a:p>
            <a:pPr marL="0" indent="0">
              <a:lnSpc>
                <a:spcPts val="2800"/>
              </a:lnSpc>
              <a:spcBef>
                <a:spcPts val="0"/>
              </a:spcBef>
              <a:buNone/>
            </a:pPr>
            <a:r>
              <a:rPr lang="en-GB" sz="1800" dirty="0"/>
              <a:t>Choose your noun phrases carefully!</a:t>
            </a:r>
          </a:p>
          <a:p>
            <a:pPr marL="59357" indent="0">
              <a:lnSpc>
                <a:spcPts val="2400"/>
              </a:lnSpc>
              <a:spcBef>
                <a:spcPts val="0"/>
              </a:spcBef>
              <a:spcAft>
                <a:spcPts val="554"/>
              </a:spcAft>
              <a:buClrTx/>
              <a:buSzPct val="80000"/>
              <a:buNone/>
            </a:pPr>
            <a:endParaRPr lang="en-GB" sz="1800" u="sng"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5368" y="188639"/>
            <a:ext cx="5688632" cy="646331"/>
          </a:xfrm>
          <a:prstGeom prst="rect">
            <a:avLst/>
          </a:prstGeom>
          <a:noFill/>
        </p:spPr>
        <p:txBody>
          <a:bodyPr wrap="square" rtlCol="0">
            <a:spAutoFit/>
          </a:bodyPr>
          <a:lstStyle/>
          <a:p>
            <a:endParaRPr lang="en-GB" dirty="0">
              <a:latin typeface="Calibri" pitchFamily="34" charset="0"/>
              <a:cs typeface="Calibri" pitchFamily="34" charset="0"/>
            </a:endParaRPr>
          </a:p>
          <a:p>
            <a:endParaRPr lang="en-GB" dirty="0">
              <a:latin typeface="Calibri" pitchFamily="34" charset="0"/>
              <a:cs typeface="Calibri" pitchFamily="34" charset="0"/>
            </a:endParaRPr>
          </a:p>
        </p:txBody>
      </p:sp>
      <p:pic>
        <p:nvPicPr>
          <p:cNvPr id="5" name="Content Placeholder 4"/>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406398" y="1171437"/>
            <a:ext cx="5308462" cy="5308462"/>
          </a:xfrm>
        </p:spPr>
      </p:pic>
      <p:sp>
        <p:nvSpPr>
          <p:cNvPr id="7" name="TextBox 6"/>
          <p:cNvSpPr txBox="1"/>
          <p:nvPr/>
        </p:nvSpPr>
        <p:spPr>
          <a:xfrm>
            <a:off x="416656" y="511804"/>
            <a:ext cx="8712460" cy="461665"/>
          </a:xfrm>
          <a:prstGeom prst="rect">
            <a:avLst/>
          </a:prstGeom>
          <a:noFill/>
        </p:spPr>
        <p:txBody>
          <a:bodyPr wrap="square" rtlCol="0">
            <a:spAutoFit/>
          </a:bodyPr>
          <a:lstStyle/>
          <a:p>
            <a:r>
              <a:rPr lang="en-GB" sz="2400" dirty="0">
                <a:solidFill>
                  <a:srgbClr val="002060"/>
                </a:solidFill>
                <a:effectLst>
                  <a:outerShdw blurRad="38100" dist="38100" dir="2700000" algn="tl">
                    <a:srgbClr val="000000">
                      <a:alpha val="43137"/>
                    </a:srgbClr>
                  </a:outerShdw>
                </a:effectLst>
                <a:latin typeface="Calibri" pitchFamily="34" charset="0"/>
                <a:cs typeface="Calibri" pitchFamily="34" charset="0"/>
              </a:rPr>
              <a:t>Invent and label objects in a cabinet of curiosities</a:t>
            </a:r>
          </a:p>
        </p:txBody>
      </p:sp>
      <p:sp>
        <p:nvSpPr>
          <p:cNvPr id="2" name="TextBox 1">
            <a:extLst>
              <a:ext uri="{FF2B5EF4-FFF2-40B4-BE49-F238E27FC236}">
                <a16:creationId xmlns:a16="http://schemas.microsoft.com/office/drawing/2014/main" id="{EBE426C6-6CEA-4E51-9888-3F3230EFA70B}"/>
              </a:ext>
            </a:extLst>
          </p:cNvPr>
          <p:cNvSpPr txBox="1"/>
          <p:nvPr/>
        </p:nvSpPr>
        <p:spPr>
          <a:xfrm>
            <a:off x="5857282" y="1296634"/>
            <a:ext cx="2880320" cy="5016758"/>
          </a:xfrm>
          <a:prstGeom prst="rect">
            <a:avLst/>
          </a:prstGeom>
          <a:noFill/>
        </p:spPr>
        <p:txBody>
          <a:bodyPr wrap="square" rtlCol="0">
            <a:spAutoFit/>
          </a:bodyPr>
          <a:lstStyle/>
          <a:p>
            <a:pPr marL="285750" indent="-285750">
              <a:buFont typeface="Arial" panose="020B0604020202020204" pitchFamily="34" charset="0"/>
              <a:buChar char="•"/>
            </a:pPr>
            <a:r>
              <a:rPr lang="en-GB" sz="2000" dirty="0"/>
              <a:t>an ancient cabinet of curious wonders from around the world</a:t>
            </a:r>
          </a:p>
          <a:p>
            <a:pPr marL="285750" indent="-285750">
              <a:buFont typeface="Arial" panose="020B0604020202020204" pitchFamily="34" charset="0"/>
              <a:buChar char="•"/>
            </a:pPr>
            <a:r>
              <a:rPr lang="en-GB" sz="2000" dirty="0"/>
              <a:t>an antique clock with a cracked glass face </a:t>
            </a:r>
          </a:p>
          <a:p>
            <a:pPr marL="285750" indent="-285750">
              <a:buFont typeface="Arial" panose="020B0604020202020204" pitchFamily="34" charset="0"/>
              <a:buChar char="•"/>
            </a:pPr>
            <a:r>
              <a:rPr lang="en-GB" sz="2000" dirty="0"/>
              <a:t>a specimen jar that  contained a small wooden cross</a:t>
            </a:r>
          </a:p>
          <a:p>
            <a:pPr marL="285750" indent="-285750">
              <a:buFont typeface="Arial" panose="020B0604020202020204" pitchFamily="34" charset="0"/>
              <a:buChar char="•"/>
            </a:pPr>
            <a:r>
              <a:rPr lang="en-GB" sz="2000" dirty="0"/>
              <a:t>a china doll’s head with piercing blue eyes</a:t>
            </a:r>
          </a:p>
          <a:p>
            <a:pPr marL="285750" indent="-285750">
              <a:buFont typeface="Arial" panose="020B0604020202020204" pitchFamily="34" charset="0"/>
              <a:buChar char="•"/>
            </a:pPr>
            <a:r>
              <a:rPr lang="en-GB" sz="2000" dirty="0"/>
              <a:t>a miniature silver key so small that an elf might have fashioned it</a:t>
            </a:r>
          </a:p>
        </p:txBody>
      </p:sp>
    </p:spTree>
    <p:extLst>
      <p:ext uri="{BB962C8B-B14F-4D97-AF65-F5344CB8AC3E}">
        <p14:creationId xmlns:p14="http://schemas.microsoft.com/office/powerpoint/2010/main" val="43009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3556</TotalTime>
  <Words>1446</Words>
  <Application>Microsoft Office PowerPoint</Application>
  <PresentationFormat>On-screen Show (4:3)</PresentationFormat>
  <Paragraphs>88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Times New Roman</vt:lpstr>
      <vt:lpstr>Wingdings</vt:lpstr>
      <vt:lpstr>Pixel</vt:lpstr>
      <vt:lpstr>PowerPoint Presentation</vt:lpstr>
      <vt:lpstr>LEAD Principles</vt:lpstr>
      <vt:lpstr>PowerPoint Presentation</vt:lpstr>
      <vt:lpstr>PowerPoint Presentation</vt:lpstr>
      <vt:lpstr>Verbalising the Grammar-Writing Link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428</cp:revision>
  <cp:lastPrinted>2016-04-04T06:59:35Z</cp:lastPrinted>
  <dcterms:created xsi:type="dcterms:W3CDTF">2006-06-23T08:27:44Z</dcterms:created>
  <dcterms:modified xsi:type="dcterms:W3CDTF">2020-01-17T14:12:38Z</dcterms:modified>
</cp:coreProperties>
</file>