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3" r:id="rId1"/>
  </p:sldMasterIdLst>
  <p:notesMasterIdLst>
    <p:notesMasterId r:id="rId11"/>
  </p:notesMasterIdLst>
  <p:handoutMasterIdLst>
    <p:handoutMasterId r:id="rId12"/>
  </p:handoutMasterIdLst>
  <p:sldIdLst>
    <p:sldId id="261" r:id="rId2"/>
    <p:sldId id="481" r:id="rId3"/>
    <p:sldId id="485" r:id="rId4"/>
    <p:sldId id="484" r:id="rId5"/>
    <p:sldId id="480" r:id="rId6"/>
    <p:sldId id="487" r:id="rId7"/>
    <p:sldId id="488" r:id="rId8"/>
    <p:sldId id="615" r:id="rId9"/>
    <p:sldId id="363" r:id="rId10"/>
  </p:sldIdLst>
  <p:sldSz cx="9144000" cy="6858000" type="screen4x3"/>
  <p:notesSz cx="6858000" cy="1005205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elen lines" initials="hl" lastIdx="2" clrIdx="0">
    <p:extLst>
      <p:ext uri="{19B8F6BF-5375-455C-9EA6-DF929625EA0E}">
        <p15:presenceInfo xmlns:p15="http://schemas.microsoft.com/office/powerpoint/2012/main" userId="helen line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FF9FF"/>
    <a:srgbClr val="D5EFFF"/>
    <a:srgbClr val="384A94"/>
    <a:srgbClr val="55C37A"/>
    <a:srgbClr val="FFFFCC"/>
    <a:srgbClr val="CCECFF"/>
    <a:srgbClr val="D5D5FF"/>
    <a:srgbClr val="99FF99"/>
    <a:srgbClr val="9ED090"/>
    <a:srgbClr val="7AD0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83" autoAdjust="0"/>
    <p:restoredTop sz="64536" autoAdjust="0"/>
  </p:normalViewPr>
  <p:slideViewPr>
    <p:cSldViewPr>
      <p:cViewPr varScale="1">
        <p:scale>
          <a:sx n="30" d="100"/>
          <a:sy n="30" d="100"/>
        </p:scale>
        <p:origin x="1757" y="29"/>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0" y="0"/>
            <a:ext cx="2971800" cy="50309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70659" name="Rectangle 3"/>
          <p:cNvSpPr>
            <a:spLocks noGrp="1" noChangeArrowheads="1"/>
          </p:cNvSpPr>
          <p:nvPr>
            <p:ph type="dt" sz="quarter" idx="1"/>
          </p:nvPr>
        </p:nvSpPr>
        <p:spPr bwMode="auto">
          <a:xfrm>
            <a:off x="3884613" y="0"/>
            <a:ext cx="2971800" cy="50309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70660" name="Rectangle 4"/>
          <p:cNvSpPr>
            <a:spLocks noGrp="1" noChangeArrowheads="1"/>
          </p:cNvSpPr>
          <p:nvPr>
            <p:ph type="ftr" sz="quarter" idx="2"/>
          </p:nvPr>
        </p:nvSpPr>
        <p:spPr bwMode="auto">
          <a:xfrm>
            <a:off x="0" y="9547317"/>
            <a:ext cx="2971800" cy="50309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70661" name="Rectangle 5"/>
          <p:cNvSpPr>
            <a:spLocks noGrp="1" noChangeArrowheads="1"/>
          </p:cNvSpPr>
          <p:nvPr>
            <p:ph type="sldNum" sz="quarter" idx="3"/>
          </p:nvPr>
        </p:nvSpPr>
        <p:spPr bwMode="auto">
          <a:xfrm>
            <a:off x="3884613" y="9547317"/>
            <a:ext cx="2971800" cy="50309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E39577D1-B2A1-402A-B7B5-CE6EAB3E0D87}" type="slidenum">
              <a:rPr lang="en-US"/>
              <a:pPr/>
              <a:t>‹#›</a:t>
            </a:fld>
            <a:endParaRPr lang="en-US"/>
          </a:p>
        </p:txBody>
      </p:sp>
    </p:spTree>
    <p:extLst>
      <p:ext uri="{BB962C8B-B14F-4D97-AF65-F5344CB8AC3E}">
        <p14:creationId xmlns:p14="http://schemas.microsoft.com/office/powerpoint/2010/main" val="40144937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50309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075" name="Rectangle 3"/>
          <p:cNvSpPr>
            <a:spLocks noGrp="1" noChangeArrowheads="1"/>
          </p:cNvSpPr>
          <p:nvPr>
            <p:ph type="dt" idx="1"/>
          </p:nvPr>
        </p:nvSpPr>
        <p:spPr bwMode="auto">
          <a:xfrm>
            <a:off x="3884613" y="0"/>
            <a:ext cx="2971800" cy="50309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076" name="Rectangle 4"/>
          <p:cNvSpPr>
            <a:spLocks noGrp="1" noRot="1" noChangeAspect="1" noChangeArrowheads="1" noTextEdit="1"/>
          </p:cNvSpPr>
          <p:nvPr>
            <p:ph type="sldImg" idx="2"/>
          </p:nvPr>
        </p:nvSpPr>
        <p:spPr bwMode="auto">
          <a:xfrm>
            <a:off x="915988" y="754063"/>
            <a:ext cx="5026025" cy="3768725"/>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85800" y="4775297"/>
            <a:ext cx="5486400" cy="452293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8" name="Rectangle 6"/>
          <p:cNvSpPr>
            <a:spLocks noGrp="1" noChangeArrowheads="1"/>
          </p:cNvSpPr>
          <p:nvPr>
            <p:ph type="ftr" sz="quarter" idx="4"/>
          </p:nvPr>
        </p:nvSpPr>
        <p:spPr bwMode="auto">
          <a:xfrm>
            <a:off x="0" y="9547317"/>
            <a:ext cx="2971800" cy="50309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079" name="Rectangle 7"/>
          <p:cNvSpPr>
            <a:spLocks noGrp="1" noChangeArrowheads="1"/>
          </p:cNvSpPr>
          <p:nvPr>
            <p:ph type="sldNum" sz="quarter" idx="5"/>
          </p:nvPr>
        </p:nvSpPr>
        <p:spPr bwMode="auto">
          <a:xfrm>
            <a:off x="3884613" y="9547317"/>
            <a:ext cx="2971800" cy="50309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88C648E7-3A21-4E05-9F45-05274052E9C8}" type="slidenum">
              <a:rPr lang="en-US"/>
              <a:pPr/>
              <a:t>‹#›</a:t>
            </a:fld>
            <a:endParaRPr lang="en-US"/>
          </a:p>
        </p:txBody>
      </p:sp>
    </p:spTree>
    <p:extLst>
      <p:ext uri="{BB962C8B-B14F-4D97-AF65-F5344CB8AC3E}">
        <p14:creationId xmlns:p14="http://schemas.microsoft.com/office/powerpoint/2010/main" val="34067930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9884BA-55AD-4B17-980B-1B5D061C55E0}" type="slidenum">
              <a:rPr lang="en-US"/>
              <a:pPr/>
              <a:t>1</a:t>
            </a:fld>
            <a:endParaRPr lang="en-US"/>
          </a:p>
        </p:txBody>
      </p:sp>
      <p:sp>
        <p:nvSpPr>
          <p:cNvPr id="14338" name="Rectangle 2"/>
          <p:cNvSpPr>
            <a:spLocks noGrp="1" noRot="1" noChangeAspect="1" noChangeArrowheads="1" noTextEdit="1"/>
          </p:cNvSpPr>
          <p:nvPr>
            <p:ph type="sldImg"/>
          </p:nvPr>
        </p:nvSpPr>
        <p:spPr>
          <a:xfrm>
            <a:off x="915988" y="754063"/>
            <a:ext cx="5026025" cy="3768725"/>
          </a:xfrm>
          <a:ln/>
        </p:spPr>
      </p:sp>
      <p:sp>
        <p:nvSpPr>
          <p:cNvPr id="14339" name="Rectangle 3"/>
          <p:cNvSpPr>
            <a:spLocks noGrp="1" noChangeArrowheads="1"/>
          </p:cNvSpPr>
          <p:nvPr>
            <p:ph type="body" idx="1"/>
          </p:nvPr>
        </p:nvSpPr>
        <p:spPr/>
        <p:txBody>
          <a:bodyPr/>
          <a:lstStyle/>
          <a:p>
            <a:endParaRPr lang="en-GB" dirty="0"/>
          </a:p>
        </p:txBody>
      </p:sp>
    </p:spTree>
    <p:extLst>
      <p:ext uri="{BB962C8B-B14F-4D97-AF65-F5344CB8AC3E}">
        <p14:creationId xmlns:p14="http://schemas.microsoft.com/office/powerpoint/2010/main" val="26066465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These are the key pedagogical principles which underpin the teaching.  In the slides which follow, where the teaching is using these principles, they</a:t>
            </a:r>
            <a:r>
              <a:rPr lang="en-GB" baseline="0" dirty="0"/>
              <a:t> are shown</a:t>
            </a:r>
            <a:r>
              <a:rPr lang="en-GB" dirty="0"/>
              <a:t> in cream text boxes.</a:t>
            </a:r>
          </a:p>
          <a:p>
            <a:r>
              <a:rPr lang="en-GB" dirty="0"/>
              <a:t>If you are not familiar with the principles</a:t>
            </a:r>
            <a:r>
              <a:rPr lang="en-GB" baseline="0" dirty="0"/>
              <a:t> you might like to listen to the PPT with audio which explains them.</a:t>
            </a:r>
            <a:endParaRPr lang="en-GB" dirty="0"/>
          </a:p>
        </p:txBody>
      </p:sp>
      <p:sp>
        <p:nvSpPr>
          <p:cNvPr id="4" name="Slide Number Placeholder 3"/>
          <p:cNvSpPr>
            <a:spLocks noGrp="1"/>
          </p:cNvSpPr>
          <p:nvPr>
            <p:ph type="sldNum" sz="quarter" idx="10"/>
          </p:nvPr>
        </p:nvSpPr>
        <p:spPr/>
        <p:txBody>
          <a:bodyPr/>
          <a:lstStyle/>
          <a:p>
            <a:fld id="{88C648E7-3A21-4E05-9F45-05274052E9C8}" type="slidenum">
              <a:rPr lang="en-US" smtClean="0"/>
              <a:pPr/>
              <a:t>2</a:t>
            </a:fld>
            <a:endParaRPr lang="en-US"/>
          </a:p>
        </p:txBody>
      </p:sp>
    </p:spTree>
    <p:extLst>
      <p:ext uri="{BB962C8B-B14F-4D97-AF65-F5344CB8AC3E}">
        <p14:creationId xmlns:p14="http://schemas.microsoft.com/office/powerpoint/2010/main" val="35059810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5988" y="754063"/>
            <a:ext cx="5026025" cy="3768725"/>
          </a:xfrm>
        </p:spPr>
      </p:sp>
      <p:sp>
        <p:nvSpPr>
          <p:cNvPr id="3" name="Notes Placeholder 2"/>
          <p:cNvSpPr>
            <a:spLocks noGrp="1"/>
          </p:cNvSpPr>
          <p:nvPr>
            <p:ph type="body" idx="1"/>
          </p:nvPr>
        </p:nvSpPr>
        <p:spPr/>
        <p:txBody>
          <a:bodyPr/>
          <a:lstStyle/>
          <a:p>
            <a:r>
              <a:rPr lang="en-GB" dirty="0">
                <a:solidFill>
                  <a:schemeClr val="tx1"/>
                </a:solidFill>
              </a:rPr>
              <a:t>You can listen to Nicola Davies reading ‘The Promise’ at: </a:t>
            </a:r>
            <a:r>
              <a:rPr lang="en-GB" sz="1200" dirty="0"/>
              <a:t>https://vimeo.com/73026206   </a:t>
            </a:r>
          </a:p>
          <a:p>
            <a:r>
              <a:rPr lang="en-GB" dirty="0">
                <a:solidFill>
                  <a:schemeClr val="tx1"/>
                </a:solidFill>
              </a:rPr>
              <a:t>‘The Promise’ might be described as a modern fable or folk tale, so some of the repetition in it is linked to the conventions of the genre (objects or actions that occur in ‘threes’ being typical). Repetition of ‘mean and hard and ugly’ is applied to the city, its people and the protagonist, suggesting the strength of the need for transformation of the city and its inhabitants’ lives (by the end of the story this has been achieved by the planting of ‘magic’ acorns that grow into trees and gardens, making the city a green space and bringing people together). </a:t>
            </a:r>
          </a:p>
          <a:p>
            <a:r>
              <a:rPr lang="en-GB" dirty="0">
                <a:solidFill>
                  <a:schemeClr val="tx1"/>
                </a:solidFill>
              </a:rPr>
              <a:t>You could ask students if they notice any other kinds of repetition in the opening paragraph and note how these produce a distinctive rhythm and mood, for example:</a:t>
            </a:r>
          </a:p>
          <a:p>
            <a:pPr marL="171450" indent="-171450">
              <a:buFont typeface="Arial" panose="020B0604020202020204" pitchFamily="34" charset="0"/>
              <a:buChar char="•"/>
            </a:pPr>
            <a:r>
              <a:rPr lang="en-GB" dirty="0">
                <a:solidFill>
                  <a:schemeClr val="tx1"/>
                </a:solidFill>
              </a:rPr>
              <a:t>The number of monosyllabic words in phrases (mean and hard; dry as dust; cracked by heat and cold; the dead trees in the park) making the harsh sounds and rhythms more relentless</a:t>
            </a:r>
          </a:p>
          <a:p>
            <a:pPr marL="171450" indent="-171450">
              <a:buFont typeface="Arial" panose="020B0604020202020204" pitchFamily="34" charset="0"/>
              <a:buChar char="•"/>
            </a:pPr>
            <a:r>
              <a:rPr lang="en-GB" dirty="0">
                <a:solidFill>
                  <a:schemeClr val="tx1"/>
                </a:solidFill>
              </a:rPr>
              <a:t>The number of co-ordinated phrases and clauses similarly adds to the idea of relentless tedium and inevitability, e.g. The people had grown as mean and hard and ugly as their city and I was mean and hard and ugly too</a:t>
            </a:r>
          </a:p>
          <a:p>
            <a:pPr marL="171450" indent="-171450">
              <a:buFont typeface="Arial" panose="020B0604020202020204" pitchFamily="34" charset="0"/>
              <a:buChar char="•"/>
            </a:pPr>
            <a:r>
              <a:rPr lang="en-GB" dirty="0">
                <a:solidFill>
                  <a:schemeClr val="tx1"/>
                </a:solidFill>
              </a:rPr>
              <a:t>Choice of words with hard consonant sounds and/or from similar lexical field, to connote ugliness and harshness: mean, hard, ugly, dry, cracked, gritty, scratching, broken, shrivelled</a:t>
            </a:r>
          </a:p>
          <a:p>
            <a:pPr marL="171450" indent="-171450">
              <a:buFont typeface="Arial" panose="020B0604020202020204" pitchFamily="34" charset="0"/>
              <a:buChar char="•"/>
            </a:pPr>
            <a:r>
              <a:rPr lang="en-GB" dirty="0">
                <a:solidFill>
                  <a:schemeClr val="tx1"/>
                </a:solidFill>
              </a:rPr>
              <a:t>Repeated negative constructions: never blessed with rain; nothing grew; no-one ever smiled</a:t>
            </a:r>
          </a:p>
          <a:p>
            <a:pPr marL="171450" indent="-171450">
              <a:buFont typeface="Arial" panose="020B0604020202020204" pitchFamily="34" charset="0"/>
              <a:buChar char="•"/>
            </a:pPr>
            <a:r>
              <a:rPr lang="en-GB" dirty="0">
                <a:solidFill>
                  <a:schemeClr val="tx1"/>
                </a:solidFill>
              </a:rPr>
              <a:t>Three short sentences positioned in the middle of the paragraph stressing the bleak scene as simple fact: Nothing grew. Everything was broken. No one ever smiled.</a:t>
            </a:r>
          </a:p>
          <a:p>
            <a:endParaRPr lang="en-GB" dirty="0">
              <a:solidFill>
                <a:schemeClr val="tx1"/>
              </a:solidFill>
            </a:endParaRPr>
          </a:p>
        </p:txBody>
      </p:sp>
      <p:sp>
        <p:nvSpPr>
          <p:cNvPr id="4" name="Slide Number Placeholder 3"/>
          <p:cNvSpPr>
            <a:spLocks noGrp="1"/>
          </p:cNvSpPr>
          <p:nvPr>
            <p:ph type="sldNum" sz="quarter" idx="10"/>
          </p:nvPr>
        </p:nvSpPr>
        <p:spPr/>
        <p:txBody>
          <a:bodyPr/>
          <a:lstStyle/>
          <a:p>
            <a:fld id="{88C648E7-3A21-4E05-9F45-05274052E9C8}" type="slidenum">
              <a:rPr lang="en-US" smtClean="0"/>
              <a:pPr/>
              <a:t>3</a:t>
            </a:fld>
            <a:endParaRPr lang="en-US"/>
          </a:p>
        </p:txBody>
      </p:sp>
    </p:spTree>
    <p:extLst>
      <p:ext uri="{BB962C8B-B14F-4D97-AF65-F5344CB8AC3E}">
        <p14:creationId xmlns:p14="http://schemas.microsoft.com/office/powerpoint/2010/main" val="29771777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5988" y="754063"/>
            <a:ext cx="5026025" cy="3768725"/>
          </a:xfrm>
        </p:spPr>
      </p:sp>
      <p:sp>
        <p:nvSpPr>
          <p:cNvPr id="3" name="Notes Placeholder 2"/>
          <p:cNvSpPr>
            <a:spLocks noGrp="1"/>
          </p:cNvSpPr>
          <p:nvPr>
            <p:ph type="body" idx="1"/>
          </p:nvPr>
        </p:nvSpPr>
        <p:spPr/>
        <p:txBody>
          <a:bodyPr/>
          <a:lstStyle/>
          <a:p>
            <a:r>
              <a:rPr lang="en-GB" dirty="0">
                <a:solidFill>
                  <a:schemeClr val="tx1"/>
                </a:solidFill>
              </a:rPr>
              <a:t>You might want to support students’ performance by highlighting words, phrases or sentences for particular emphasis, </a:t>
            </a:r>
            <a:r>
              <a:rPr lang="en-GB" dirty="0" err="1">
                <a:solidFill>
                  <a:schemeClr val="tx1"/>
                </a:solidFill>
              </a:rPr>
              <a:t>eg</a:t>
            </a:r>
            <a:r>
              <a:rPr lang="en-GB" dirty="0">
                <a:solidFill>
                  <a:schemeClr val="tx1"/>
                </a:solidFill>
              </a:rPr>
              <a:t> picking up on the points from discussion of repeated patterns, as outlined on previous slide notes).</a:t>
            </a:r>
          </a:p>
          <a:p>
            <a:r>
              <a:rPr lang="en-GB" dirty="0">
                <a:solidFill>
                  <a:schemeClr val="tx1"/>
                </a:solidFill>
              </a:rPr>
              <a:t>In preparation and feedback, you can emphasise the grammar-meaning link suggested in the instruction, reflecting on language choices that most emphasise the ugliness and harshness of the city.</a:t>
            </a:r>
          </a:p>
          <a:p>
            <a:r>
              <a:rPr lang="en-GB" dirty="0">
                <a:solidFill>
                  <a:schemeClr val="tx1"/>
                </a:solidFill>
              </a:rPr>
              <a:t>The next slides look in more detail at some of the patterns that create strong rhythms and emphasise the main ideas.</a:t>
            </a:r>
          </a:p>
          <a:p>
            <a:endParaRPr lang="en-GB" dirty="0">
              <a:solidFill>
                <a:schemeClr val="tx1"/>
              </a:solidFill>
            </a:endParaRPr>
          </a:p>
        </p:txBody>
      </p:sp>
      <p:sp>
        <p:nvSpPr>
          <p:cNvPr id="4" name="Slide Number Placeholder 3"/>
          <p:cNvSpPr>
            <a:spLocks noGrp="1"/>
          </p:cNvSpPr>
          <p:nvPr>
            <p:ph type="sldNum" sz="quarter" idx="10"/>
          </p:nvPr>
        </p:nvSpPr>
        <p:spPr/>
        <p:txBody>
          <a:bodyPr/>
          <a:lstStyle/>
          <a:p>
            <a:fld id="{88C648E7-3A21-4E05-9F45-05274052E9C8}" type="slidenum">
              <a:rPr lang="en-US" smtClean="0"/>
              <a:pPr/>
              <a:t>4</a:t>
            </a:fld>
            <a:endParaRPr lang="en-US"/>
          </a:p>
        </p:txBody>
      </p:sp>
    </p:spTree>
    <p:extLst>
      <p:ext uri="{BB962C8B-B14F-4D97-AF65-F5344CB8AC3E}">
        <p14:creationId xmlns:p14="http://schemas.microsoft.com/office/powerpoint/2010/main" val="18915387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5988" y="754063"/>
            <a:ext cx="5026025" cy="3768725"/>
          </a:xfrm>
        </p:spPr>
      </p:sp>
      <p:sp>
        <p:nvSpPr>
          <p:cNvPr id="3" name="Notes Placeholder 2"/>
          <p:cNvSpPr>
            <a:spLocks noGrp="1"/>
          </p:cNvSpPr>
          <p:nvPr>
            <p:ph type="body" idx="1"/>
          </p:nvPr>
        </p:nvSpPr>
        <p:spPr/>
        <p:txBody>
          <a:bodyPr/>
          <a:lstStyle/>
          <a:p>
            <a:r>
              <a:rPr lang="en-GB" dirty="0">
                <a:solidFill>
                  <a:schemeClr val="tx1"/>
                </a:solidFill>
              </a:rPr>
              <a:t>You can use the ‘mini scripts’ on the slide to model explanations of the effect of particular sentence patterns. Stress the context of the opening of ‘The Promise’ that lays out the ‘problem’ in the story that needs to be resolved. Try to avoid making generic comments about short sentences </a:t>
            </a:r>
            <a:r>
              <a:rPr lang="en-GB" dirty="0" err="1">
                <a:solidFill>
                  <a:schemeClr val="tx1"/>
                </a:solidFill>
              </a:rPr>
              <a:t>eg</a:t>
            </a:r>
            <a:r>
              <a:rPr lang="en-GB" dirty="0">
                <a:solidFill>
                  <a:schemeClr val="tx1"/>
                </a:solidFill>
              </a:rPr>
              <a:t> that ‘short snappy sentences create tension’. You can reflect on how these sentences were emphasised in students’ choral readings and if they agree that the rhythm slows at this point to ‘hammer home’ the central ‘problem’. You could try altering sentence construction to hear the rhythm of alternative choices e.g. ‘Nothing grew and everything was broken and no one ever smiled.’ Does this give as bleak a picture as the original, which gives more emphasis to the patterning of successive pronoun starts: </a:t>
            </a:r>
            <a:r>
              <a:rPr lang="en-GB" dirty="0" err="1">
                <a:solidFill>
                  <a:schemeClr val="tx1"/>
                </a:solidFill>
              </a:rPr>
              <a:t>Nothing..Everything</a:t>
            </a:r>
            <a:r>
              <a:rPr lang="en-GB" dirty="0">
                <a:solidFill>
                  <a:schemeClr val="tx1"/>
                </a:solidFill>
              </a:rPr>
              <a:t>…No one? </a:t>
            </a:r>
          </a:p>
        </p:txBody>
      </p:sp>
      <p:sp>
        <p:nvSpPr>
          <p:cNvPr id="4" name="Slide Number Placeholder 3"/>
          <p:cNvSpPr>
            <a:spLocks noGrp="1"/>
          </p:cNvSpPr>
          <p:nvPr>
            <p:ph type="sldNum" sz="quarter" idx="10"/>
          </p:nvPr>
        </p:nvSpPr>
        <p:spPr/>
        <p:txBody>
          <a:bodyPr/>
          <a:lstStyle/>
          <a:p>
            <a:fld id="{88C648E7-3A21-4E05-9F45-05274052E9C8}" type="slidenum">
              <a:rPr lang="en-US" smtClean="0"/>
              <a:pPr/>
              <a:t>5</a:t>
            </a:fld>
            <a:endParaRPr lang="en-US"/>
          </a:p>
        </p:txBody>
      </p:sp>
    </p:spTree>
    <p:extLst>
      <p:ext uri="{BB962C8B-B14F-4D97-AF65-F5344CB8AC3E}">
        <p14:creationId xmlns:p14="http://schemas.microsoft.com/office/powerpoint/2010/main" val="9404020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5988" y="754063"/>
            <a:ext cx="5026025" cy="3768725"/>
          </a:xfrm>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solidFill>
                  <a:schemeClr val="tx1"/>
                </a:solidFill>
              </a:rPr>
              <a:t>You can use the ‘mini scripts’ on the slide to model explanations of the effect of particular sentence patterns. Try to avoid making generic comments about co-ordinated sentences e.g. that overusing ‘and’ sounds childish or boring. Note that Nicola Davies uses ‘and’ to join words into phrases and to join clauses. You could experiment with different choices e.g. ‘The people had grown as mean and hard and ugly as their city. And I was mean and hard and ugly too.’ Does punctuating the second clause as a separate sentence give extra emphasis to the link between surroundings and personal behaviour?</a:t>
            </a:r>
          </a:p>
        </p:txBody>
      </p:sp>
      <p:sp>
        <p:nvSpPr>
          <p:cNvPr id="4" name="Slide Number Placeholder 3"/>
          <p:cNvSpPr>
            <a:spLocks noGrp="1"/>
          </p:cNvSpPr>
          <p:nvPr>
            <p:ph type="sldNum" sz="quarter" idx="10"/>
          </p:nvPr>
        </p:nvSpPr>
        <p:spPr/>
        <p:txBody>
          <a:bodyPr/>
          <a:lstStyle/>
          <a:p>
            <a:fld id="{88C648E7-3A21-4E05-9F45-05274052E9C8}" type="slidenum">
              <a:rPr lang="en-US" smtClean="0"/>
              <a:pPr/>
              <a:t>6</a:t>
            </a:fld>
            <a:endParaRPr lang="en-US"/>
          </a:p>
        </p:txBody>
      </p:sp>
    </p:spTree>
    <p:extLst>
      <p:ext uri="{BB962C8B-B14F-4D97-AF65-F5344CB8AC3E}">
        <p14:creationId xmlns:p14="http://schemas.microsoft.com/office/powerpoint/2010/main" val="15265065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5988" y="754063"/>
            <a:ext cx="5026025" cy="3768725"/>
          </a:xfrm>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solidFill>
                  <a:schemeClr val="tx1"/>
                </a:solidFill>
              </a:rPr>
              <a:t>You can use the ‘mini scripts’ on the slide to model explanations of the effect of particular sentence patterns. Try to avoid making generic comments about subordinate clauses e.g. that they ‘add information’. In the context of the opening to ‘The Promise’ you can stress how they strengthen the visual picture we get of the city, add auditory effects and reinforce the atmosphere of harshness and threat. You can experiment with alternative choices to compare effects e.g. whether writing the first sentence as three short single-clause sentences might create a deliberately disjointed effect that ‘works’ to convey the harsh atmosphere: ‘</a:t>
            </a:r>
            <a:r>
              <a:rPr lang="en-GB" i="1" dirty="0">
                <a:solidFill>
                  <a:schemeClr val="tx1"/>
                </a:solidFill>
              </a:rPr>
              <a:t>Its streets were dry as dust. They were cracked by heat and dust. They were never blessed with rain’</a:t>
            </a:r>
            <a:r>
              <a:rPr lang="en-GB" dirty="0">
                <a:solidFill>
                  <a:schemeClr val="tx1"/>
                </a:solidFill>
              </a:rPr>
              <a:t> or is the original list of three clauses more successful in emphasising the harshness of the surroundings? </a:t>
            </a:r>
          </a:p>
        </p:txBody>
      </p:sp>
      <p:sp>
        <p:nvSpPr>
          <p:cNvPr id="4" name="Slide Number Placeholder 3"/>
          <p:cNvSpPr>
            <a:spLocks noGrp="1"/>
          </p:cNvSpPr>
          <p:nvPr>
            <p:ph type="sldNum" sz="quarter" idx="10"/>
          </p:nvPr>
        </p:nvSpPr>
        <p:spPr/>
        <p:txBody>
          <a:bodyPr/>
          <a:lstStyle/>
          <a:p>
            <a:fld id="{88C648E7-3A21-4E05-9F45-05274052E9C8}" type="slidenum">
              <a:rPr lang="en-US" smtClean="0"/>
              <a:pPr/>
              <a:t>7</a:t>
            </a:fld>
            <a:endParaRPr lang="en-US"/>
          </a:p>
        </p:txBody>
      </p:sp>
    </p:spTree>
    <p:extLst>
      <p:ext uri="{BB962C8B-B14F-4D97-AF65-F5344CB8AC3E}">
        <p14:creationId xmlns:p14="http://schemas.microsoft.com/office/powerpoint/2010/main" val="26763866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is key: our research shows that teachers need</a:t>
            </a:r>
            <a:r>
              <a:rPr lang="en-GB" baseline="0" dirty="0"/>
              <a:t> to ‘practise’ verbalising the link for themselves; and then share it with students (and discuss it in the context of the students’ own writing).</a:t>
            </a:r>
            <a:endParaRPr lang="en-GB" dirty="0"/>
          </a:p>
        </p:txBody>
      </p:sp>
      <p:sp>
        <p:nvSpPr>
          <p:cNvPr id="4" name="Slide Number Placeholder 3"/>
          <p:cNvSpPr>
            <a:spLocks noGrp="1"/>
          </p:cNvSpPr>
          <p:nvPr>
            <p:ph type="sldNum" sz="quarter" idx="5"/>
          </p:nvPr>
        </p:nvSpPr>
        <p:spPr/>
        <p:txBody>
          <a:bodyPr/>
          <a:lstStyle/>
          <a:p>
            <a:fld id="{88C648E7-3A21-4E05-9F45-05274052E9C8}" type="slidenum">
              <a:rPr lang="en-US" smtClean="0"/>
              <a:pPr/>
              <a:t>8</a:t>
            </a:fld>
            <a:endParaRPr lang="en-US"/>
          </a:p>
        </p:txBody>
      </p:sp>
    </p:spTree>
    <p:extLst>
      <p:ext uri="{BB962C8B-B14F-4D97-AF65-F5344CB8AC3E}">
        <p14:creationId xmlns:p14="http://schemas.microsoft.com/office/powerpoint/2010/main" val="12380152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If you like, as consolidation, you could use the illustration from ‘The Promise’ and the sentence examples to encourage students to try out the different sentence patterns they have looked at on previous slides. Recap with students the choices they can make:</a:t>
            </a:r>
          </a:p>
          <a:p>
            <a:pPr marL="0" indent="0">
              <a:lnSpc>
                <a:spcPts val="2800"/>
              </a:lnSpc>
              <a:spcBef>
                <a:spcPts val="0"/>
              </a:spcBef>
              <a:buNone/>
            </a:pPr>
            <a:r>
              <a:rPr lang="en-GB" sz="1200" dirty="0"/>
              <a:t>You can choose short or longer sentences and think about where to place them in a paragraph.</a:t>
            </a:r>
          </a:p>
          <a:p>
            <a:pPr marL="0" indent="0">
              <a:lnSpc>
                <a:spcPts val="2800"/>
              </a:lnSpc>
              <a:spcBef>
                <a:spcPts val="0"/>
              </a:spcBef>
              <a:buNone/>
            </a:pPr>
            <a:r>
              <a:rPr lang="en-GB" sz="1200" dirty="0"/>
              <a:t>You can use co-ordination (e.g. with ‘and’) to emphasise how ideas are linked. </a:t>
            </a:r>
          </a:p>
          <a:p>
            <a:pPr marL="0" indent="0">
              <a:lnSpc>
                <a:spcPts val="2800"/>
              </a:lnSpc>
              <a:spcBef>
                <a:spcPts val="0"/>
              </a:spcBef>
              <a:buNone/>
            </a:pPr>
            <a:r>
              <a:rPr lang="en-GB" sz="1200" dirty="0"/>
              <a:t>You can use subordinate clauses to provide layers of visual or auditory detail.</a:t>
            </a:r>
          </a:p>
          <a:p>
            <a:endParaRPr lang="en-GB" dirty="0"/>
          </a:p>
        </p:txBody>
      </p:sp>
      <p:sp>
        <p:nvSpPr>
          <p:cNvPr id="4" name="Slide Number Placeholder 3"/>
          <p:cNvSpPr>
            <a:spLocks noGrp="1"/>
          </p:cNvSpPr>
          <p:nvPr>
            <p:ph type="sldNum" sz="quarter" idx="10"/>
          </p:nvPr>
        </p:nvSpPr>
        <p:spPr/>
        <p:txBody>
          <a:bodyPr/>
          <a:lstStyle/>
          <a:p>
            <a:fld id="{B881F5F2-E548-4CF2-B7B0-CECB8766D031}" type="slidenum">
              <a:rPr lang="en-GB" smtClean="0"/>
              <a:t>9</a:t>
            </a:fld>
            <a:endParaRPr lang="en-GB"/>
          </a:p>
        </p:txBody>
      </p:sp>
    </p:spTree>
    <p:extLst>
      <p:ext uri="{BB962C8B-B14F-4D97-AF65-F5344CB8AC3E}">
        <p14:creationId xmlns:p14="http://schemas.microsoft.com/office/powerpoint/2010/main" val="5955006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9330" name="Group 2"/>
          <p:cNvGrpSpPr>
            <a:grpSpLocks/>
          </p:cNvGrpSpPr>
          <p:nvPr/>
        </p:nvGrpSpPr>
        <p:grpSpPr bwMode="auto">
          <a:xfrm>
            <a:off x="0" y="0"/>
            <a:ext cx="9144000" cy="6858000"/>
            <a:chOff x="0" y="0"/>
            <a:chExt cx="5760" cy="4320"/>
          </a:xfrm>
        </p:grpSpPr>
        <p:sp>
          <p:nvSpPr>
            <p:cNvPr id="99331"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lang="en-GB" sz="2215">
                <a:latin typeface="Times New Roman" pitchFamily="18" charset="0"/>
              </a:endParaRPr>
            </a:p>
          </p:txBody>
        </p:sp>
        <p:sp>
          <p:nvSpPr>
            <p:cNvPr id="99332"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endParaRPr lang="en-GB" sz="2215">
                <a:latin typeface="Times New Roman" pitchFamily="18" charset="0"/>
              </a:endParaRPr>
            </a:p>
          </p:txBody>
        </p:sp>
        <p:grpSp>
          <p:nvGrpSpPr>
            <p:cNvPr id="99333" name="Group 5"/>
            <p:cNvGrpSpPr>
              <a:grpSpLocks/>
            </p:cNvGrpSpPr>
            <p:nvPr/>
          </p:nvGrpSpPr>
          <p:grpSpPr bwMode="auto">
            <a:xfrm>
              <a:off x="0" y="672"/>
              <a:ext cx="1806" cy="1989"/>
              <a:chOff x="0" y="672"/>
              <a:chExt cx="1806" cy="1989"/>
            </a:xfrm>
          </p:grpSpPr>
          <p:sp>
            <p:nvSpPr>
              <p:cNvPr id="99334"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endParaRPr lang="en-GB" sz="2215">
                  <a:latin typeface="Times New Roman" pitchFamily="18" charset="0"/>
                </a:endParaRPr>
              </a:p>
            </p:txBody>
          </p:sp>
          <p:sp>
            <p:nvSpPr>
              <p:cNvPr id="99335"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endParaRPr lang="en-GB" sz="2215">
                  <a:latin typeface="Times New Roman" pitchFamily="18" charset="0"/>
                </a:endParaRPr>
              </a:p>
            </p:txBody>
          </p:sp>
          <p:sp>
            <p:nvSpPr>
              <p:cNvPr id="99336"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endParaRPr lang="en-GB" sz="2215">
                  <a:latin typeface="Times New Roman" pitchFamily="18" charset="0"/>
                </a:endParaRPr>
              </a:p>
            </p:txBody>
          </p:sp>
          <p:sp>
            <p:nvSpPr>
              <p:cNvPr id="99337"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endParaRPr lang="en-GB" sz="2215">
                  <a:latin typeface="Times New Roman" pitchFamily="18" charset="0"/>
                </a:endParaRPr>
              </a:p>
            </p:txBody>
          </p:sp>
          <p:sp>
            <p:nvSpPr>
              <p:cNvPr id="99338"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endParaRPr lang="en-GB" sz="2215">
                  <a:latin typeface="Times New Roman" pitchFamily="18" charset="0"/>
                </a:endParaRPr>
              </a:p>
            </p:txBody>
          </p:sp>
          <p:sp>
            <p:nvSpPr>
              <p:cNvPr id="99339"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endParaRPr lang="en-GB" sz="2215">
                  <a:latin typeface="Times New Roman" pitchFamily="18" charset="0"/>
                </a:endParaRPr>
              </a:p>
            </p:txBody>
          </p:sp>
          <p:sp>
            <p:nvSpPr>
              <p:cNvPr id="99340"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endParaRPr lang="en-GB" sz="2215">
                  <a:latin typeface="Times New Roman" pitchFamily="18" charset="0"/>
                </a:endParaRPr>
              </a:p>
            </p:txBody>
          </p:sp>
          <p:sp>
            <p:nvSpPr>
              <p:cNvPr id="99341"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endParaRPr lang="en-GB" sz="2215">
                  <a:latin typeface="Times New Roman" pitchFamily="18" charset="0"/>
                </a:endParaRPr>
              </a:p>
            </p:txBody>
          </p:sp>
          <p:sp>
            <p:nvSpPr>
              <p:cNvPr id="99342"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endParaRPr lang="en-GB" sz="2215">
                  <a:latin typeface="Times New Roman" pitchFamily="18" charset="0"/>
                </a:endParaRPr>
              </a:p>
            </p:txBody>
          </p:sp>
          <p:sp>
            <p:nvSpPr>
              <p:cNvPr id="99343"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endParaRPr lang="en-GB" sz="2215">
                  <a:latin typeface="Times New Roman" pitchFamily="18" charset="0"/>
                </a:endParaRPr>
              </a:p>
            </p:txBody>
          </p:sp>
        </p:grpSp>
      </p:grpSp>
      <p:sp>
        <p:nvSpPr>
          <p:cNvPr id="99344" name="Rectangle 16"/>
          <p:cNvSpPr>
            <a:spLocks noGrp="1" noChangeArrowheads="1"/>
          </p:cNvSpPr>
          <p:nvPr>
            <p:ph type="dt" sz="half" idx="2"/>
          </p:nvPr>
        </p:nvSpPr>
        <p:spPr>
          <a:xfrm>
            <a:off x="457200" y="6248400"/>
            <a:ext cx="2133600" cy="457200"/>
          </a:xfrm>
        </p:spPr>
        <p:txBody>
          <a:bodyPr/>
          <a:lstStyle>
            <a:lvl1pPr>
              <a:defRPr/>
            </a:lvl1pPr>
          </a:lstStyle>
          <a:p>
            <a:endParaRPr lang="en-US"/>
          </a:p>
        </p:txBody>
      </p:sp>
      <p:sp>
        <p:nvSpPr>
          <p:cNvPr id="99345" name="Rectangle 17"/>
          <p:cNvSpPr>
            <a:spLocks noGrp="1" noChangeArrowheads="1"/>
          </p:cNvSpPr>
          <p:nvPr>
            <p:ph type="ftr" sz="quarter" idx="3"/>
          </p:nvPr>
        </p:nvSpPr>
        <p:spPr/>
        <p:txBody>
          <a:bodyPr/>
          <a:lstStyle>
            <a:lvl1pPr>
              <a:defRPr/>
            </a:lvl1pPr>
          </a:lstStyle>
          <a:p>
            <a:endParaRPr lang="en-US"/>
          </a:p>
        </p:txBody>
      </p:sp>
      <p:sp>
        <p:nvSpPr>
          <p:cNvPr id="99346" name="Rectangle 18"/>
          <p:cNvSpPr>
            <a:spLocks noGrp="1" noChangeArrowheads="1"/>
          </p:cNvSpPr>
          <p:nvPr>
            <p:ph type="sldNum" sz="quarter" idx="4"/>
          </p:nvPr>
        </p:nvSpPr>
        <p:spPr/>
        <p:txBody>
          <a:bodyPr/>
          <a:lstStyle>
            <a:lvl1pPr>
              <a:defRPr/>
            </a:lvl1pPr>
          </a:lstStyle>
          <a:p>
            <a:fld id="{928B8021-518E-4444-803D-6368375A8850}" type="slidenum">
              <a:rPr lang="en-US"/>
              <a:pPr/>
              <a:t>‹#›</a:t>
            </a:fld>
            <a:endParaRPr lang="en-US"/>
          </a:p>
        </p:txBody>
      </p:sp>
      <p:sp>
        <p:nvSpPr>
          <p:cNvPr id="99347" name="Rectangle 19"/>
          <p:cNvSpPr>
            <a:spLocks noGrp="1" noChangeArrowheads="1"/>
          </p:cNvSpPr>
          <p:nvPr>
            <p:ph type="ctrTitle"/>
          </p:nvPr>
        </p:nvSpPr>
        <p:spPr>
          <a:xfrm>
            <a:off x="2971800" y="1828800"/>
            <a:ext cx="6019800" cy="2209800"/>
          </a:xfrm>
        </p:spPr>
        <p:txBody>
          <a:bodyPr/>
          <a:lstStyle>
            <a:lvl1pPr>
              <a:defRPr sz="4616">
                <a:solidFill>
                  <a:srgbClr val="FFFFFF"/>
                </a:solidFill>
              </a:defRPr>
            </a:lvl1pPr>
          </a:lstStyle>
          <a:p>
            <a:r>
              <a:rPr lang="en-US"/>
              <a:t>Click to edit Master title style</a:t>
            </a:r>
          </a:p>
        </p:txBody>
      </p:sp>
      <p:sp>
        <p:nvSpPr>
          <p:cNvPr id="99348"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139"/>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FB33B30B-0559-45AF-BD4C-0A67DCE494A3}"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457200"/>
            <a:ext cx="6031523"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00FD6A94-7B7B-45BC-B182-11493A102A19}"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a:t>Click to edit Master title style</a:t>
            </a:r>
            <a:endParaRPr lang="en-GB"/>
          </a:p>
        </p:txBody>
      </p:sp>
      <p:sp>
        <p:nvSpPr>
          <p:cNvPr id="3" name="Table Placeholder 2"/>
          <p:cNvSpPr>
            <a:spLocks noGrp="1"/>
          </p:cNvSpPr>
          <p:nvPr>
            <p:ph type="tbl" idx="1"/>
          </p:nvPr>
        </p:nvSpPr>
        <p:spPr>
          <a:xfrm>
            <a:off x="457200" y="1981200"/>
            <a:ext cx="8229600" cy="3886200"/>
          </a:xfrm>
        </p:spPr>
        <p:txBody>
          <a:bodyPr/>
          <a:lstStyle/>
          <a:p>
            <a:endParaRPr lang="en-GB"/>
          </a:p>
        </p:txBody>
      </p:sp>
      <p:sp>
        <p:nvSpPr>
          <p:cNvPr id="4" name="Footer Placeholder 3"/>
          <p:cNvSpPr>
            <a:spLocks noGrp="1"/>
          </p:cNvSpPr>
          <p:nvPr>
            <p:ph type="ftr" sz="quarter" idx="10"/>
          </p:nvPr>
        </p:nvSpPr>
        <p:spPr>
          <a:xfrm>
            <a:off x="3124200" y="6248400"/>
            <a:ext cx="2895600" cy="457200"/>
          </a:xfrm>
        </p:spPr>
        <p:txBody>
          <a:bodyPr/>
          <a:lstStyle>
            <a:lvl1pPr>
              <a:defRPr/>
            </a:lvl1pPr>
          </a:lstStyle>
          <a:p>
            <a:endParaRPr lang="en-US"/>
          </a:p>
        </p:txBody>
      </p:sp>
      <p:sp>
        <p:nvSpPr>
          <p:cNvPr id="5" name="Slide Number Placeholder 4"/>
          <p:cNvSpPr>
            <a:spLocks noGrp="1"/>
          </p:cNvSpPr>
          <p:nvPr>
            <p:ph type="sldNum" sz="quarter" idx="11"/>
          </p:nvPr>
        </p:nvSpPr>
        <p:spPr>
          <a:xfrm>
            <a:off x="6553200" y="6248400"/>
            <a:ext cx="2133600" cy="457200"/>
          </a:xfrm>
        </p:spPr>
        <p:txBody>
          <a:bodyPr/>
          <a:lstStyle>
            <a:lvl1pPr>
              <a:defRPr/>
            </a:lvl1pPr>
          </a:lstStyle>
          <a:p>
            <a:fld id="{A33EFEC2-447E-47B5-82EC-485651B8DD4A}" type="slidenum">
              <a:rPr lang="en-US"/>
              <a:pPr/>
              <a:t>‹#›</a:t>
            </a:fld>
            <a:endParaRPr lang="en-US"/>
          </a:p>
        </p:txBody>
      </p:sp>
      <p:sp>
        <p:nvSpPr>
          <p:cNvPr id="6" name="Date Placeholder 5"/>
          <p:cNvSpPr>
            <a:spLocks noGrp="1"/>
          </p:cNvSpPr>
          <p:nvPr>
            <p:ph type="dt" sz="half" idx="12"/>
          </p:nvPr>
        </p:nvSpPr>
        <p:spPr>
          <a:xfrm>
            <a:off x="457200" y="6245225"/>
            <a:ext cx="2133600" cy="476250"/>
          </a:xfrm>
        </p:spPr>
        <p:txBody>
          <a:bodyPr/>
          <a:lstStyle>
            <a:lvl1pPr>
              <a:defRPr/>
            </a:lvl1p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132371F7-CEE0-4AF0-87BE-4D51F1612E4F}"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435" y="4406901"/>
            <a:ext cx="7772400" cy="1362075"/>
          </a:xfrm>
        </p:spPr>
        <p:txBody>
          <a:bodyPr anchor="t"/>
          <a:lstStyle>
            <a:lvl1pPr algn="l">
              <a:defRPr sz="3692" b="1" cap="all"/>
            </a:lvl1pPr>
          </a:lstStyle>
          <a:p>
            <a:r>
              <a:rPr lang="en-US"/>
              <a:t>Click to edit Master title style</a:t>
            </a:r>
            <a:endParaRPr lang="en-GB"/>
          </a:p>
        </p:txBody>
      </p:sp>
      <p:sp>
        <p:nvSpPr>
          <p:cNvPr id="3" name="Text Placeholder 2"/>
          <p:cNvSpPr>
            <a:spLocks noGrp="1"/>
          </p:cNvSpPr>
          <p:nvPr>
            <p:ph type="body" idx="1"/>
          </p:nvPr>
        </p:nvSpPr>
        <p:spPr>
          <a:xfrm>
            <a:off x="722435" y="2906713"/>
            <a:ext cx="7772400" cy="1500187"/>
          </a:xfrm>
        </p:spPr>
        <p:txBody>
          <a:bodyPr anchor="b"/>
          <a:lstStyle>
            <a:lvl1pPr marL="0" indent="0">
              <a:buNone/>
              <a:defRPr sz="1846"/>
            </a:lvl1pPr>
            <a:lvl2pPr marL="422041" indent="0">
              <a:buNone/>
              <a:defRPr sz="1662"/>
            </a:lvl2pPr>
            <a:lvl3pPr marL="844083" indent="0">
              <a:buNone/>
              <a:defRPr sz="1477"/>
            </a:lvl3pPr>
            <a:lvl4pPr marL="1266124" indent="0">
              <a:buNone/>
              <a:defRPr sz="1292"/>
            </a:lvl4pPr>
            <a:lvl5pPr marL="1688165" indent="0">
              <a:buNone/>
              <a:defRPr sz="1292"/>
            </a:lvl5pPr>
            <a:lvl6pPr marL="2110207" indent="0">
              <a:buNone/>
              <a:defRPr sz="1292"/>
            </a:lvl6pPr>
            <a:lvl7pPr marL="2532248" indent="0">
              <a:buNone/>
              <a:defRPr sz="1292"/>
            </a:lvl7pPr>
            <a:lvl8pPr marL="2954289" indent="0">
              <a:buNone/>
              <a:defRPr sz="1292"/>
            </a:lvl8pPr>
            <a:lvl9pPr marL="3376331" indent="0">
              <a:buNone/>
              <a:defRPr sz="1292"/>
            </a:lvl9pPr>
          </a:lstStyle>
          <a:p>
            <a:pPr lvl="0"/>
            <a:r>
              <a:rPr lang="en-US"/>
              <a:t>Click to edit Master text styles</a:t>
            </a:r>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93BB0EA1-6604-4695-83C9-111488B4725B}"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981200"/>
            <a:ext cx="4044462" cy="3886200"/>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2338" y="1981200"/>
            <a:ext cx="4044462" cy="3886200"/>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B1602B4F-3055-4CC8-93F0-6C29671ADA64}"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066"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en-US"/>
              <a:t>Click to edit Master text styles</a:t>
            </a:r>
          </a:p>
        </p:txBody>
      </p:sp>
      <p:sp>
        <p:nvSpPr>
          <p:cNvPr id="4" name="Content Placeholder 3"/>
          <p:cNvSpPr>
            <a:spLocks noGrp="1"/>
          </p:cNvSpPr>
          <p:nvPr>
            <p:ph sz="half" idx="2"/>
          </p:nvPr>
        </p:nvSpPr>
        <p:spPr>
          <a:xfrm>
            <a:off x="457200" y="2174875"/>
            <a:ext cx="4040066"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270" y="1535113"/>
            <a:ext cx="4041531"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en-US"/>
              <a:t>Click to edit Master text styles</a:t>
            </a:r>
          </a:p>
        </p:txBody>
      </p:sp>
      <p:sp>
        <p:nvSpPr>
          <p:cNvPr id="6" name="Content Placeholder 5"/>
          <p:cNvSpPr>
            <a:spLocks noGrp="1"/>
          </p:cNvSpPr>
          <p:nvPr>
            <p:ph sz="quarter" idx="4"/>
          </p:nvPr>
        </p:nvSpPr>
        <p:spPr>
          <a:xfrm>
            <a:off x="4645270" y="2174875"/>
            <a:ext cx="4041531"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Footer Placeholder 6"/>
          <p:cNvSpPr>
            <a:spLocks noGrp="1"/>
          </p:cNvSpPr>
          <p:nvPr>
            <p:ph type="ftr" sz="quarter" idx="10"/>
          </p:nvPr>
        </p:nvSpPr>
        <p:spPr/>
        <p:txBody>
          <a:bodyPr/>
          <a:lstStyle>
            <a:lvl1pPr>
              <a:defRPr/>
            </a:lvl1pPr>
          </a:lstStyle>
          <a:p>
            <a:endParaRPr lang="en-US"/>
          </a:p>
        </p:txBody>
      </p:sp>
      <p:sp>
        <p:nvSpPr>
          <p:cNvPr id="8" name="Slide Number Placeholder 7"/>
          <p:cNvSpPr>
            <a:spLocks noGrp="1"/>
          </p:cNvSpPr>
          <p:nvPr>
            <p:ph type="sldNum" sz="quarter" idx="11"/>
          </p:nvPr>
        </p:nvSpPr>
        <p:spPr/>
        <p:txBody>
          <a:bodyPr/>
          <a:lstStyle>
            <a:lvl1pPr>
              <a:defRPr/>
            </a:lvl1pPr>
          </a:lstStyle>
          <a:p>
            <a:fld id="{4F0189C7-E73C-4E91-B7B7-8041E4B4D174}" type="slidenum">
              <a:rPr lang="en-US"/>
              <a:pPr/>
              <a:t>‹#›</a:t>
            </a:fld>
            <a:endParaRPr lang="en-US"/>
          </a:p>
        </p:txBody>
      </p:sp>
      <p:sp>
        <p:nvSpPr>
          <p:cNvPr id="9" name="Date Placeholder 8"/>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Footer Placeholder 2"/>
          <p:cNvSpPr>
            <a:spLocks noGrp="1"/>
          </p:cNvSpPr>
          <p:nvPr>
            <p:ph type="ftr" sz="quarter" idx="10"/>
          </p:nvPr>
        </p:nvSpPr>
        <p:spPr/>
        <p:txBody>
          <a:bodyPr/>
          <a:lstStyle>
            <a:lvl1pPr>
              <a:defRPr/>
            </a:lvl1pPr>
          </a:lstStyle>
          <a:p>
            <a:endParaRPr lang="en-US"/>
          </a:p>
        </p:txBody>
      </p:sp>
      <p:sp>
        <p:nvSpPr>
          <p:cNvPr id="4" name="Slide Number Placeholder 3"/>
          <p:cNvSpPr>
            <a:spLocks noGrp="1"/>
          </p:cNvSpPr>
          <p:nvPr>
            <p:ph type="sldNum" sz="quarter" idx="11"/>
          </p:nvPr>
        </p:nvSpPr>
        <p:spPr/>
        <p:txBody>
          <a:bodyPr/>
          <a:lstStyle>
            <a:lvl1pPr>
              <a:defRPr/>
            </a:lvl1pPr>
          </a:lstStyle>
          <a:p>
            <a:fld id="{A139ACA1-5F09-4DE5-83C0-43B1BA6C5F0F}" type="slidenum">
              <a:rPr lang="en-US"/>
              <a:pPr/>
              <a:t>‹#›</a:t>
            </a:fld>
            <a:endParaRPr lang="en-US"/>
          </a:p>
        </p:txBody>
      </p:sp>
      <p:sp>
        <p:nvSpPr>
          <p:cNvPr id="5" name="Date Placeholder 4"/>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US"/>
          </a:p>
        </p:txBody>
      </p:sp>
      <p:sp>
        <p:nvSpPr>
          <p:cNvPr id="3" name="Slide Number Placeholder 2"/>
          <p:cNvSpPr>
            <a:spLocks noGrp="1"/>
          </p:cNvSpPr>
          <p:nvPr>
            <p:ph type="sldNum" sz="quarter" idx="11"/>
          </p:nvPr>
        </p:nvSpPr>
        <p:spPr/>
        <p:txBody>
          <a:bodyPr/>
          <a:lstStyle>
            <a:lvl1pPr>
              <a:defRPr/>
            </a:lvl1pPr>
          </a:lstStyle>
          <a:p>
            <a:fld id="{C39B2B38-D11A-4162-A07D-19CF903C6249}" type="slidenum">
              <a:rPr lang="en-US"/>
              <a:pPr/>
              <a:t>‹#›</a:t>
            </a:fld>
            <a:endParaRPr lang="en-US"/>
          </a:p>
        </p:txBody>
      </p:sp>
      <p:sp>
        <p:nvSpPr>
          <p:cNvPr id="4" name="Date Placeholder 3"/>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435" cy="1162050"/>
          </a:xfrm>
        </p:spPr>
        <p:txBody>
          <a:bodyPr anchor="b"/>
          <a:lstStyle>
            <a:lvl1pPr algn="l">
              <a:defRPr sz="1846" b="1"/>
            </a:lvl1pPr>
          </a:lstStyle>
          <a:p>
            <a:r>
              <a:rPr lang="en-US"/>
              <a:t>Click to edit Master title style</a:t>
            </a:r>
            <a:endParaRPr lang="en-GB"/>
          </a:p>
        </p:txBody>
      </p:sp>
      <p:sp>
        <p:nvSpPr>
          <p:cNvPr id="3" name="Content Placeholder 2"/>
          <p:cNvSpPr>
            <a:spLocks noGrp="1"/>
          </p:cNvSpPr>
          <p:nvPr>
            <p:ph idx="1"/>
          </p:nvPr>
        </p:nvSpPr>
        <p:spPr>
          <a:xfrm>
            <a:off x="3575538" y="273051"/>
            <a:ext cx="5111262" cy="5853113"/>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1"/>
            <a:ext cx="3008435" cy="4691063"/>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EA8A4E89-24C6-42F1-85B8-DFB8A3A8820C}"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166" y="4800600"/>
            <a:ext cx="5486400" cy="566738"/>
          </a:xfrm>
        </p:spPr>
        <p:txBody>
          <a:bodyPr anchor="b"/>
          <a:lstStyle>
            <a:lvl1pPr algn="l">
              <a:defRPr sz="1846" b="1"/>
            </a:lvl1pPr>
          </a:lstStyle>
          <a:p>
            <a:r>
              <a:rPr lang="en-US"/>
              <a:t>Click to edit Master title style</a:t>
            </a:r>
            <a:endParaRPr lang="en-GB"/>
          </a:p>
        </p:txBody>
      </p:sp>
      <p:sp>
        <p:nvSpPr>
          <p:cNvPr id="3" name="Picture Placeholder 2"/>
          <p:cNvSpPr>
            <a:spLocks noGrp="1"/>
          </p:cNvSpPr>
          <p:nvPr>
            <p:ph type="pic" idx="1"/>
          </p:nvPr>
        </p:nvSpPr>
        <p:spPr>
          <a:xfrm>
            <a:off x="1792166" y="612775"/>
            <a:ext cx="5486400" cy="4114800"/>
          </a:xfrm>
        </p:spPr>
        <p:txBody>
          <a:bodyPr/>
          <a:lstStyle>
            <a:lvl1pPr marL="0" indent="0">
              <a:buNone/>
              <a:defRPr sz="2954"/>
            </a:lvl1pPr>
            <a:lvl2pPr marL="422041" indent="0">
              <a:buNone/>
              <a:defRPr sz="2585"/>
            </a:lvl2pPr>
            <a:lvl3pPr marL="844083" indent="0">
              <a:buNone/>
              <a:defRPr sz="2215"/>
            </a:lvl3pPr>
            <a:lvl4pPr marL="1266124" indent="0">
              <a:buNone/>
              <a:defRPr sz="1846"/>
            </a:lvl4pPr>
            <a:lvl5pPr marL="1688165" indent="0">
              <a:buNone/>
              <a:defRPr sz="1846"/>
            </a:lvl5pPr>
            <a:lvl6pPr marL="2110207" indent="0">
              <a:buNone/>
              <a:defRPr sz="1846"/>
            </a:lvl6pPr>
            <a:lvl7pPr marL="2532248" indent="0">
              <a:buNone/>
              <a:defRPr sz="1846"/>
            </a:lvl7pPr>
            <a:lvl8pPr marL="2954289" indent="0">
              <a:buNone/>
              <a:defRPr sz="1846"/>
            </a:lvl8pPr>
            <a:lvl9pPr marL="3376331" indent="0">
              <a:buNone/>
              <a:defRPr sz="1846"/>
            </a:lvl9pPr>
          </a:lstStyle>
          <a:p>
            <a:endParaRPr lang="en-GB"/>
          </a:p>
        </p:txBody>
      </p:sp>
      <p:sp>
        <p:nvSpPr>
          <p:cNvPr id="4" name="Text Placeholder 3"/>
          <p:cNvSpPr>
            <a:spLocks noGrp="1"/>
          </p:cNvSpPr>
          <p:nvPr>
            <p:ph type="body" sz="half" idx="2"/>
          </p:nvPr>
        </p:nvSpPr>
        <p:spPr>
          <a:xfrm>
            <a:off x="1792166" y="5367338"/>
            <a:ext cx="5486400" cy="804862"/>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9B331C36-0522-4F0A-BB7D-8449E7C99AB2}"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8306"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108"/>
            </a:lvl1pPr>
          </a:lstStyle>
          <a:p>
            <a:endParaRPr lang="en-US"/>
          </a:p>
        </p:txBody>
      </p:sp>
      <p:sp>
        <p:nvSpPr>
          <p:cNvPr id="98307"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108">
                <a:latin typeface="Arial Black" pitchFamily="34" charset="0"/>
              </a:defRPr>
            </a:lvl1pPr>
          </a:lstStyle>
          <a:p>
            <a:fld id="{54BE24D9-E976-4E65-98A0-3A8F250EA8A5}" type="slidenum">
              <a:rPr lang="en-US"/>
              <a:pPr/>
              <a:t>‹#›</a:t>
            </a:fld>
            <a:endParaRPr lang="en-US"/>
          </a:p>
        </p:txBody>
      </p:sp>
      <p:grpSp>
        <p:nvGrpSpPr>
          <p:cNvPr id="98308" name="Group 4"/>
          <p:cNvGrpSpPr>
            <a:grpSpLocks/>
          </p:cNvGrpSpPr>
          <p:nvPr/>
        </p:nvGrpSpPr>
        <p:grpSpPr bwMode="auto">
          <a:xfrm>
            <a:off x="0" y="0"/>
            <a:ext cx="9144000" cy="546100"/>
            <a:chOff x="0" y="0"/>
            <a:chExt cx="5760" cy="344"/>
          </a:xfrm>
        </p:grpSpPr>
        <p:sp>
          <p:nvSpPr>
            <p:cNvPr id="98309"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lang="en-GB" sz="2215">
                <a:latin typeface="Times New Roman" pitchFamily="18" charset="0"/>
              </a:endParaRPr>
            </a:p>
          </p:txBody>
        </p:sp>
        <p:sp>
          <p:nvSpPr>
            <p:cNvPr id="98310"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endParaRPr lang="en-GB" sz="2215">
                <a:latin typeface="Times New Roman" pitchFamily="18" charset="0"/>
              </a:endParaRPr>
            </a:p>
          </p:txBody>
        </p:sp>
        <p:sp>
          <p:nvSpPr>
            <p:cNvPr id="98311"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endParaRPr lang="en-GB">
                <a:solidFill>
                  <a:schemeClr val="hlink"/>
                </a:solidFill>
              </a:endParaRPr>
            </a:p>
          </p:txBody>
        </p:sp>
        <p:sp>
          <p:nvSpPr>
            <p:cNvPr id="98312"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endParaRPr lang="en-GB">
                <a:solidFill>
                  <a:schemeClr val="hlink"/>
                </a:solidFill>
              </a:endParaRPr>
            </a:p>
          </p:txBody>
        </p:sp>
        <p:sp>
          <p:nvSpPr>
            <p:cNvPr id="98313"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endParaRPr lang="en-GB">
                <a:solidFill>
                  <a:schemeClr val="accent2"/>
                </a:solidFill>
              </a:endParaRPr>
            </a:p>
          </p:txBody>
        </p:sp>
        <p:sp>
          <p:nvSpPr>
            <p:cNvPr id="98314"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endParaRPr lang="en-GB">
                <a:solidFill>
                  <a:schemeClr val="hlink"/>
                </a:solidFill>
              </a:endParaRPr>
            </a:p>
          </p:txBody>
        </p:sp>
        <p:sp>
          <p:nvSpPr>
            <p:cNvPr id="98315"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endParaRPr lang="en-GB" sz="2215">
                <a:latin typeface="Times New Roman" pitchFamily="18" charset="0"/>
              </a:endParaRPr>
            </a:p>
          </p:txBody>
        </p:sp>
        <p:sp>
          <p:nvSpPr>
            <p:cNvPr id="98316"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endParaRPr lang="en-GB">
                <a:solidFill>
                  <a:schemeClr val="accent2"/>
                </a:solidFill>
              </a:endParaRPr>
            </a:p>
          </p:txBody>
        </p:sp>
        <p:sp>
          <p:nvSpPr>
            <p:cNvPr id="98317"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endParaRPr lang="en-GB">
                <a:solidFill>
                  <a:schemeClr val="accent2"/>
                </a:solidFill>
              </a:endParaRPr>
            </a:p>
          </p:txBody>
        </p:sp>
      </p:grpSp>
      <p:sp>
        <p:nvSpPr>
          <p:cNvPr id="98318"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98319"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8320"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108"/>
            </a:lvl1pPr>
          </a:lstStyle>
          <a:p>
            <a:endParaRPr lang="en-US"/>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Lst>
  <p:hf sldNum="0" hdr="0" ftr="0" dt="0"/>
  <p:txStyles>
    <p:titleStyle>
      <a:lvl1pPr algn="l" rtl="0" fontAlgn="base">
        <a:spcBef>
          <a:spcPct val="0"/>
        </a:spcBef>
        <a:spcAft>
          <a:spcPct val="0"/>
        </a:spcAft>
        <a:defRPr sz="4062">
          <a:solidFill>
            <a:schemeClr val="tx1"/>
          </a:solidFill>
          <a:latin typeface="+mj-lt"/>
          <a:ea typeface="+mj-ea"/>
          <a:cs typeface="+mj-cs"/>
        </a:defRPr>
      </a:lvl1pPr>
      <a:lvl2pPr algn="l" rtl="0" fontAlgn="base">
        <a:spcBef>
          <a:spcPct val="0"/>
        </a:spcBef>
        <a:spcAft>
          <a:spcPct val="0"/>
        </a:spcAft>
        <a:defRPr sz="4062">
          <a:solidFill>
            <a:schemeClr val="tx1"/>
          </a:solidFill>
          <a:latin typeface="Arial" charset="0"/>
          <a:cs typeface="Arial" charset="0"/>
        </a:defRPr>
      </a:lvl2pPr>
      <a:lvl3pPr algn="l" rtl="0" fontAlgn="base">
        <a:spcBef>
          <a:spcPct val="0"/>
        </a:spcBef>
        <a:spcAft>
          <a:spcPct val="0"/>
        </a:spcAft>
        <a:defRPr sz="4062">
          <a:solidFill>
            <a:schemeClr val="tx1"/>
          </a:solidFill>
          <a:latin typeface="Arial" charset="0"/>
          <a:cs typeface="Arial" charset="0"/>
        </a:defRPr>
      </a:lvl3pPr>
      <a:lvl4pPr algn="l" rtl="0" fontAlgn="base">
        <a:spcBef>
          <a:spcPct val="0"/>
        </a:spcBef>
        <a:spcAft>
          <a:spcPct val="0"/>
        </a:spcAft>
        <a:defRPr sz="4062">
          <a:solidFill>
            <a:schemeClr val="tx1"/>
          </a:solidFill>
          <a:latin typeface="Arial" charset="0"/>
          <a:cs typeface="Arial" charset="0"/>
        </a:defRPr>
      </a:lvl4pPr>
      <a:lvl5pPr algn="l" rtl="0" fontAlgn="base">
        <a:spcBef>
          <a:spcPct val="0"/>
        </a:spcBef>
        <a:spcAft>
          <a:spcPct val="0"/>
        </a:spcAft>
        <a:defRPr sz="4062">
          <a:solidFill>
            <a:schemeClr val="tx1"/>
          </a:solidFill>
          <a:latin typeface="Arial" charset="0"/>
          <a:cs typeface="Arial" charset="0"/>
        </a:defRPr>
      </a:lvl5pPr>
      <a:lvl6pPr marL="422041" algn="l" rtl="0" fontAlgn="base">
        <a:spcBef>
          <a:spcPct val="0"/>
        </a:spcBef>
        <a:spcAft>
          <a:spcPct val="0"/>
        </a:spcAft>
        <a:defRPr sz="4062">
          <a:solidFill>
            <a:schemeClr val="tx1"/>
          </a:solidFill>
          <a:latin typeface="Arial" charset="0"/>
          <a:cs typeface="Arial" charset="0"/>
        </a:defRPr>
      </a:lvl6pPr>
      <a:lvl7pPr marL="844083" algn="l" rtl="0" fontAlgn="base">
        <a:spcBef>
          <a:spcPct val="0"/>
        </a:spcBef>
        <a:spcAft>
          <a:spcPct val="0"/>
        </a:spcAft>
        <a:defRPr sz="4062">
          <a:solidFill>
            <a:schemeClr val="tx1"/>
          </a:solidFill>
          <a:latin typeface="Arial" charset="0"/>
          <a:cs typeface="Arial" charset="0"/>
        </a:defRPr>
      </a:lvl7pPr>
      <a:lvl8pPr marL="1266124" algn="l" rtl="0" fontAlgn="base">
        <a:spcBef>
          <a:spcPct val="0"/>
        </a:spcBef>
        <a:spcAft>
          <a:spcPct val="0"/>
        </a:spcAft>
        <a:defRPr sz="4062">
          <a:solidFill>
            <a:schemeClr val="tx1"/>
          </a:solidFill>
          <a:latin typeface="Arial" charset="0"/>
          <a:cs typeface="Arial" charset="0"/>
        </a:defRPr>
      </a:lvl8pPr>
      <a:lvl9pPr marL="1688165" algn="l" rtl="0" fontAlgn="base">
        <a:spcBef>
          <a:spcPct val="0"/>
        </a:spcBef>
        <a:spcAft>
          <a:spcPct val="0"/>
        </a:spcAft>
        <a:defRPr sz="4062">
          <a:solidFill>
            <a:schemeClr val="tx1"/>
          </a:solidFill>
          <a:latin typeface="Arial" charset="0"/>
          <a:cs typeface="Arial" charset="0"/>
        </a:defRPr>
      </a:lvl9pPr>
    </p:titleStyle>
    <p:bodyStyle>
      <a:lvl1pPr marL="316531" indent="-316531" algn="l" rtl="0" fontAlgn="base">
        <a:spcBef>
          <a:spcPct val="20000"/>
        </a:spcBef>
        <a:spcAft>
          <a:spcPct val="0"/>
        </a:spcAft>
        <a:buClr>
          <a:schemeClr val="bg2"/>
        </a:buClr>
        <a:buSzPct val="75000"/>
        <a:buFont typeface="Wingdings" pitchFamily="2" charset="2"/>
        <a:buChar char="n"/>
        <a:defRPr sz="2954">
          <a:solidFill>
            <a:schemeClr val="tx1"/>
          </a:solidFill>
          <a:latin typeface="+mn-lt"/>
          <a:ea typeface="+mn-ea"/>
          <a:cs typeface="+mn-cs"/>
        </a:defRPr>
      </a:lvl1pPr>
      <a:lvl2pPr marL="685817" indent="-263776" algn="l" rtl="0" fontAlgn="base">
        <a:spcBef>
          <a:spcPct val="20000"/>
        </a:spcBef>
        <a:spcAft>
          <a:spcPct val="0"/>
        </a:spcAft>
        <a:buClr>
          <a:schemeClr val="accent2"/>
        </a:buClr>
        <a:buSzPct val="80000"/>
        <a:buFont typeface="Wingdings" pitchFamily="2" charset="2"/>
        <a:buChar char="¨"/>
        <a:defRPr sz="2585">
          <a:solidFill>
            <a:schemeClr val="tx1"/>
          </a:solidFill>
          <a:latin typeface="+mn-lt"/>
          <a:cs typeface="+mn-cs"/>
        </a:defRPr>
      </a:lvl2pPr>
      <a:lvl3pPr marL="1055103" indent="-211021" algn="l" rtl="0" fontAlgn="base">
        <a:spcBef>
          <a:spcPct val="20000"/>
        </a:spcBef>
        <a:spcAft>
          <a:spcPct val="0"/>
        </a:spcAft>
        <a:buClr>
          <a:schemeClr val="bg2"/>
        </a:buClr>
        <a:buSzPct val="65000"/>
        <a:buFont typeface="Wingdings" pitchFamily="2" charset="2"/>
        <a:buChar char="n"/>
        <a:defRPr sz="2215">
          <a:solidFill>
            <a:schemeClr val="tx1"/>
          </a:solidFill>
          <a:latin typeface="+mn-lt"/>
          <a:cs typeface="+mn-cs"/>
        </a:defRPr>
      </a:lvl3pPr>
      <a:lvl4pPr marL="1477145" indent="-211021" algn="l" rtl="0" fontAlgn="base">
        <a:spcBef>
          <a:spcPct val="20000"/>
        </a:spcBef>
        <a:spcAft>
          <a:spcPct val="0"/>
        </a:spcAft>
        <a:buClr>
          <a:schemeClr val="accent2"/>
        </a:buClr>
        <a:buSzPct val="70000"/>
        <a:buFont typeface="Wingdings" pitchFamily="2" charset="2"/>
        <a:buChar char="¨"/>
        <a:defRPr sz="1846">
          <a:solidFill>
            <a:schemeClr val="tx1"/>
          </a:solidFill>
          <a:latin typeface="+mn-lt"/>
          <a:cs typeface="+mn-cs"/>
        </a:defRPr>
      </a:lvl4pPr>
      <a:lvl5pPr marL="1899186" indent="-211021" algn="l" rtl="0" fontAlgn="base">
        <a:spcBef>
          <a:spcPct val="20000"/>
        </a:spcBef>
        <a:spcAft>
          <a:spcPct val="0"/>
        </a:spcAft>
        <a:buClr>
          <a:schemeClr val="bg2"/>
        </a:buClr>
        <a:buFont typeface="Wingdings" pitchFamily="2" charset="2"/>
        <a:buChar char="§"/>
        <a:defRPr sz="1846">
          <a:solidFill>
            <a:schemeClr val="tx1"/>
          </a:solidFill>
          <a:latin typeface="+mn-lt"/>
          <a:cs typeface="+mn-cs"/>
        </a:defRPr>
      </a:lvl5pPr>
      <a:lvl6pPr marL="2321227" indent="-211021" algn="l" rtl="0" fontAlgn="base">
        <a:spcBef>
          <a:spcPct val="20000"/>
        </a:spcBef>
        <a:spcAft>
          <a:spcPct val="0"/>
        </a:spcAft>
        <a:buClr>
          <a:schemeClr val="bg2"/>
        </a:buClr>
        <a:buFont typeface="Wingdings" pitchFamily="2" charset="2"/>
        <a:buChar char="§"/>
        <a:defRPr sz="1846">
          <a:solidFill>
            <a:schemeClr val="tx1"/>
          </a:solidFill>
          <a:latin typeface="+mn-lt"/>
          <a:cs typeface="+mn-cs"/>
        </a:defRPr>
      </a:lvl6pPr>
      <a:lvl7pPr marL="2743269" indent="-211021" algn="l" rtl="0" fontAlgn="base">
        <a:spcBef>
          <a:spcPct val="20000"/>
        </a:spcBef>
        <a:spcAft>
          <a:spcPct val="0"/>
        </a:spcAft>
        <a:buClr>
          <a:schemeClr val="bg2"/>
        </a:buClr>
        <a:buFont typeface="Wingdings" pitchFamily="2" charset="2"/>
        <a:buChar char="§"/>
        <a:defRPr sz="1846">
          <a:solidFill>
            <a:schemeClr val="tx1"/>
          </a:solidFill>
          <a:latin typeface="+mn-lt"/>
          <a:cs typeface="+mn-cs"/>
        </a:defRPr>
      </a:lvl7pPr>
      <a:lvl8pPr marL="3165310" indent="-211021" algn="l" rtl="0" fontAlgn="base">
        <a:spcBef>
          <a:spcPct val="20000"/>
        </a:spcBef>
        <a:spcAft>
          <a:spcPct val="0"/>
        </a:spcAft>
        <a:buClr>
          <a:schemeClr val="bg2"/>
        </a:buClr>
        <a:buFont typeface="Wingdings" pitchFamily="2" charset="2"/>
        <a:buChar char="§"/>
        <a:defRPr sz="1846">
          <a:solidFill>
            <a:schemeClr val="tx1"/>
          </a:solidFill>
          <a:latin typeface="+mn-lt"/>
          <a:cs typeface="+mn-cs"/>
        </a:defRPr>
      </a:lvl8pPr>
      <a:lvl9pPr marL="3587351" indent="-211021" algn="l" rtl="0" fontAlgn="base">
        <a:spcBef>
          <a:spcPct val="20000"/>
        </a:spcBef>
        <a:spcAft>
          <a:spcPct val="0"/>
        </a:spcAft>
        <a:buClr>
          <a:schemeClr val="bg2"/>
        </a:buClr>
        <a:buFont typeface="Wingdings" pitchFamily="2" charset="2"/>
        <a:buChar char="§"/>
        <a:defRPr sz="1846">
          <a:solidFill>
            <a:schemeClr val="tx1"/>
          </a:solidFill>
          <a:latin typeface="+mn-lt"/>
          <a:cs typeface="+mn-cs"/>
        </a:defRPr>
      </a:lvl9pPr>
    </p:bodyStyle>
    <p:otherStyle>
      <a:defPPr>
        <a:defRPr lang="en-US"/>
      </a:defPPr>
      <a:lvl1pPr marL="0" algn="l" defTabSz="844083" rtl="0" eaLnBrk="1" latinLnBrk="0" hangingPunct="1">
        <a:defRPr sz="1662" kern="1200">
          <a:solidFill>
            <a:schemeClr val="tx1"/>
          </a:solidFill>
          <a:latin typeface="+mn-lt"/>
          <a:ea typeface="+mn-ea"/>
          <a:cs typeface="+mn-cs"/>
        </a:defRPr>
      </a:lvl1pPr>
      <a:lvl2pPr marL="422041" algn="l" defTabSz="844083" rtl="0" eaLnBrk="1" latinLnBrk="0" hangingPunct="1">
        <a:defRPr sz="1662" kern="1200">
          <a:solidFill>
            <a:schemeClr val="tx1"/>
          </a:solidFill>
          <a:latin typeface="+mn-lt"/>
          <a:ea typeface="+mn-ea"/>
          <a:cs typeface="+mn-cs"/>
        </a:defRPr>
      </a:lvl2pPr>
      <a:lvl3pPr marL="844083" algn="l" defTabSz="844083" rtl="0" eaLnBrk="1" latinLnBrk="0" hangingPunct="1">
        <a:defRPr sz="1662" kern="1200">
          <a:solidFill>
            <a:schemeClr val="tx1"/>
          </a:solidFill>
          <a:latin typeface="+mn-lt"/>
          <a:ea typeface="+mn-ea"/>
          <a:cs typeface="+mn-cs"/>
        </a:defRPr>
      </a:lvl3pPr>
      <a:lvl4pPr marL="1266124" algn="l" defTabSz="844083" rtl="0" eaLnBrk="1" latinLnBrk="0" hangingPunct="1">
        <a:defRPr sz="1662" kern="1200">
          <a:solidFill>
            <a:schemeClr val="tx1"/>
          </a:solidFill>
          <a:latin typeface="+mn-lt"/>
          <a:ea typeface="+mn-ea"/>
          <a:cs typeface="+mn-cs"/>
        </a:defRPr>
      </a:lvl4pPr>
      <a:lvl5pPr marL="1688165" algn="l" defTabSz="844083" rtl="0" eaLnBrk="1" latinLnBrk="0" hangingPunct="1">
        <a:defRPr sz="1662" kern="1200">
          <a:solidFill>
            <a:schemeClr val="tx1"/>
          </a:solidFill>
          <a:latin typeface="+mn-lt"/>
          <a:ea typeface="+mn-ea"/>
          <a:cs typeface="+mn-cs"/>
        </a:defRPr>
      </a:lvl5pPr>
      <a:lvl6pPr marL="2110207" algn="l" defTabSz="844083" rtl="0" eaLnBrk="1" latinLnBrk="0" hangingPunct="1">
        <a:defRPr sz="1662" kern="1200">
          <a:solidFill>
            <a:schemeClr val="tx1"/>
          </a:solidFill>
          <a:latin typeface="+mn-lt"/>
          <a:ea typeface="+mn-ea"/>
          <a:cs typeface="+mn-cs"/>
        </a:defRPr>
      </a:lvl6pPr>
      <a:lvl7pPr marL="2532248" algn="l" defTabSz="844083" rtl="0" eaLnBrk="1" latinLnBrk="0" hangingPunct="1">
        <a:defRPr sz="1662" kern="1200">
          <a:solidFill>
            <a:schemeClr val="tx1"/>
          </a:solidFill>
          <a:latin typeface="+mn-lt"/>
          <a:ea typeface="+mn-ea"/>
          <a:cs typeface="+mn-cs"/>
        </a:defRPr>
      </a:lvl7pPr>
      <a:lvl8pPr marL="2954289" algn="l" defTabSz="844083" rtl="0" eaLnBrk="1" latinLnBrk="0" hangingPunct="1">
        <a:defRPr sz="1662" kern="1200">
          <a:solidFill>
            <a:schemeClr val="tx1"/>
          </a:solidFill>
          <a:latin typeface="+mn-lt"/>
          <a:ea typeface="+mn-ea"/>
          <a:cs typeface="+mn-cs"/>
        </a:defRPr>
      </a:lvl8pPr>
      <a:lvl9pPr marL="3376331" algn="l" defTabSz="844083" rtl="0" eaLnBrk="1" latinLnBrk="0" hangingPunct="1">
        <a:defRPr sz="16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Text Box 4"/>
          <p:cNvSpPr txBox="1">
            <a:spLocks noChangeArrowheads="1"/>
          </p:cNvSpPr>
          <p:nvPr/>
        </p:nvSpPr>
        <p:spPr bwMode="auto">
          <a:xfrm>
            <a:off x="2915816" y="1827179"/>
            <a:ext cx="5948003" cy="2308324"/>
          </a:xfrm>
          <a:prstGeom prst="rect">
            <a:avLst/>
          </a:prstGeom>
          <a:noFill/>
          <a:ln w="9525">
            <a:noFill/>
            <a:miter lim="800000"/>
            <a:headEnd/>
            <a:tailEnd/>
          </a:ln>
          <a:effectLst/>
        </p:spPr>
        <p:txBody>
          <a:bodyPr wrap="square">
            <a:spAutoFit/>
          </a:bodyPr>
          <a:lstStyle/>
          <a:p>
            <a:pPr algn="ctr"/>
            <a:r>
              <a:rPr lang="en-GB" sz="3600" b="1" i="1" dirty="0">
                <a:solidFill>
                  <a:schemeClr val="bg1"/>
                </a:solidFill>
              </a:rPr>
              <a:t>Varying sentence patterns and rhythms to emphasise meaning in narrative</a:t>
            </a:r>
            <a:endParaRPr lang="en-GB" sz="3600" dirty="0">
              <a:solidFill>
                <a:schemeClr val="bg1"/>
              </a:solidFill>
            </a:endParaRPr>
          </a:p>
        </p:txBody>
      </p:sp>
      <p:pic>
        <p:nvPicPr>
          <p:cNvPr id="13317" name="Picture 5" descr="UniLogo"/>
          <p:cNvPicPr>
            <a:picLocks noChangeAspect="1" noChangeArrowheads="1"/>
          </p:cNvPicPr>
          <p:nvPr/>
        </p:nvPicPr>
        <p:blipFill>
          <a:blip r:embed="rId3" cstate="print"/>
          <a:srcRect/>
          <a:stretch>
            <a:fillRect/>
          </a:stretch>
        </p:blipFill>
        <p:spPr bwMode="auto">
          <a:xfrm>
            <a:off x="7077826" y="5539169"/>
            <a:ext cx="1661746" cy="685800"/>
          </a:xfrm>
          <a:prstGeom prst="rect">
            <a:avLst/>
          </a:prstGeom>
          <a:noFill/>
          <a:ln w="9525">
            <a:noFill/>
            <a:miter lim="800000"/>
            <a:headEnd/>
            <a:tailEnd/>
          </a:ln>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966" y="371430"/>
            <a:ext cx="8229600" cy="1266092"/>
          </a:xfrm>
        </p:spPr>
        <p:txBody>
          <a:bodyPr/>
          <a:lstStyle/>
          <a:p>
            <a:r>
              <a:rPr lang="en-GB" dirty="0">
                <a:solidFill>
                  <a:srgbClr val="008000"/>
                </a:solidFill>
                <a:effectLst>
                  <a:outerShdw blurRad="38100" dist="38100" dir="2700000" algn="tl">
                    <a:srgbClr val="000000">
                      <a:alpha val="43137"/>
                    </a:srgbClr>
                  </a:outerShdw>
                </a:effectLst>
              </a:rPr>
              <a:t>LEAD</a:t>
            </a:r>
            <a:r>
              <a:rPr lang="en-GB" dirty="0">
                <a:effectLst>
                  <a:outerShdw blurRad="38100" dist="38100" dir="2700000" algn="tl">
                    <a:srgbClr val="000000">
                      <a:alpha val="43137"/>
                    </a:srgbClr>
                  </a:outerShdw>
                </a:effectLst>
              </a:rPr>
              <a:t> Principles</a:t>
            </a:r>
          </a:p>
        </p:txBody>
      </p:sp>
      <p:graphicFrame>
        <p:nvGraphicFramePr>
          <p:cNvPr id="5" name="Content Placeholder 4"/>
          <p:cNvGraphicFramePr>
            <a:graphicFrameLocks noGrp="1"/>
          </p:cNvGraphicFramePr>
          <p:nvPr>
            <p:ph idx="1"/>
            <p:extLst/>
          </p:nvPr>
        </p:nvGraphicFramePr>
        <p:xfrm>
          <a:off x="185051" y="1592085"/>
          <a:ext cx="8793083" cy="4748750"/>
        </p:xfrm>
        <a:graphic>
          <a:graphicData uri="http://schemas.openxmlformats.org/drawingml/2006/table">
            <a:tbl>
              <a:tblPr firstRow="1" bandRow="1">
                <a:tableStyleId>{5C22544A-7EE6-4342-B048-85BDC9FD1C3A}</a:tableStyleId>
              </a:tblPr>
              <a:tblGrid>
                <a:gridCol w="1681241">
                  <a:extLst>
                    <a:ext uri="{9D8B030D-6E8A-4147-A177-3AD203B41FA5}">
                      <a16:colId xmlns:a16="http://schemas.microsoft.com/office/drawing/2014/main" val="20000"/>
                    </a:ext>
                  </a:extLst>
                </a:gridCol>
                <a:gridCol w="2990769">
                  <a:extLst>
                    <a:ext uri="{9D8B030D-6E8A-4147-A177-3AD203B41FA5}">
                      <a16:colId xmlns:a16="http://schemas.microsoft.com/office/drawing/2014/main" val="20001"/>
                    </a:ext>
                  </a:extLst>
                </a:gridCol>
                <a:gridCol w="4121073">
                  <a:extLst>
                    <a:ext uri="{9D8B030D-6E8A-4147-A177-3AD203B41FA5}">
                      <a16:colId xmlns:a16="http://schemas.microsoft.com/office/drawing/2014/main" val="20002"/>
                    </a:ext>
                  </a:extLst>
                </a:gridCol>
              </a:tblGrid>
              <a:tr h="342314">
                <a:tc>
                  <a:txBody>
                    <a:bodyPr/>
                    <a:lstStyle/>
                    <a:p>
                      <a:r>
                        <a:rPr lang="en-GB" sz="1500" dirty="0">
                          <a:solidFill>
                            <a:schemeClr val="tx1"/>
                          </a:solidFill>
                        </a:rPr>
                        <a:t>PRINCIPLE</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500" dirty="0">
                          <a:solidFill>
                            <a:schemeClr val="tx1"/>
                          </a:solidFill>
                        </a:rPr>
                        <a:t>EXPLANATION</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500" dirty="0">
                          <a:solidFill>
                            <a:schemeClr val="tx1"/>
                          </a:solidFill>
                        </a:rPr>
                        <a:t>RATIONALE</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209822">
                <a:tc>
                  <a:txBody>
                    <a:bodyPr/>
                    <a:lstStyle/>
                    <a:p>
                      <a:r>
                        <a:rPr lang="en-GB" sz="2200" b="1" dirty="0">
                          <a:solidFill>
                            <a:srgbClr val="008000"/>
                          </a:solidFill>
                        </a:rPr>
                        <a:t>L</a:t>
                      </a:r>
                      <a:r>
                        <a:rPr lang="en-GB" sz="1500" dirty="0">
                          <a:solidFill>
                            <a:schemeClr val="tx1"/>
                          </a:solidFill>
                        </a:rPr>
                        <a:t>INKS</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400"/>
                        </a:lnSpc>
                      </a:pPr>
                      <a:r>
                        <a:rPr lang="en-GB" sz="1700" kern="1200" dirty="0">
                          <a:solidFill>
                            <a:schemeClr val="dk1"/>
                          </a:solidFill>
                          <a:effectLst/>
                          <a:latin typeface="+mn-lt"/>
                          <a:ea typeface="+mn-ea"/>
                          <a:cs typeface="+mn-cs"/>
                        </a:rPr>
                        <a:t>Make a </a:t>
                      </a:r>
                      <a:r>
                        <a:rPr lang="en-GB" sz="1700" b="1" i="1" kern="1200" dirty="0">
                          <a:solidFill>
                            <a:schemeClr val="dk1"/>
                          </a:solidFill>
                          <a:effectLst/>
                          <a:latin typeface="+mn-lt"/>
                          <a:ea typeface="+mn-ea"/>
                          <a:cs typeface="+mn-cs"/>
                        </a:rPr>
                        <a:t>link</a:t>
                      </a:r>
                      <a:r>
                        <a:rPr lang="en-GB" sz="1700" kern="1200" dirty="0">
                          <a:solidFill>
                            <a:schemeClr val="dk1"/>
                          </a:solidFill>
                          <a:effectLst/>
                          <a:latin typeface="+mn-lt"/>
                          <a:ea typeface="+mn-ea"/>
                          <a:cs typeface="+mn-cs"/>
                        </a:rPr>
                        <a:t> between the grammar being introduced and how it works in the writing being taught</a:t>
                      </a:r>
                      <a:endParaRPr lang="en-GB" sz="1500" dirty="0">
                        <a:solidFill>
                          <a:schemeClr val="tx1"/>
                        </a:solidFill>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nSpc>
                          <a:spcPts val="2400"/>
                        </a:lnSpc>
                        <a:spcAft>
                          <a:spcPts val="0"/>
                        </a:spcAft>
                      </a:pPr>
                      <a:r>
                        <a:rPr lang="en-GB" sz="1500" b="0" dirty="0">
                          <a:solidFill>
                            <a:srgbClr val="000000"/>
                          </a:solidFill>
                          <a:effectLst/>
                          <a:latin typeface="+mn-lt"/>
                          <a:ea typeface="Calibri" panose="020F0502020204030204" pitchFamily="34" charset="0"/>
                        </a:rPr>
                        <a:t>To establish</a:t>
                      </a:r>
                      <a:r>
                        <a:rPr lang="en-GB" sz="1500" b="0" baseline="0" dirty="0">
                          <a:solidFill>
                            <a:srgbClr val="000000"/>
                          </a:solidFill>
                          <a:effectLst/>
                          <a:latin typeface="+mn-lt"/>
                          <a:ea typeface="Calibri" panose="020F0502020204030204" pitchFamily="34" charset="0"/>
                        </a:rPr>
                        <a:t> a purposeful learning reason for addressing grammar, and connect grammar with meaning and rhetorical effect</a:t>
                      </a:r>
                      <a:endParaRPr lang="en-GB" sz="1500" b="0" dirty="0">
                        <a:solidFill>
                          <a:srgbClr val="000000"/>
                        </a:solidFill>
                        <a:effectLst/>
                        <a:latin typeface="+mn-lt"/>
                        <a:ea typeface="Calibri" panose="020F0502020204030204" pitchFamily="34" charset="0"/>
                      </a:endParaRP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125415">
                <a:tc>
                  <a:txBody>
                    <a:bodyPr/>
                    <a:lstStyle/>
                    <a:p>
                      <a:r>
                        <a:rPr lang="en-GB" sz="2200" b="1" dirty="0">
                          <a:solidFill>
                            <a:srgbClr val="008000"/>
                          </a:solidFill>
                        </a:rPr>
                        <a:t>E</a:t>
                      </a:r>
                      <a:r>
                        <a:rPr lang="en-GB" sz="1500" dirty="0">
                          <a:solidFill>
                            <a:schemeClr val="tx1"/>
                          </a:solidFill>
                        </a:rPr>
                        <a:t>XAMPLES</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400"/>
                        </a:lnSpc>
                      </a:pPr>
                      <a:r>
                        <a:rPr lang="en-GB" sz="1700" kern="1200" dirty="0">
                          <a:solidFill>
                            <a:schemeClr val="dk1"/>
                          </a:solidFill>
                          <a:effectLst/>
                          <a:latin typeface="+mn-lt"/>
                          <a:ea typeface="+mn-ea"/>
                          <a:cs typeface="+mn-cs"/>
                        </a:rPr>
                        <a:t>Explain the grammar through </a:t>
                      </a:r>
                      <a:r>
                        <a:rPr lang="en-GB" sz="1700" b="1" i="1" kern="1200" dirty="0">
                          <a:solidFill>
                            <a:schemeClr val="dk1"/>
                          </a:solidFill>
                          <a:effectLst/>
                          <a:latin typeface="+mn-lt"/>
                          <a:ea typeface="+mn-ea"/>
                          <a:cs typeface="+mn-cs"/>
                        </a:rPr>
                        <a:t>examples</a:t>
                      </a:r>
                      <a:r>
                        <a:rPr lang="en-GB" sz="1700" kern="1200" dirty="0">
                          <a:solidFill>
                            <a:schemeClr val="dk1"/>
                          </a:solidFill>
                          <a:effectLst/>
                          <a:latin typeface="+mn-lt"/>
                          <a:ea typeface="+mn-ea"/>
                          <a:cs typeface="+mn-cs"/>
                        </a:rPr>
                        <a:t>, not lengthy explanations</a:t>
                      </a:r>
                      <a:endParaRPr lang="en-GB" sz="1500" dirty="0">
                        <a:solidFill>
                          <a:schemeClr val="tx1"/>
                        </a:solidFill>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nSpc>
                          <a:spcPts val="2400"/>
                        </a:lnSpc>
                        <a:spcAft>
                          <a:spcPts val="0"/>
                        </a:spcAft>
                      </a:pPr>
                      <a:r>
                        <a:rPr lang="en-GB" sz="1500" b="0" dirty="0">
                          <a:solidFill>
                            <a:srgbClr val="000000"/>
                          </a:solidFill>
                          <a:effectLst/>
                          <a:latin typeface="+mn-lt"/>
                          <a:ea typeface="Calibri" panose="020F0502020204030204" pitchFamily="34" charset="0"/>
                        </a:rPr>
                        <a:t>To avoid writing lessons becoming mini-grammar</a:t>
                      </a:r>
                      <a:r>
                        <a:rPr lang="en-GB" sz="1500" b="0" baseline="0" dirty="0">
                          <a:solidFill>
                            <a:srgbClr val="000000"/>
                          </a:solidFill>
                          <a:effectLst/>
                          <a:latin typeface="+mn-lt"/>
                          <a:ea typeface="Calibri" panose="020F0502020204030204" pitchFamily="34" charset="0"/>
                        </a:rPr>
                        <a:t> lessons, and to allow access to the structure even if the grammar concept is not fully understood</a:t>
                      </a:r>
                      <a:endParaRPr lang="en-GB" sz="1500" b="0" dirty="0">
                        <a:solidFill>
                          <a:srgbClr val="000000"/>
                        </a:solidFill>
                        <a:effectLst/>
                        <a:latin typeface="+mn-lt"/>
                        <a:ea typeface="Calibri" panose="020F0502020204030204" pitchFamily="34" charset="0"/>
                      </a:endParaRP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928468">
                <a:tc>
                  <a:txBody>
                    <a:bodyPr/>
                    <a:lstStyle/>
                    <a:p>
                      <a:r>
                        <a:rPr lang="en-GB" sz="2200" b="1" dirty="0">
                          <a:solidFill>
                            <a:srgbClr val="008000"/>
                          </a:solidFill>
                        </a:rPr>
                        <a:t>A</a:t>
                      </a:r>
                      <a:r>
                        <a:rPr lang="en-GB" sz="1500" dirty="0">
                          <a:solidFill>
                            <a:schemeClr val="tx1"/>
                          </a:solidFill>
                        </a:rPr>
                        <a:t>UTHENTIC TEXTS</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400"/>
                        </a:lnSpc>
                      </a:pPr>
                      <a:r>
                        <a:rPr lang="en-GB" sz="1700" kern="1200" dirty="0">
                          <a:solidFill>
                            <a:schemeClr val="dk1"/>
                          </a:solidFill>
                          <a:effectLst/>
                          <a:latin typeface="+mn-lt"/>
                          <a:ea typeface="+mn-ea"/>
                          <a:cs typeface="+mn-cs"/>
                        </a:rPr>
                        <a:t>Use </a:t>
                      </a:r>
                      <a:r>
                        <a:rPr lang="en-GB" sz="1700" b="1" i="1" kern="1200" dirty="0">
                          <a:solidFill>
                            <a:schemeClr val="dk1"/>
                          </a:solidFill>
                          <a:effectLst/>
                          <a:latin typeface="+mn-lt"/>
                          <a:ea typeface="+mn-ea"/>
                          <a:cs typeface="+mn-cs"/>
                        </a:rPr>
                        <a:t>authentic</a:t>
                      </a:r>
                      <a:r>
                        <a:rPr lang="en-GB" sz="1700" kern="1200" dirty="0">
                          <a:solidFill>
                            <a:schemeClr val="dk1"/>
                          </a:solidFill>
                          <a:effectLst/>
                          <a:latin typeface="+mn-lt"/>
                          <a:ea typeface="+mn-ea"/>
                          <a:cs typeface="+mn-cs"/>
                        </a:rPr>
                        <a:t> texts as models to link writers to the broader community of writers</a:t>
                      </a:r>
                      <a:endParaRPr lang="en-GB" sz="1500" dirty="0">
                        <a:solidFill>
                          <a:schemeClr val="tx1"/>
                        </a:solidFill>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nSpc>
                          <a:spcPts val="2400"/>
                        </a:lnSpc>
                        <a:spcAft>
                          <a:spcPts val="0"/>
                        </a:spcAft>
                      </a:pPr>
                      <a:r>
                        <a:rPr lang="en-GB" sz="1500" b="0" dirty="0">
                          <a:solidFill>
                            <a:srgbClr val="000000"/>
                          </a:solidFill>
                          <a:effectLst/>
                          <a:latin typeface="+mn-lt"/>
                          <a:ea typeface="Calibri" panose="020F0502020204030204" pitchFamily="34" charset="0"/>
                        </a:rPr>
                        <a:t>To integrate reading and writing and show how ‘real’ writers make language choices</a:t>
                      </a: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928468">
                <a:tc>
                  <a:txBody>
                    <a:bodyPr/>
                    <a:lstStyle/>
                    <a:p>
                      <a:r>
                        <a:rPr lang="en-GB" sz="2200" b="1" dirty="0">
                          <a:solidFill>
                            <a:srgbClr val="008000"/>
                          </a:solidFill>
                        </a:rPr>
                        <a:t>D</a:t>
                      </a:r>
                      <a:r>
                        <a:rPr lang="en-GB" sz="1500" dirty="0">
                          <a:solidFill>
                            <a:schemeClr val="tx1"/>
                          </a:solidFill>
                        </a:rPr>
                        <a:t>ISCUSSION</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400"/>
                        </a:lnSpc>
                      </a:pPr>
                      <a:r>
                        <a:rPr lang="en-GB" sz="1700" kern="1200" dirty="0">
                          <a:solidFill>
                            <a:schemeClr val="dk1"/>
                          </a:solidFill>
                          <a:effectLst/>
                          <a:latin typeface="+mn-lt"/>
                          <a:ea typeface="+mn-ea"/>
                          <a:cs typeface="+mn-cs"/>
                        </a:rPr>
                        <a:t>Build in high-quality </a:t>
                      </a:r>
                      <a:r>
                        <a:rPr lang="en-GB" sz="1700" b="1" i="1" kern="1200" dirty="0">
                          <a:solidFill>
                            <a:schemeClr val="dk1"/>
                          </a:solidFill>
                          <a:effectLst/>
                          <a:latin typeface="+mn-lt"/>
                          <a:ea typeface="+mn-ea"/>
                          <a:cs typeface="+mn-cs"/>
                        </a:rPr>
                        <a:t>discussion</a:t>
                      </a:r>
                      <a:r>
                        <a:rPr lang="en-GB" sz="1700" kern="1200" dirty="0">
                          <a:solidFill>
                            <a:schemeClr val="dk1"/>
                          </a:solidFill>
                          <a:effectLst/>
                          <a:latin typeface="+mn-lt"/>
                          <a:ea typeface="+mn-ea"/>
                          <a:cs typeface="+mn-cs"/>
                        </a:rPr>
                        <a:t> about grammar and its effects</a:t>
                      </a:r>
                      <a:endParaRPr lang="en-GB" sz="1500" dirty="0">
                        <a:solidFill>
                          <a:schemeClr val="tx1"/>
                        </a:solidFill>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nSpc>
                          <a:spcPts val="2400"/>
                        </a:lnSpc>
                        <a:spcAft>
                          <a:spcPts val="0"/>
                        </a:spcAft>
                      </a:pPr>
                      <a:r>
                        <a:rPr lang="en-GB" sz="1500" b="0" dirty="0">
                          <a:solidFill>
                            <a:srgbClr val="000000"/>
                          </a:solidFill>
                          <a:effectLst/>
                          <a:latin typeface="+mn-lt"/>
                          <a:ea typeface="Calibri" panose="020F0502020204030204" pitchFamily="34" charset="0"/>
                        </a:rPr>
                        <a:t>To promote deep metalinguistic learning about why a particular choice works, and to develop independence rather than compliance</a:t>
                      </a: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4081424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8114" y="153399"/>
            <a:ext cx="8229600" cy="1266092"/>
          </a:xfrm>
        </p:spPr>
        <p:txBody>
          <a:bodyPr/>
          <a:lstStyle/>
          <a:p>
            <a:r>
              <a:rPr lang="en-GB" sz="3600" dirty="0">
                <a:effectLst>
                  <a:outerShdw blurRad="38100" dist="38100" dir="2700000" algn="tl">
                    <a:srgbClr val="000000">
                      <a:alpha val="43137"/>
                    </a:srgbClr>
                  </a:outerShdw>
                </a:effectLst>
                <a:latin typeface="Arial" pitchFamily="34" charset="0"/>
                <a:cs typeface="Arial" pitchFamily="34" charset="0"/>
              </a:rPr>
              <a:t>Noticing Patterns in a Text </a:t>
            </a: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6457045" y="1607707"/>
            <a:ext cx="2509295" cy="30570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ounded Rectangle 7"/>
          <p:cNvSpPr/>
          <p:nvPr/>
        </p:nvSpPr>
        <p:spPr>
          <a:xfrm>
            <a:off x="6692368" y="887740"/>
            <a:ext cx="1805346" cy="531751"/>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46" dirty="0">
                <a:solidFill>
                  <a:schemeClr val="tx1"/>
                </a:solidFill>
              </a:rPr>
              <a:t>Authentic text</a:t>
            </a:r>
          </a:p>
        </p:txBody>
      </p:sp>
      <p:sp>
        <p:nvSpPr>
          <p:cNvPr id="9" name="Rounded Rectangle 8"/>
          <p:cNvSpPr/>
          <p:nvPr/>
        </p:nvSpPr>
        <p:spPr>
          <a:xfrm>
            <a:off x="6886240" y="4852995"/>
            <a:ext cx="1417602" cy="397423"/>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46" dirty="0">
                <a:solidFill>
                  <a:schemeClr val="tx1"/>
                </a:solidFill>
              </a:rPr>
              <a:t>Discussion</a:t>
            </a:r>
          </a:p>
        </p:txBody>
      </p:sp>
      <p:sp>
        <p:nvSpPr>
          <p:cNvPr id="5" name="TextBox 4">
            <a:extLst>
              <a:ext uri="{FF2B5EF4-FFF2-40B4-BE49-F238E27FC236}">
                <a16:creationId xmlns:a16="http://schemas.microsoft.com/office/drawing/2014/main" id="{DA22E1E5-2190-4A2D-A0CA-513755A6A65C}"/>
              </a:ext>
            </a:extLst>
          </p:cNvPr>
          <p:cNvSpPr txBox="1"/>
          <p:nvPr/>
        </p:nvSpPr>
        <p:spPr>
          <a:xfrm>
            <a:off x="268114" y="5226321"/>
            <a:ext cx="8698226" cy="1323439"/>
          </a:xfrm>
          <a:prstGeom prst="rect">
            <a:avLst/>
          </a:prstGeom>
          <a:noFill/>
        </p:spPr>
        <p:txBody>
          <a:bodyPr wrap="square" rtlCol="0">
            <a:spAutoFit/>
          </a:bodyPr>
          <a:lstStyle/>
          <a:p>
            <a:r>
              <a:rPr lang="en-GB" sz="2000" dirty="0">
                <a:solidFill>
                  <a:srgbClr val="FF0000"/>
                </a:solidFill>
              </a:rPr>
              <a:t>Read aloud the opening to </a:t>
            </a:r>
            <a:r>
              <a:rPr lang="en-GB" sz="2000" i="1" dirty="0">
                <a:solidFill>
                  <a:srgbClr val="FF0000"/>
                </a:solidFill>
              </a:rPr>
              <a:t>The Promise </a:t>
            </a:r>
            <a:r>
              <a:rPr lang="en-GB" sz="2000" dirty="0">
                <a:solidFill>
                  <a:srgbClr val="FF0000"/>
                </a:solidFill>
              </a:rPr>
              <a:t>by Nicola Davies</a:t>
            </a:r>
            <a:r>
              <a:rPr lang="en-GB" sz="2000" i="1" dirty="0">
                <a:solidFill>
                  <a:srgbClr val="FF0000"/>
                </a:solidFill>
              </a:rPr>
              <a:t>. </a:t>
            </a:r>
            <a:r>
              <a:rPr lang="en-GB" sz="2000" dirty="0">
                <a:solidFill>
                  <a:srgbClr val="FF0000"/>
                </a:solidFill>
              </a:rPr>
              <a:t>Would you like to live in this city? Give your reasons. </a:t>
            </a:r>
          </a:p>
          <a:p>
            <a:r>
              <a:rPr lang="en-GB" sz="2000" dirty="0">
                <a:solidFill>
                  <a:srgbClr val="FF0000"/>
                </a:solidFill>
              </a:rPr>
              <a:t>Can you find a phrase that is repeated three times? Why do you think the writer repeats this particular phrase? </a:t>
            </a:r>
          </a:p>
        </p:txBody>
      </p:sp>
      <p:sp>
        <p:nvSpPr>
          <p:cNvPr id="16" name="TextBox 15">
            <a:extLst>
              <a:ext uri="{FF2B5EF4-FFF2-40B4-BE49-F238E27FC236}">
                <a16:creationId xmlns:a16="http://schemas.microsoft.com/office/drawing/2014/main" id="{FA56CAE6-9B29-4FF6-A028-C2F2BDAEB8D1}"/>
              </a:ext>
            </a:extLst>
          </p:cNvPr>
          <p:cNvSpPr txBox="1"/>
          <p:nvPr/>
        </p:nvSpPr>
        <p:spPr>
          <a:xfrm>
            <a:off x="270446" y="1202228"/>
            <a:ext cx="5885730" cy="3754874"/>
          </a:xfrm>
          <a:prstGeom prst="rect">
            <a:avLst/>
          </a:prstGeom>
          <a:noFill/>
        </p:spPr>
        <p:txBody>
          <a:bodyPr wrap="square" rtlCol="0">
            <a:spAutoFit/>
          </a:bodyPr>
          <a:lstStyle/>
          <a:p>
            <a:r>
              <a:rPr lang="en-GB" sz="2000" dirty="0"/>
              <a:t>When I was young I lived in a city that was mean and hard and ugly. Its streets were dry as dust, cracked by heat and cold, and never blessed with rain. A gritty, yellow wind blew constantly, scratching around the city like a hungry dog. Nothing grew. Everything was broken. No one ever smiled. The people had grown as mean and hard and ugly as their city and I was mean and hard and ugly too. I lived by stealing from those who had almost as little as I did. My heart was as shrivelled as the dead trees in the park.</a:t>
            </a:r>
          </a:p>
          <a:p>
            <a:r>
              <a:rPr lang="en-GB" dirty="0"/>
              <a:t> </a:t>
            </a:r>
          </a:p>
        </p:txBody>
      </p:sp>
    </p:spTree>
    <p:extLst>
      <p:ext uri="{BB962C8B-B14F-4D97-AF65-F5344CB8AC3E}">
        <p14:creationId xmlns:p14="http://schemas.microsoft.com/office/powerpoint/2010/main" val="3797572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8114" y="153399"/>
            <a:ext cx="8229600" cy="1266092"/>
          </a:xfrm>
        </p:spPr>
        <p:txBody>
          <a:bodyPr/>
          <a:lstStyle/>
          <a:p>
            <a:r>
              <a:rPr lang="en-GB" sz="3600" dirty="0">
                <a:effectLst>
                  <a:outerShdw blurRad="38100" dist="38100" dir="2700000" algn="tl">
                    <a:srgbClr val="000000">
                      <a:alpha val="43137"/>
                    </a:srgbClr>
                  </a:outerShdw>
                </a:effectLst>
                <a:latin typeface="Arial" pitchFamily="34" charset="0"/>
                <a:cs typeface="Arial" pitchFamily="34" charset="0"/>
              </a:rPr>
              <a:t>Noticing Patterns in a Text </a:t>
            </a: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6457045" y="1607707"/>
            <a:ext cx="2509295" cy="30570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ounded Rectangle 7"/>
          <p:cNvSpPr/>
          <p:nvPr/>
        </p:nvSpPr>
        <p:spPr>
          <a:xfrm>
            <a:off x="6692368" y="887740"/>
            <a:ext cx="1805346" cy="531751"/>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46" dirty="0">
                <a:solidFill>
                  <a:schemeClr val="tx1"/>
                </a:solidFill>
              </a:rPr>
              <a:t>Authentic text</a:t>
            </a:r>
          </a:p>
        </p:txBody>
      </p:sp>
      <p:sp>
        <p:nvSpPr>
          <p:cNvPr id="9" name="Rounded Rectangle 8"/>
          <p:cNvSpPr/>
          <p:nvPr/>
        </p:nvSpPr>
        <p:spPr>
          <a:xfrm>
            <a:off x="6886240" y="4852995"/>
            <a:ext cx="1417602" cy="397423"/>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46" dirty="0">
                <a:solidFill>
                  <a:schemeClr val="tx1"/>
                </a:solidFill>
              </a:rPr>
              <a:t>Discussion</a:t>
            </a:r>
          </a:p>
        </p:txBody>
      </p:sp>
      <p:sp>
        <p:nvSpPr>
          <p:cNvPr id="5" name="TextBox 4">
            <a:extLst>
              <a:ext uri="{FF2B5EF4-FFF2-40B4-BE49-F238E27FC236}">
                <a16:creationId xmlns:a16="http://schemas.microsoft.com/office/drawing/2014/main" id="{DA22E1E5-2190-4A2D-A0CA-513755A6A65C}"/>
              </a:ext>
            </a:extLst>
          </p:cNvPr>
          <p:cNvSpPr txBox="1"/>
          <p:nvPr/>
        </p:nvSpPr>
        <p:spPr>
          <a:xfrm>
            <a:off x="158998" y="5250653"/>
            <a:ext cx="8807342" cy="1323439"/>
          </a:xfrm>
          <a:prstGeom prst="rect">
            <a:avLst/>
          </a:prstGeom>
          <a:noFill/>
        </p:spPr>
        <p:txBody>
          <a:bodyPr wrap="square" rtlCol="0">
            <a:spAutoFit/>
          </a:bodyPr>
          <a:lstStyle/>
          <a:p>
            <a:r>
              <a:rPr lang="en-GB" sz="2000" dirty="0">
                <a:solidFill>
                  <a:srgbClr val="FF0000"/>
                </a:solidFill>
              </a:rPr>
              <a:t>Prepare a choral reading of this opening to </a:t>
            </a:r>
            <a:r>
              <a:rPr lang="en-GB" sz="2000" i="1" dirty="0">
                <a:solidFill>
                  <a:srgbClr val="FF0000"/>
                </a:solidFill>
              </a:rPr>
              <a:t>The Promise</a:t>
            </a:r>
            <a:r>
              <a:rPr lang="en-GB" sz="2000" dirty="0">
                <a:solidFill>
                  <a:srgbClr val="FF0000"/>
                </a:solidFill>
              </a:rPr>
              <a:t>. Which words, phrases or sentences will you emphasise to bring out the ugliness of the city and the harshness of people’s lives in it? Experiment with the effects of using single and multiple voices or of varying volume and tone.</a:t>
            </a:r>
          </a:p>
        </p:txBody>
      </p:sp>
      <p:sp>
        <p:nvSpPr>
          <p:cNvPr id="16" name="TextBox 15">
            <a:extLst>
              <a:ext uri="{FF2B5EF4-FFF2-40B4-BE49-F238E27FC236}">
                <a16:creationId xmlns:a16="http://schemas.microsoft.com/office/drawing/2014/main" id="{FA56CAE6-9B29-4FF6-A028-C2F2BDAEB8D1}"/>
              </a:ext>
            </a:extLst>
          </p:cNvPr>
          <p:cNvSpPr txBox="1"/>
          <p:nvPr/>
        </p:nvSpPr>
        <p:spPr>
          <a:xfrm>
            <a:off x="270446" y="1202228"/>
            <a:ext cx="5885730" cy="3754874"/>
          </a:xfrm>
          <a:prstGeom prst="rect">
            <a:avLst/>
          </a:prstGeom>
          <a:noFill/>
        </p:spPr>
        <p:txBody>
          <a:bodyPr wrap="square" rtlCol="0">
            <a:spAutoFit/>
          </a:bodyPr>
          <a:lstStyle/>
          <a:p>
            <a:r>
              <a:rPr lang="en-GB" sz="2000" dirty="0"/>
              <a:t>When I was young I lived in a city that was mean and hard and ugly. Its streets were dry as dust, cracked by heat and cold, and never blessed with rain. A gritty, yellow wind blew constantly, scratching around the city like a hungry dog. Nothing grew. Everything was broken. No one ever smiled. The people had grown as mean and hard and ugly as their city and I was mean and hard and ugly too. I lived by stealing from those who had almost as little as I did. My heart was as shrivelled as the dead trees in the park.</a:t>
            </a:r>
          </a:p>
          <a:p>
            <a:r>
              <a:rPr lang="en-GB" dirty="0"/>
              <a:t> </a:t>
            </a:r>
          </a:p>
        </p:txBody>
      </p:sp>
      <p:sp>
        <p:nvSpPr>
          <p:cNvPr id="20" name="Rounded Rectangle 8">
            <a:extLst>
              <a:ext uri="{FF2B5EF4-FFF2-40B4-BE49-F238E27FC236}">
                <a16:creationId xmlns:a16="http://schemas.microsoft.com/office/drawing/2014/main" id="{C36CF295-AA1C-47CD-BB8F-12EDD18E03FB}"/>
              </a:ext>
            </a:extLst>
          </p:cNvPr>
          <p:cNvSpPr/>
          <p:nvPr/>
        </p:nvSpPr>
        <p:spPr>
          <a:xfrm>
            <a:off x="4889009" y="4799368"/>
            <a:ext cx="1417602" cy="397423"/>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46" dirty="0">
                <a:solidFill>
                  <a:schemeClr val="tx1"/>
                </a:solidFill>
              </a:rPr>
              <a:t>Links</a:t>
            </a:r>
          </a:p>
        </p:txBody>
      </p:sp>
    </p:spTree>
    <p:extLst>
      <p:ext uri="{BB962C8B-B14F-4D97-AF65-F5344CB8AC3E}">
        <p14:creationId xmlns:p14="http://schemas.microsoft.com/office/powerpoint/2010/main" val="9104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2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8114" y="153399"/>
            <a:ext cx="8229600" cy="1266092"/>
          </a:xfrm>
        </p:spPr>
        <p:txBody>
          <a:bodyPr/>
          <a:lstStyle/>
          <a:p>
            <a:r>
              <a:rPr lang="en-GB" sz="4400" dirty="0">
                <a:effectLst>
                  <a:outerShdw blurRad="38100" dist="38100" dir="2700000" algn="tl">
                    <a:srgbClr val="000000">
                      <a:alpha val="43137"/>
                    </a:srgbClr>
                  </a:outerShdw>
                </a:effectLst>
                <a:latin typeface="Arial" pitchFamily="34" charset="0"/>
                <a:cs typeface="Arial" pitchFamily="34" charset="0"/>
              </a:rPr>
              <a:t>Noticing Patterns in a Text </a:t>
            </a:r>
          </a:p>
        </p:txBody>
      </p:sp>
      <p:sp>
        <p:nvSpPr>
          <p:cNvPr id="8" name="Rounded Rectangle 7"/>
          <p:cNvSpPr/>
          <p:nvPr/>
        </p:nvSpPr>
        <p:spPr>
          <a:xfrm>
            <a:off x="7051173" y="1200755"/>
            <a:ext cx="1805346" cy="531751"/>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46" dirty="0">
                <a:solidFill>
                  <a:schemeClr val="tx1"/>
                </a:solidFill>
              </a:rPr>
              <a:t>Examples</a:t>
            </a:r>
          </a:p>
        </p:txBody>
      </p:sp>
      <p:sp>
        <p:nvSpPr>
          <p:cNvPr id="9" name="Rounded Rectangle 8"/>
          <p:cNvSpPr/>
          <p:nvPr/>
        </p:nvSpPr>
        <p:spPr>
          <a:xfrm>
            <a:off x="7245045" y="5976081"/>
            <a:ext cx="1417602" cy="397423"/>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46" dirty="0">
                <a:solidFill>
                  <a:schemeClr val="tx1"/>
                </a:solidFill>
              </a:rPr>
              <a:t>Links</a:t>
            </a:r>
          </a:p>
        </p:txBody>
      </p:sp>
      <p:sp>
        <p:nvSpPr>
          <p:cNvPr id="10" name="TextBox 9">
            <a:extLst>
              <a:ext uri="{FF2B5EF4-FFF2-40B4-BE49-F238E27FC236}">
                <a16:creationId xmlns:a16="http://schemas.microsoft.com/office/drawing/2014/main" id="{590CC06F-666E-4CB9-B029-DBFE5C4438FE}"/>
              </a:ext>
            </a:extLst>
          </p:cNvPr>
          <p:cNvSpPr txBox="1"/>
          <p:nvPr/>
        </p:nvSpPr>
        <p:spPr>
          <a:xfrm>
            <a:off x="232252" y="1378228"/>
            <a:ext cx="7868140" cy="400110"/>
          </a:xfrm>
          <a:prstGeom prst="rect">
            <a:avLst/>
          </a:prstGeom>
          <a:noFill/>
        </p:spPr>
        <p:txBody>
          <a:bodyPr wrap="square" rtlCol="0">
            <a:spAutoFit/>
          </a:bodyPr>
          <a:lstStyle/>
          <a:p>
            <a:r>
              <a:rPr lang="en-GB" sz="2000" dirty="0">
                <a:solidFill>
                  <a:srgbClr val="FF0000"/>
                </a:solidFill>
              </a:rPr>
              <a:t>Nothing</a:t>
            </a:r>
            <a:r>
              <a:rPr lang="en-GB" sz="2000" dirty="0"/>
              <a:t> grew. </a:t>
            </a:r>
            <a:r>
              <a:rPr lang="en-GB" sz="2000" dirty="0">
                <a:solidFill>
                  <a:srgbClr val="FF0000"/>
                </a:solidFill>
              </a:rPr>
              <a:t>Everything</a:t>
            </a:r>
            <a:r>
              <a:rPr lang="en-GB" sz="2000" dirty="0"/>
              <a:t> was broken. </a:t>
            </a:r>
            <a:r>
              <a:rPr lang="en-GB" sz="2000" dirty="0">
                <a:solidFill>
                  <a:srgbClr val="FF0000"/>
                </a:solidFill>
              </a:rPr>
              <a:t>No one </a:t>
            </a:r>
            <a:r>
              <a:rPr lang="en-GB" sz="2000" dirty="0"/>
              <a:t>ever smiled. </a:t>
            </a:r>
          </a:p>
        </p:txBody>
      </p:sp>
      <p:sp>
        <p:nvSpPr>
          <p:cNvPr id="11" name="Speech Bubble: Oval 10">
            <a:extLst>
              <a:ext uri="{FF2B5EF4-FFF2-40B4-BE49-F238E27FC236}">
                <a16:creationId xmlns:a16="http://schemas.microsoft.com/office/drawing/2014/main" id="{96229DB3-88A1-4B5F-8DB6-695C0AD7DF91}"/>
              </a:ext>
            </a:extLst>
          </p:cNvPr>
          <p:cNvSpPr/>
          <p:nvPr/>
        </p:nvSpPr>
        <p:spPr>
          <a:xfrm>
            <a:off x="4612805" y="2271130"/>
            <a:ext cx="4423691" cy="3405749"/>
          </a:xfrm>
          <a:prstGeom prst="wedgeEllipseCallout">
            <a:avLst>
              <a:gd name="adj1" fmla="val -50700"/>
              <a:gd name="adj2" fmla="val -6046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The three very short factual sentences and the  deliberate repetition of </a:t>
            </a:r>
            <a:r>
              <a:rPr lang="en-GB" dirty="0">
                <a:solidFill>
                  <a:srgbClr val="FF0000"/>
                </a:solidFill>
              </a:rPr>
              <a:t>pronoun starts </a:t>
            </a:r>
            <a:r>
              <a:rPr lang="en-GB" dirty="0">
                <a:solidFill>
                  <a:schemeClr val="tx1"/>
                </a:solidFill>
              </a:rPr>
              <a:t>stress how unrelentingly dull and harsh life is across the city. Everything and everyone is affected and there seems to be no chance of escape to a better life.</a:t>
            </a:r>
          </a:p>
        </p:txBody>
      </p:sp>
      <p:sp>
        <p:nvSpPr>
          <p:cNvPr id="13" name="Speech Bubble: Oval 12">
            <a:extLst>
              <a:ext uri="{FF2B5EF4-FFF2-40B4-BE49-F238E27FC236}">
                <a16:creationId xmlns:a16="http://schemas.microsoft.com/office/drawing/2014/main" id="{7C679B99-5D3B-467E-AB4A-1C7F703FD1C4}"/>
              </a:ext>
            </a:extLst>
          </p:cNvPr>
          <p:cNvSpPr/>
          <p:nvPr/>
        </p:nvSpPr>
        <p:spPr>
          <a:xfrm>
            <a:off x="307006" y="2567584"/>
            <a:ext cx="4077868" cy="3109295"/>
          </a:xfrm>
          <a:prstGeom prst="wedgeEllipseCallout">
            <a:avLst>
              <a:gd name="adj1" fmla="val 5734"/>
              <a:gd name="adj2" fmla="val -6511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Placing these three short sentences next to each other in the middle of the paragraph draws attention to them, slowing down the rhythm and making you focus on the message.</a:t>
            </a:r>
          </a:p>
        </p:txBody>
      </p:sp>
    </p:spTree>
    <p:extLst>
      <p:ext uri="{BB962C8B-B14F-4D97-AF65-F5344CB8AC3E}">
        <p14:creationId xmlns:p14="http://schemas.microsoft.com/office/powerpoint/2010/main" val="1645914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8114" y="153399"/>
            <a:ext cx="8229600" cy="1266092"/>
          </a:xfrm>
        </p:spPr>
        <p:txBody>
          <a:bodyPr/>
          <a:lstStyle/>
          <a:p>
            <a:r>
              <a:rPr lang="en-GB" sz="4400" dirty="0">
                <a:effectLst>
                  <a:outerShdw blurRad="38100" dist="38100" dir="2700000" algn="tl">
                    <a:srgbClr val="000000">
                      <a:alpha val="43137"/>
                    </a:srgbClr>
                  </a:outerShdw>
                </a:effectLst>
                <a:latin typeface="Arial" pitchFamily="34" charset="0"/>
                <a:cs typeface="Arial" pitchFamily="34" charset="0"/>
              </a:rPr>
              <a:t>Noticing Patterns in a Text </a:t>
            </a:r>
          </a:p>
        </p:txBody>
      </p:sp>
      <p:sp>
        <p:nvSpPr>
          <p:cNvPr id="8" name="Rounded Rectangle 7"/>
          <p:cNvSpPr/>
          <p:nvPr/>
        </p:nvSpPr>
        <p:spPr>
          <a:xfrm>
            <a:off x="7051173" y="1200755"/>
            <a:ext cx="1805346" cy="531751"/>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46" dirty="0">
                <a:solidFill>
                  <a:schemeClr val="tx1"/>
                </a:solidFill>
              </a:rPr>
              <a:t>Examples</a:t>
            </a:r>
          </a:p>
        </p:txBody>
      </p:sp>
      <p:sp>
        <p:nvSpPr>
          <p:cNvPr id="9" name="Rounded Rectangle 8"/>
          <p:cNvSpPr/>
          <p:nvPr/>
        </p:nvSpPr>
        <p:spPr>
          <a:xfrm>
            <a:off x="7245045" y="6038599"/>
            <a:ext cx="1417602" cy="397423"/>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46" dirty="0">
                <a:solidFill>
                  <a:schemeClr val="tx1"/>
                </a:solidFill>
              </a:rPr>
              <a:t>Links</a:t>
            </a:r>
          </a:p>
        </p:txBody>
      </p:sp>
      <p:sp>
        <p:nvSpPr>
          <p:cNvPr id="10" name="TextBox 9">
            <a:extLst>
              <a:ext uri="{FF2B5EF4-FFF2-40B4-BE49-F238E27FC236}">
                <a16:creationId xmlns:a16="http://schemas.microsoft.com/office/drawing/2014/main" id="{590CC06F-666E-4CB9-B029-DBFE5C4438FE}"/>
              </a:ext>
            </a:extLst>
          </p:cNvPr>
          <p:cNvSpPr txBox="1"/>
          <p:nvPr/>
        </p:nvSpPr>
        <p:spPr>
          <a:xfrm>
            <a:off x="450768" y="1548302"/>
            <a:ext cx="5921432" cy="707886"/>
          </a:xfrm>
          <a:prstGeom prst="rect">
            <a:avLst/>
          </a:prstGeom>
          <a:noFill/>
        </p:spPr>
        <p:txBody>
          <a:bodyPr wrap="square" rtlCol="0">
            <a:spAutoFit/>
          </a:bodyPr>
          <a:lstStyle/>
          <a:p>
            <a:r>
              <a:rPr lang="en-GB" sz="2000" dirty="0"/>
              <a:t>The people had grown as mean </a:t>
            </a:r>
            <a:r>
              <a:rPr lang="en-GB" sz="2000" dirty="0">
                <a:solidFill>
                  <a:srgbClr val="FF0000"/>
                </a:solidFill>
              </a:rPr>
              <a:t>and</a:t>
            </a:r>
            <a:r>
              <a:rPr lang="en-GB" sz="2000" dirty="0"/>
              <a:t> hard </a:t>
            </a:r>
            <a:r>
              <a:rPr lang="en-GB" sz="2000" dirty="0">
                <a:solidFill>
                  <a:srgbClr val="FF0000"/>
                </a:solidFill>
              </a:rPr>
              <a:t>and </a:t>
            </a:r>
            <a:r>
              <a:rPr lang="en-GB" sz="2000" dirty="0"/>
              <a:t>ugly as their city </a:t>
            </a:r>
            <a:r>
              <a:rPr lang="en-GB" sz="2000" dirty="0">
                <a:solidFill>
                  <a:srgbClr val="FF0000"/>
                </a:solidFill>
              </a:rPr>
              <a:t>and </a:t>
            </a:r>
            <a:r>
              <a:rPr lang="en-GB" sz="2000" dirty="0"/>
              <a:t>I was mean </a:t>
            </a:r>
            <a:r>
              <a:rPr lang="en-GB" sz="2000" dirty="0">
                <a:solidFill>
                  <a:srgbClr val="FF0000"/>
                </a:solidFill>
              </a:rPr>
              <a:t>and</a:t>
            </a:r>
            <a:r>
              <a:rPr lang="en-GB" sz="2000" dirty="0"/>
              <a:t> hard </a:t>
            </a:r>
            <a:r>
              <a:rPr lang="en-GB" sz="2000" dirty="0">
                <a:solidFill>
                  <a:srgbClr val="FF0000"/>
                </a:solidFill>
              </a:rPr>
              <a:t>and</a:t>
            </a:r>
            <a:r>
              <a:rPr lang="en-GB" sz="2000" dirty="0"/>
              <a:t> ugly too.</a:t>
            </a:r>
          </a:p>
        </p:txBody>
      </p:sp>
      <p:sp>
        <p:nvSpPr>
          <p:cNvPr id="11" name="Speech Bubble: Oval 10">
            <a:extLst>
              <a:ext uri="{FF2B5EF4-FFF2-40B4-BE49-F238E27FC236}">
                <a16:creationId xmlns:a16="http://schemas.microsoft.com/office/drawing/2014/main" id="{96229DB3-88A1-4B5F-8DB6-695C0AD7DF91}"/>
              </a:ext>
            </a:extLst>
          </p:cNvPr>
          <p:cNvSpPr/>
          <p:nvPr/>
        </p:nvSpPr>
        <p:spPr>
          <a:xfrm>
            <a:off x="4778652" y="2384999"/>
            <a:ext cx="4077867" cy="3653600"/>
          </a:xfrm>
          <a:prstGeom prst="wedgeEllipseCallout">
            <a:avLst>
              <a:gd name="adj1" fmla="val -58742"/>
              <a:gd name="adj2" fmla="val -5214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The heavy use of </a:t>
            </a:r>
            <a:r>
              <a:rPr lang="en-GB" dirty="0">
                <a:solidFill>
                  <a:srgbClr val="FF0000"/>
                </a:solidFill>
              </a:rPr>
              <a:t>co-ordination, </a:t>
            </a:r>
            <a:r>
              <a:rPr lang="en-GB" dirty="0">
                <a:solidFill>
                  <a:schemeClr val="tx1"/>
                </a:solidFill>
              </a:rPr>
              <a:t>with ‘and’ used to join words into phrases and to join clauses, creates a deliberately repetitive rhythm in the sentence that stresses the relentless harshness of city life. It also shows that individual behaviour is directly linked to the ugly environment.     </a:t>
            </a:r>
          </a:p>
        </p:txBody>
      </p:sp>
      <p:sp>
        <p:nvSpPr>
          <p:cNvPr id="13" name="Speech Bubble: Oval 12">
            <a:extLst>
              <a:ext uri="{FF2B5EF4-FFF2-40B4-BE49-F238E27FC236}">
                <a16:creationId xmlns:a16="http://schemas.microsoft.com/office/drawing/2014/main" id="{7C679B99-5D3B-467E-AB4A-1C7F703FD1C4}"/>
              </a:ext>
            </a:extLst>
          </p:cNvPr>
          <p:cNvSpPr/>
          <p:nvPr/>
        </p:nvSpPr>
        <p:spPr>
          <a:xfrm>
            <a:off x="481352" y="3128016"/>
            <a:ext cx="4077868" cy="3109295"/>
          </a:xfrm>
          <a:prstGeom prst="wedgeEllipseCallout">
            <a:avLst>
              <a:gd name="adj1" fmla="val -8468"/>
              <a:gd name="adj2" fmla="val -662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The phrase ‘mean and hard and ugly’ is repeated three times in the same paragraph in order to emphasise the ‘problem’ in the story that needs resolving. The city and its people must be restored to health and happiness.</a:t>
            </a:r>
          </a:p>
        </p:txBody>
      </p:sp>
    </p:spTree>
    <p:extLst>
      <p:ext uri="{BB962C8B-B14F-4D97-AF65-F5344CB8AC3E}">
        <p14:creationId xmlns:p14="http://schemas.microsoft.com/office/powerpoint/2010/main" val="1986997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8114" y="153399"/>
            <a:ext cx="8229600" cy="1266092"/>
          </a:xfrm>
        </p:spPr>
        <p:txBody>
          <a:bodyPr/>
          <a:lstStyle/>
          <a:p>
            <a:r>
              <a:rPr lang="en-GB" sz="4400" dirty="0">
                <a:effectLst>
                  <a:outerShdw blurRad="38100" dist="38100" dir="2700000" algn="tl">
                    <a:srgbClr val="000000">
                      <a:alpha val="43137"/>
                    </a:srgbClr>
                  </a:outerShdw>
                </a:effectLst>
                <a:latin typeface="Arial" pitchFamily="34" charset="0"/>
                <a:cs typeface="Arial" pitchFamily="34" charset="0"/>
              </a:rPr>
              <a:t>Noticing Patterns in a Text </a:t>
            </a:r>
          </a:p>
        </p:txBody>
      </p:sp>
      <p:sp>
        <p:nvSpPr>
          <p:cNvPr id="8" name="Rounded Rectangle 7"/>
          <p:cNvSpPr/>
          <p:nvPr/>
        </p:nvSpPr>
        <p:spPr>
          <a:xfrm>
            <a:off x="7051173" y="1200755"/>
            <a:ext cx="1805346" cy="531751"/>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46" dirty="0">
                <a:solidFill>
                  <a:schemeClr val="tx1"/>
                </a:solidFill>
              </a:rPr>
              <a:t>Examples</a:t>
            </a:r>
          </a:p>
        </p:txBody>
      </p:sp>
      <p:sp>
        <p:nvSpPr>
          <p:cNvPr id="9" name="Rounded Rectangle 8"/>
          <p:cNvSpPr/>
          <p:nvPr/>
        </p:nvSpPr>
        <p:spPr>
          <a:xfrm>
            <a:off x="7245045" y="6038599"/>
            <a:ext cx="1417602" cy="397423"/>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46" dirty="0">
                <a:solidFill>
                  <a:schemeClr val="tx1"/>
                </a:solidFill>
              </a:rPr>
              <a:t>Links</a:t>
            </a:r>
          </a:p>
        </p:txBody>
      </p:sp>
      <p:sp>
        <p:nvSpPr>
          <p:cNvPr id="10" name="TextBox 9">
            <a:extLst>
              <a:ext uri="{FF2B5EF4-FFF2-40B4-BE49-F238E27FC236}">
                <a16:creationId xmlns:a16="http://schemas.microsoft.com/office/drawing/2014/main" id="{590CC06F-666E-4CB9-B029-DBFE5C4438FE}"/>
              </a:ext>
            </a:extLst>
          </p:cNvPr>
          <p:cNvSpPr txBox="1"/>
          <p:nvPr/>
        </p:nvSpPr>
        <p:spPr>
          <a:xfrm>
            <a:off x="296503" y="1270962"/>
            <a:ext cx="5921432" cy="1323439"/>
          </a:xfrm>
          <a:prstGeom prst="rect">
            <a:avLst/>
          </a:prstGeom>
          <a:noFill/>
        </p:spPr>
        <p:txBody>
          <a:bodyPr wrap="square" rtlCol="0">
            <a:spAutoFit/>
          </a:bodyPr>
          <a:lstStyle/>
          <a:p>
            <a:r>
              <a:rPr lang="en-GB" sz="2000" dirty="0"/>
              <a:t>Its streets were dry as dust, </a:t>
            </a:r>
            <a:r>
              <a:rPr lang="en-GB" sz="2000" dirty="0">
                <a:solidFill>
                  <a:srgbClr val="FF0000"/>
                </a:solidFill>
              </a:rPr>
              <a:t>cracked by heat and cold</a:t>
            </a:r>
            <a:r>
              <a:rPr lang="en-GB" sz="2000" dirty="0"/>
              <a:t>, and </a:t>
            </a:r>
            <a:r>
              <a:rPr lang="en-GB" sz="2000" dirty="0">
                <a:solidFill>
                  <a:srgbClr val="FF0000"/>
                </a:solidFill>
              </a:rPr>
              <a:t>never blessed with rain</a:t>
            </a:r>
            <a:r>
              <a:rPr lang="en-GB" sz="2000" dirty="0"/>
              <a:t>. A gritty, yellow wind blew constantly, </a:t>
            </a:r>
            <a:r>
              <a:rPr lang="en-GB" sz="2000" dirty="0">
                <a:solidFill>
                  <a:srgbClr val="FF0000"/>
                </a:solidFill>
              </a:rPr>
              <a:t>scratching around the city like a hungry dog.</a:t>
            </a:r>
            <a:r>
              <a:rPr lang="en-GB" sz="2000" dirty="0"/>
              <a:t> .</a:t>
            </a:r>
          </a:p>
        </p:txBody>
      </p:sp>
      <p:sp>
        <p:nvSpPr>
          <p:cNvPr id="11" name="Speech Bubble: Oval 10">
            <a:extLst>
              <a:ext uri="{FF2B5EF4-FFF2-40B4-BE49-F238E27FC236}">
                <a16:creationId xmlns:a16="http://schemas.microsoft.com/office/drawing/2014/main" id="{96229DB3-88A1-4B5F-8DB6-695C0AD7DF91}"/>
              </a:ext>
            </a:extLst>
          </p:cNvPr>
          <p:cNvSpPr/>
          <p:nvPr/>
        </p:nvSpPr>
        <p:spPr>
          <a:xfrm>
            <a:off x="4975527" y="2276872"/>
            <a:ext cx="4077867" cy="3596337"/>
          </a:xfrm>
          <a:prstGeom prst="wedgeEllipseCallout">
            <a:avLst>
              <a:gd name="adj1" fmla="val -61102"/>
              <a:gd name="adj2" fmla="val -4136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The </a:t>
            </a:r>
            <a:r>
              <a:rPr lang="en-GB" dirty="0">
                <a:solidFill>
                  <a:srgbClr val="FF0000"/>
                </a:solidFill>
              </a:rPr>
              <a:t>subordinate clauses </a:t>
            </a:r>
            <a:r>
              <a:rPr lang="en-GB" dirty="0">
                <a:solidFill>
                  <a:schemeClr val="tx1"/>
                </a:solidFill>
              </a:rPr>
              <a:t>aren’t essential to the meaning of these sentences but they add sensory detail, helping us to visualise the city streets and to establish through their imagery the atmosphere of harshness, ugliness and threat. </a:t>
            </a:r>
          </a:p>
        </p:txBody>
      </p:sp>
      <p:sp>
        <p:nvSpPr>
          <p:cNvPr id="13" name="Speech Bubble: Oval 12">
            <a:extLst>
              <a:ext uri="{FF2B5EF4-FFF2-40B4-BE49-F238E27FC236}">
                <a16:creationId xmlns:a16="http://schemas.microsoft.com/office/drawing/2014/main" id="{7C679B99-5D3B-467E-AB4A-1C7F703FD1C4}"/>
              </a:ext>
            </a:extLst>
          </p:cNvPr>
          <p:cNvSpPr/>
          <p:nvPr/>
        </p:nvSpPr>
        <p:spPr>
          <a:xfrm>
            <a:off x="90606" y="3128016"/>
            <a:ext cx="4625410" cy="3308006"/>
          </a:xfrm>
          <a:prstGeom prst="wedgeEllipseCallout">
            <a:avLst>
              <a:gd name="adj1" fmla="val -8468"/>
              <a:gd name="adj2" fmla="val -662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The </a:t>
            </a:r>
            <a:r>
              <a:rPr lang="en-GB" dirty="0">
                <a:solidFill>
                  <a:srgbClr val="FF0000"/>
                </a:solidFill>
              </a:rPr>
              <a:t>subordinate clauses </a:t>
            </a:r>
            <a:r>
              <a:rPr lang="en-GB" dirty="0">
                <a:solidFill>
                  <a:schemeClr val="tx1"/>
                </a:solidFill>
              </a:rPr>
              <a:t>add richness to the rhythm and texture of the prose, reinforcing our view of the city through sound effects as well as imagery, for example by using harsh vowel and consonant sounds in words like </a:t>
            </a:r>
            <a:r>
              <a:rPr lang="en-GB" i="1" dirty="0">
                <a:solidFill>
                  <a:schemeClr val="tx1"/>
                </a:solidFill>
              </a:rPr>
              <a:t>cracked, cold, scratching, hungry, dog</a:t>
            </a:r>
          </a:p>
        </p:txBody>
      </p:sp>
    </p:spTree>
    <p:extLst>
      <p:ext uri="{BB962C8B-B14F-4D97-AF65-F5344CB8AC3E}">
        <p14:creationId xmlns:p14="http://schemas.microsoft.com/office/powerpoint/2010/main" val="635140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579296" cy="1371600"/>
          </a:xfrm>
        </p:spPr>
        <p:txBody>
          <a:bodyPr/>
          <a:lstStyle/>
          <a:p>
            <a:r>
              <a:rPr lang="en-GB" sz="3800" dirty="0">
                <a:effectLst>
                  <a:outerShdw blurRad="38100" dist="38100" dir="2700000" algn="tl">
                    <a:srgbClr val="000000">
                      <a:alpha val="43137"/>
                    </a:srgbClr>
                  </a:outerShdw>
                </a:effectLst>
              </a:rPr>
              <a:t>Verbalising the Grammar-Writing Link</a:t>
            </a:r>
          </a:p>
        </p:txBody>
      </p:sp>
      <p:sp>
        <p:nvSpPr>
          <p:cNvPr id="3" name="Content Placeholder 2"/>
          <p:cNvSpPr>
            <a:spLocks noGrp="1"/>
          </p:cNvSpPr>
          <p:nvPr>
            <p:ph idx="1"/>
          </p:nvPr>
        </p:nvSpPr>
        <p:spPr>
          <a:xfrm>
            <a:off x="575556" y="4005064"/>
            <a:ext cx="7992888" cy="2395736"/>
          </a:xfrm>
          <a:solidFill>
            <a:schemeClr val="accent6">
              <a:lumMod val="40000"/>
              <a:lumOff val="60000"/>
            </a:schemeClr>
          </a:solidFill>
          <a:ln>
            <a:solidFill>
              <a:schemeClr val="tx1"/>
            </a:solidFill>
          </a:ln>
        </p:spPr>
        <p:txBody>
          <a:bodyPr/>
          <a:lstStyle/>
          <a:p>
            <a:pPr marL="59357" indent="0">
              <a:lnSpc>
                <a:spcPts val="2400"/>
              </a:lnSpc>
              <a:spcBef>
                <a:spcPts val="0"/>
              </a:spcBef>
              <a:spcAft>
                <a:spcPts val="554"/>
              </a:spcAft>
              <a:buClrTx/>
              <a:buSzPct val="80000"/>
              <a:buNone/>
            </a:pPr>
            <a:r>
              <a:rPr lang="en-GB" sz="1800" u="sng" dirty="0"/>
              <a:t>Verbalisation to share with students:</a:t>
            </a:r>
          </a:p>
          <a:p>
            <a:pPr marL="0" indent="0">
              <a:lnSpc>
                <a:spcPts val="2800"/>
              </a:lnSpc>
              <a:spcBef>
                <a:spcPts val="0"/>
              </a:spcBef>
              <a:buNone/>
            </a:pPr>
            <a:r>
              <a:rPr lang="en-GB" sz="1800" dirty="0"/>
              <a:t>When you are writing narrative, you can think about </a:t>
            </a:r>
            <a:r>
              <a:rPr lang="en-GB" sz="1800" dirty="0">
                <a:solidFill>
                  <a:srgbClr val="FF0000"/>
                </a:solidFill>
              </a:rPr>
              <a:t>how you can create a particular message, mood or atmosphere.</a:t>
            </a:r>
            <a:r>
              <a:rPr lang="en-GB" sz="1800" dirty="0"/>
              <a:t> You might vary the patterns and rhythms of your sentences to emphasise their meaning.</a:t>
            </a:r>
          </a:p>
          <a:p>
            <a:pPr marL="0" indent="0">
              <a:lnSpc>
                <a:spcPts val="2800"/>
              </a:lnSpc>
              <a:spcBef>
                <a:spcPts val="0"/>
              </a:spcBef>
              <a:buNone/>
            </a:pPr>
            <a:r>
              <a:rPr lang="en-GB" sz="1800" dirty="0"/>
              <a:t>Remember to read your sentences aloud to hear the rhythms and sound effects that you are creating. </a:t>
            </a:r>
          </a:p>
          <a:p>
            <a:pPr marL="59357" indent="0">
              <a:lnSpc>
                <a:spcPts val="2400"/>
              </a:lnSpc>
              <a:spcBef>
                <a:spcPts val="0"/>
              </a:spcBef>
              <a:spcAft>
                <a:spcPts val="554"/>
              </a:spcAft>
              <a:buClrTx/>
              <a:buSzPct val="80000"/>
              <a:buNone/>
            </a:pPr>
            <a:endParaRPr lang="en-GB" sz="1800" u="sng" dirty="0"/>
          </a:p>
        </p:txBody>
      </p:sp>
      <p:sp>
        <p:nvSpPr>
          <p:cNvPr id="4" name="TextBox 3"/>
          <p:cNvSpPr txBox="1"/>
          <p:nvPr/>
        </p:nvSpPr>
        <p:spPr>
          <a:xfrm>
            <a:off x="575556" y="1700808"/>
            <a:ext cx="7992888" cy="1887696"/>
          </a:xfrm>
          <a:prstGeom prst="rect">
            <a:avLst/>
          </a:prstGeom>
          <a:noFill/>
          <a:ln>
            <a:solidFill>
              <a:schemeClr val="tx1"/>
            </a:solidFill>
          </a:ln>
        </p:spPr>
        <p:txBody>
          <a:bodyPr wrap="square" rtlCol="0">
            <a:spAutoFit/>
          </a:bodyPr>
          <a:lstStyle/>
          <a:p>
            <a:pPr>
              <a:lnSpc>
                <a:spcPts val="2800"/>
              </a:lnSpc>
            </a:pPr>
            <a:r>
              <a:rPr lang="en-GB" dirty="0"/>
              <a:t>A crucial element of the LEAD principles is helping writers to think explicitly (</a:t>
            </a:r>
            <a:r>
              <a:rPr lang="en-GB" dirty="0" err="1"/>
              <a:t>metalinguistically</a:t>
            </a:r>
            <a:r>
              <a:rPr lang="en-GB" dirty="0"/>
              <a:t>) about the choices they make.  As a teacher, you need to support this by being crystal clear yourself about how you verbalise the link between a grammar choice and its effect in a particular text/context.  Then express this in student-friendly language, as below.</a:t>
            </a:r>
          </a:p>
        </p:txBody>
      </p:sp>
    </p:spTree>
    <p:extLst>
      <p:ext uri="{BB962C8B-B14F-4D97-AF65-F5344CB8AC3E}">
        <p14:creationId xmlns:p14="http://schemas.microsoft.com/office/powerpoint/2010/main" val="34914624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8080" y="-603448"/>
            <a:ext cx="8229600" cy="1600200"/>
          </a:xfrm>
        </p:spPr>
        <p:txBody>
          <a:bodyPr/>
          <a:lstStyle/>
          <a:p>
            <a:r>
              <a:rPr lang="en-GB" dirty="0"/>
              <a:t> </a:t>
            </a:r>
            <a:endParaRPr lang="en-GB" sz="4000" dirty="0"/>
          </a:p>
        </p:txBody>
      </p:sp>
      <p:pic>
        <p:nvPicPr>
          <p:cNvPr id="4" name="Content Placeholder 5"/>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107504" y="1181036"/>
            <a:ext cx="3528392" cy="4703792"/>
          </a:xfrm>
        </p:spPr>
      </p:pic>
      <p:sp>
        <p:nvSpPr>
          <p:cNvPr id="5" name="TextBox 4"/>
          <p:cNvSpPr txBox="1"/>
          <p:nvPr/>
        </p:nvSpPr>
        <p:spPr>
          <a:xfrm>
            <a:off x="4928592" y="1484784"/>
            <a:ext cx="3744416" cy="646331"/>
          </a:xfrm>
          <a:prstGeom prst="rect">
            <a:avLst/>
          </a:prstGeom>
          <a:noFill/>
        </p:spPr>
        <p:txBody>
          <a:bodyPr wrap="square" rtlCol="0">
            <a:spAutoFit/>
          </a:bodyPr>
          <a:lstStyle/>
          <a:p>
            <a:endParaRPr lang="en-GB" dirty="0"/>
          </a:p>
          <a:p>
            <a:endParaRPr lang="en-GB" dirty="0"/>
          </a:p>
        </p:txBody>
      </p:sp>
      <p:sp>
        <p:nvSpPr>
          <p:cNvPr id="3" name="TextBox 2"/>
          <p:cNvSpPr txBox="1"/>
          <p:nvPr/>
        </p:nvSpPr>
        <p:spPr>
          <a:xfrm>
            <a:off x="3707904" y="1052736"/>
            <a:ext cx="5328592" cy="4124206"/>
          </a:xfrm>
          <a:prstGeom prst="rect">
            <a:avLst/>
          </a:prstGeom>
          <a:noFill/>
        </p:spPr>
        <p:txBody>
          <a:bodyPr wrap="square" rtlCol="0">
            <a:spAutoFit/>
          </a:bodyPr>
          <a:lstStyle/>
          <a:p>
            <a:r>
              <a:rPr lang="en-GB" sz="2000" dirty="0">
                <a:solidFill>
                  <a:srgbClr val="FF0000"/>
                </a:solidFill>
                <a:sym typeface="Wingdings"/>
              </a:rPr>
              <a:t>Ugly squat skyscrapers blocked out the light. They towered over me. They soared into the sky. They imprisoned me. </a:t>
            </a:r>
          </a:p>
          <a:p>
            <a:endParaRPr lang="en-GB" sz="2000" dirty="0">
              <a:sym typeface="Wingdings"/>
            </a:endParaRPr>
          </a:p>
          <a:p>
            <a:endParaRPr lang="en-GB" sz="2000" dirty="0">
              <a:sym typeface="Wingdings"/>
            </a:endParaRPr>
          </a:p>
          <a:p>
            <a:r>
              <a:rPr lang="en-GB" sz="2000" dirty="0"/>
              <a:t>Experiment with different ways of rewriting and arranging these sentences. You can add your own sentences, using the picture to prompt ideas.</a:t>
            </a:r>
          </a:p>
          <a:p>
            <a:endParaRPr lang="en-GB" sz="2000" dirty="0"/>
          </a:p>
          <a:p>
            <a:r>
              <a:rPr lang="en-GB" sz="2000" dirty="0"/>
              <a:t>Your aim is to make the city sound harsh, ugly and threatening. </a:t>
            </a:r>
          </a:p>
          <a:p>
            <a:endParaRPr lang="en-GB" sz="2200" dirty="0">
              <a:sym typeface="Wingdings"/>
            </a:endParaRPr>
          </a:p>
        </p:txBody>
      </p:sp>
      <p:sp>
        <p:nvSpPr>
          <p:cNvPr id="6" name="TextBox 5"/>
          <p:cNvSpPr txBox="1"/>
          <p:nvPr/>
        </p:nvSpPr>
        <p:spPr>
          <a:xfrm>
            <a:off x="0" y="6257835"/>
            <a:ext cx="9144000" cy="400110"/>
          </a:xfrm>
          <a:prstGeom prst="rect">
            <a:avLst/>
          </a:prstGeom>
          <a:solidFill>
            <a:schemeClr val="tx2">
              <a:lumMod val="20000"/>
              <a:lumOff val="80000"/>
            </a:schemeClr>
          </a:solidFill>
        </p:spPr>
        <p:txBody>
          <a:bodyPr wrap="square" rtlCol="0">
            <a:spAutoFit/>
          </a:bodyPr>
          <a:lstStyle/>
          <a:p>
            <a:pPr algn="ctr"/>
            <a:r>
              <a:rPr lang="en-GB" sz="2000" dirty="0">
                <a:sym typeface="Wingdings"/>
              </a:rPr>
              <a:t>Read your writing aloud to hear the rhythm of the sentences you are creating. </a:t>
            </a:r>
            <a:endParaRPr lang="en-GB" sz="2000" dirty="0"/>
          </a:p>
        </p:txBody>
      </p:sp>
    </p:spTree>
    <p:extLst>
      <p:ext uri="{BB962C8B-B14F-4D97-AF65-F5344CB8AC3E}">
        <p14:creationId xmlns:p14="http://schemas.microsoft.com/office/powerpoint/2010/main" val="2481157773"/>
      </p:ext>
    </p:extLst>
  </p:cSld>
  <p:clrMapOvr>
    <a:masterClrMapping/>
  </p:clrMapOvr>
  <p:transition spd="slow">
    <p:push dir="u"/>
  </p:transition>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3341</TotalTime>
  <Words>2125</Words>
  <Application>Microsoft Office PowerPoint</Application>
  <PresentationFormat>On-screen Show (4:3)</PresentationFormat>
  <Paragraphs>92</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Arial Black</vt:lpstr>
      <vt:lpstr>Times New Roman</vt:lpstr>
      <vt:lpstr>Wingdings</vt:lpstr>
      <vt:lpstr>Pixel</vt:lpstr>
      <vt:lpstr>PowerPoint Presentation</vt:lpstr>
      <vt:lpstr>LEAD Principles</vt:lpstr>
      <vt:lpstr>Noticing Patterns in a Text </vt:lpstr>
      <vt:lpstr>Noticing Patterns in a Text </vt:lpstr>
      <vt:lpstr>Noticing Patterns in a Text </vt:lpstr>
      <vt:lpstr>Noticing Patterns in a Text </vt:lpstr>
      <vt:lpstr>Noticing Patterns in a Text </vt:lpstr>
      <vt:lpstr>Verbalising the Grammar-Writing Link</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Myhill, Debra</dc:creator>
  <cp:lastModifiedBy>helen lines</cp:lastModifiedBy>
  <cp:revision>408</cp:revision>
  <cp:lastPrinted>2016-04-04T06:59:35Z</cp:lastPrinted>
  <dcterms:created xsi:type="dcterms:W3CDTF">2006-06-23T08:27:44Z</dcterms:created>
  <dcterms:modified xsi:type="dcterms:W3CDTF">2020-01-17T13:57:46Z</dcterms:modified>
</cp:coreProperties>
</file>