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6"/>
  </p:notesMasterIdLst>
  <p:sldIdLst>
    <p:sldId id="256" r:id="rId2"/>
    <p:sldId id="257" r:id="rId3"/>
    <p:sldId id="268" r:id="rId4"/>
    <p:sldId id="269" r:id="rId5"/>
    <p:sldId id="270" r:id="rId6"/>
    <p:sldId id="271" r:id="rId7"/>
    <p:sldId id="272" r:id="rId8"/>
    <p:sldId id="273" r:id="rId9"/>
    <p:sldId id="274" r:id="rId10"/>
    <p:sldId id="263" r:id="rId11"/>
    <p:sldId id="265" r:id="rId12"/>
    <p:sldId id="266" r:id="rId13"/>
    <p:sldId id="267" r:id="rId14"/>
    <p:sldId id="275"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80" autoAdjust="0"/>
  </p:normalViewPr>
  <p:slideViewPr>
    <p:cSldViewPr snapToGrid="0">
      <p:cViewPr>
        <p:scale>
          <a:sx n="70" d="100"/>
          <a:sy n="70" d="100"/>
        </p:scale>
        <p:origin x="-1146" y="-7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E196F80-3F85-4641-AA97-9A3FBF3682E1}" type="datetimeFigureOut">
              <a:rPr lang="en-GB" smtClean="0"/>
              <a:t>06/02/2017</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25A042A-70FC-4E54-BCD8-79ACCE4628F2}" type="slidenum">
              <a:rPr lang="en-GB" smtClean="0"/>
              <a:t>‹#›</a:t>
            </a:fld>
            <a:endParaRPr lang="en-GB"/>
          </a:p>
        </p:txBody>
      </p:sp>
    </p:spTree>
    <p:extLst>
      <p:ext uri="{BB962C8B-B14F-4D97-AF65-F5344CB8AC3E}">
        <p14:creationId xmlns:p14="http://schemas.microsoft.com/office/powerpoint/2010/main" val="14654942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Image Placeholder 1"/>
          <p:cNvSpPr>
            <a:spLocks noGrp="1" noRot="1" noChangeAspect="1" noTextEdit="1"/>
          </p:cNvSpPr>
          <p:nvPr>
            <p:ph type="sldImg"/>
          </p:nvPr>
        </p:nvSpPr>
        <p:spPr>
          <a:ln/>
        </p:spPr>
      </p:sp>
      <p:sp>
        <p:nvSpPr>
          <p:cNvPr id="614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614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42950" indent="-285750">
              <a:spcBef>
                <a:spcPct val="30000"/>
              </a:spcBef>
              <a:defRPr sz="1200">
                <a:solidFill>
                  <a:schemeClr val="tx1"/>
                </a:solidFill>
                <a:latin typeface="Calibri" panose="020F0502020204030204" pitchFamily="34" charset="0"/>
                <a:ea typeface="MS PGothic" panose="020B0600070205080204" pitchFamily="34" charset="-128"/>
              </a:defRPr>
            </a:lvl2pPr>
            <a:lvl3pPr marL="1143000" indent="-228600">
              <a:spcBef>
                <a:spcPct val="30000"/>
              </a:spcBef>
              <a:defRPr sz="1200">
                <a:solidFill>
                  <a:schemeClr val="tx1"/>
                </a:solidFill>
                <a:latin typeface="Calibri" panose="020F0502020204030204" pitchFamily="34" charset="0"/>
                <a:ea typeface="MS PGothic" panose="020B0600070205080204" pitchFamily="34" charset="-128"/>
              </a:defRPr>
            </a:lvl3pPr>
            <a:lvl4pPr marL="1600200" indent="-228600">
              <a:spcBef>
                <a:spcPct val="30000"/>
              </a:spcBef>
              <a:defRPr sz="1200">
                <a:solidFill>
                  <a:schemeClr val="tx1"/>
                </a:solidFill>
                <a:latin typeface="Calibri" panose="020F0502020204030204" pitchFamily="34" charset="0"/>
                <a:ea typeface="MS PGothic" panose="020B0600070205080204" pitchFamily="34" charset="-128"/>
              </a:defRPr>
            </a:lvl4pPr>
            <a:lvl5pPr marL="2057400" indent="-228600">
              <a:spcBef>
                <a:spcPct val="30000"/>
              </a:spcBef>
              <a:defRPr sz="12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a:spcBef>
                <a:spcPct val="0"/>
              </a:spcBef>
            </a:pPr>
            <a:fld id="{F20165BB-F51E-44B2-A1F7-456131616454}" type="slidenum">
              <a:rPr lang="en-US" altLang="en-US">
                <a:latin typeface="Verdana" panose="020B0604030504040204" pitchFamily="34" charset="0"/>
              </a:rPr>
              <a:pPr>
                <a:spcBef>
                  <a:spcPct val="0"/>
                </a:spcBef>
              </a:pPr>
              <a:t>2</a:t>
            </a:fld>
            <a:endParaRPr lang="en-US" altLang="en-US">
              <a:latin typeface="Verdana" panose="020B0604030504040204" pitchFamily="34" charset="0"/>
            </a:endParaRPr>
          </a:p>
        </p:txBody>
      </p:sp>
    </p:spTree>
    <p:extLst>
      <p:ext uri="{BB962C8B-B14F-4D97-AF65-F5344CB8AC3E}">
        <p14:creationId xmlns:p14="http://schemas.microsoft.com/office/powerpoint/2010/main" val="10859363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ahoma" panose="020B0604030504040204" pitchFamily="34" charset="0"/>
              </a:defRPr>
            </a:lvl1pPr>
            <a:lvl2pPr marL="742950" indent="-285750" eaLnBrk="0" hangingPunct="0">
              <a:spcBef>
                <a:spcPct val="30000"/>
              </a:spcBef>
              <a:defRPr sz="1200">
                <a:solidFill>
                  <a:schemeClr val="tx1"/>
                </a:solidFill>
                <a:latin typeface="Tahoma" panose="020B0604030504040204" pitchFamily="34" charset="0"/>
              </a:defRPr>
            </a:lvl2pPr>
            <a:lvl3pPr marL="1143000" indent="-228600" eaLnBrk="0" hangingPunct="0">
              <a:spcBef>
                <a:spcPct val="30000"/>
              </a:spcBef>
              <a:defRPr sz="1200">
                <a:solidFill>
                  <a:schemeClr val="tx1"/>
                </a:solidFill>
                <a:latin typeface="Tahoma" panose="020B0604030504040204" pitchFamily="34" charset="0"/>
              </a:defRPr>
            </a:lvl3pPr>
            <a:lvl4pPr marL="1600200" indent="-228600" eaLnBrk="0" hangingPunct="0">
              <a:spcBef>
                <a:spcPct val="30000"/>
              </a:spcBef>
              <a:defRPr sz="1200">
                <a:solidFill>
                  <a:schemeClr val="tx1"/>
                </a:solidFill>
                <a:latin typeface="Tahoma" panose="020B0604030504040204" pitchFamily="34" charset="0"/>
              </a:defRPr>
            </a:lvl4pPr>
            <a:lvl5pPr marL="2057400" indent="-228600" eaLnBrk="0" hangingPunct="0">
              <a:spcBef>
                <a:spcPct val="30000"/>
              </a:spcBef>
              <a:defRPr sz="1200">
                <a:solidFill>
                  <a:schemeClr val="tx1"/>
                </a:solidFill>
                <a:latin typeface="Tahoma" panose="020B0604030504040204" pitchFamily="34" charset="0"/>
              </a:defRPr>
            </a:lvl5pPr>
            <a:lvl6pPr marL="2514600" indent="-228600" eaLnBrk="0" fontAlgn="base" hangingPunct="0">
              <a:spcBef>
                <a:spcPct val="30000"/>
              </a:spcBef>
              <a:spcAft>
                <a:spcPct val="0"/>
              </a:spcAft>
              <a:defRPr sz="1200">
                <a:solidFill>
                  <a:schemeClr val="tx1"/>
                </a:solidFill>
                <a:latin typeface="Tahoma" panose="020B0604030504040204" pitchFamily="34" charset="0"/>
              </a:defRPr>
            </a:lvl6pPr>
            <a:lvl7pPr marL="2971800" indent="-228600" eaLnBrk="0" fontAlgn="base" hangingPunct="0">
              <a:spcBef>
                <a:spcPct val="30000"/>
              </a:spcBef>
              <a:spcAft>
                <a:spcPct val="0"/>
              </a:spcAft>
              <a:defRPr sz="1200">
                <a:solidFill>
                  <a:schemeClr val="tx1"/>
                </a:solidFill>
                <a:latin typeface="Tahoma" panose="020B0604030504040204" pitchFamily="34" charset="0"/>
              </a:defRPr>
            </a:lvl7pPr>
            <a:lvl8pPr marL="3429000" indent="-228600" eaLnBrk="0" fontAlgn="base" hangingPunct="0">
              <a:spcBef>
                <a:spcPct val="30000"/>
              </a:spcBef>
              <a:spcAft>
                <a:spcPct val="0"/>
              </a:spcAft>
              <a:defRPr sz="1200">
                <a:solidFill>
                  <a:schemeClr val="tx1"/>
                </a:solidFill>
                <a:latin typeface="Tahoma" panose="020B0604030504040204" pitchFamily="34" charset="0"/>
              </a:defRPr>
            </a:lvl8pPr>
            <a:lvl9pPr marL="3886200" indent="-228600" eaLnBrk="0" fontAlgn="base" hangingPunct="0">
              <a:spcBef>
                <a:spcPct val="30000"/>
              </a:spcBef>
              <a:spcAft>
                <a:spcPct val="0"/>
              </a:spcAft>
              <a:defRPr sz="1200">
                <a:solidFill>
                  <a:schemeClr val="tx1"/>
                </a:solidFill>
                <a:latin typeface="Tahoma" panose="020B0604030504040204" pitchFamily="34" charset="0"/>
              </a:defRPr>
            </a:lvl9pPr>
          </a:lstStyle>
          <a:p>
            <a:pPr eaLnBrk="1" hangingPunct="1">
              <a:spcBef>
                <a:spcPct val="0"/>
              </a:spcBef>
            </a:pPr>
            <a:fld id="{4C61E45F-B99C-4F29-97C7-9C48CF4AE80F}" type="slidenum">
              <a:rPr lang="en-GB" altLang="en-US" sz="1300"/>
              <a:pPr eaLnBrk="1" hangingPunct="1">
                <a:spcBef>
                  <a:spcPct val="0"/>
                </a:spcBef>
              </a:pPr>
              <a:t>10</a:t>
            </a:fld>
            <a:endParaRPr lang="en-GB" altLang="en-US" sz="1300"/>
          </a:p>
        </p:txBody>
      </p:sp>
      <p:sp>
        <p:nvSpPr>
          <p:cNvPr id="37891" name="Rectangle 2"/>
          <p:cNvSpPr>
            <a:spLocks noGrp="1" noRot="1" noChangeAspect="1" noChangeArrowheads="1" noTextEdit="1"/>
          </p:cNvSpPr>
          <p:nvPr>
            <p:ph type="sldImg"/>
          </p:nvPr>
        </p:nvSpPr>
        <p:spPr>
          <a:ln/>
        </p:spPr>
      </p:sp>
      <p:sp>
        <p:nvSpPr>
          <p:cNvPr id="378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Tahoma" panose="020B0604030504040204" pitchFamily="34" charset="0"/>
            </a:endParaRPr>
          </a:p>
        </p:txBody>
      </p:sp>
    </p:spTree>
    <p:extLst>
      <p:ext uri="{BB962C8B-B14F-4D97-AF65-F5344CB8AC3E}">
        <p14:creationId xmlns:p14="http://schemas.microsoft.com/office/powerpoint/2010/main" val="38942907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ahoma" panose="020B0604030504040204" pitchFamily="34" charset="0"/>
              </a:defRPr>
            </a:lvl1pPr>
            <a:lvl2pPr marL="742950" indent="-285750" eaLnBrk="0" hangingPunct="0">
              <a:spcBef>
                <a:spcPct val="30000"/>
              </a:spcBef>
              <a:defRPr sz="1200">
                <a:solidFill>
                  <a:schemeClr val="tx1"/>
                </a:solidFill>
                <a:latin typeface="Tahoma" panose="020B0604030504040204" pitchFamily="34" charset="0"/>
              </a:defRPr>
            </a:lvl2pPr>
            <a:lvl3pPr marL="1143000" indent="-228600" eaLnBrk="0" hangingPunct="0">
              <a:spcBef>
                <a:spcPct val="30000"/>
              </a:spcBef>
              <a:defRPr sz="1200">
                <a:solidFill>
                  <a:schemeClr val="tx1"/>
                </a:solidFill>
                <a:latin typeface="Tahoma" panose="020B0604030504040204" pitchFamily="34" charset="0"/>
              </a:defRPr>
            </a:lvl3pPr>
            <a:lvl4pPr marL="1600200" indent="-228600" eaLnBrk="0" hangingPunct="0">
              <a:spcBef>
                <a:spcPct val="30000"/>
              </a:spcBef>
              <a:defRPr sz="1200">
                <a:solidFill>
                  <a:schemeClr val="tx1"/>
                </a:solidFill>
                <a:latin typeface="Tahoma" panose="020B0604030504040204" pitchFamily="34" charset="0"/>
              </a:defRPr>
            </a:lvl4pPr>
            <a:lvl5pPr marL="2057400" indent="-228600" eaLnBrk="0" hangingPunct="0">
              <a:spcBef>
                <a:spcPct val="30000"/>
              </a:spcBef>
              <a:defRPr sz="1200">
                <a:solidFill>
                  <a:schemeClr val="tx1"/>
                </a:solidFill>
                <a:latin typeface="Tahoma" panose="020B0604030504040204" pitchFamily="34" charset="0"/>
              </a:defRPr>
            </a:lvl5pPr>
            <a:lvl6pPr marL="2514600" indent="-228600" eaLnBrk="0" fontAlgn="base" hangingPunct="0">
              <a:spcBef>
                <a:spcPct val="30000"/>
              </a:spcBef>
              <a:spcAft>
                <a:spcPct val="0"/>
              </a:spcAft>
              <a:defRPr sz="1200">
                <a:solidFill>
                  <a:schemeClr val="tx1"/>
                </a:solidFill>
                <a:latin typeface="Tahoma" panose="020B0604030504040204" pitchFamily="34" charset="0"/>
              </a:defRPr>
            </a:lvl6pPr>
            <a:lvl7pPr marL="2971800" indent="-228600" eaLnBrk="0" fontAlgn="base" hangingPunct="0">
              <a:spcBef>
                <a:spcPct val="30000"/>
              </a:spcBef>
              <a:spcAft>
                <a:spcPct val="0"/>
              </a:spcAft>
              <a:defRPr sz="1200">
                <a:solidFill>
                  <a:schemeClr val="tx1"/>
                </a:solidFill>
                <a:latin typeface="Tahoma" panose="020B0604030504040204" pitchFamily="34" charset="0"/>
              </a:defRPr>
            </a:lvl7pPr>
            <a:lvl8pPr marL="3429000" indent="-228600" eaLnBrk="0" fontAlgn="base" hangingPunct="0">
              <a:spcBef>
                <a:spcPct val="30000"/>
              </a:spcBef>
              <a:spcAft>
                <a:spcPct val="0"/>
              </a:spcAft>
              <a:defRPr sz="1200">
                <a:solidFill>
                  <a:schemeClr val="tx1"/>
                </a:solidFill>
                <a:latin typeface="Tahoma" panose="020B0604030504040204" pitchFamily="34" charset="0"/>
              </a:defRPr>
            </a:lvl8pPr>
            <a:lvl9pPr marL="3886200" indent="-228600" eaLnBrk="0" fontAlgn="base" hangingPunct="0">
              <a:spcBef>
                <a:spcPct val="30000"/>
              </a:spcBef>
              <a:spcAft>
                <a:spcPct val="0"/>
              </a:spcAft>
              <a:defRPr sz="1200">
                <a:solidFill>
                  <a:schemeClr val="tx1"/>
                </a:solidFill>
                <a:latin typeface="Tahoma" panose="020B0604030504040204" pitchFamily="34" charset="0"/>
              </a:defRPr>
            </a:lvl9pPr>
          </a:lstStyle>
          <a:p>
            <a:pPr eaLnBrk="1" hangingPunct="1">
              <a:spcBef>
                <a:spcPct val="0"/>
              </a:spcBef>
            </a:pPr>
            <a:fld id="{F449E826-D12A-4A75-8339-53B5F73D37C3}" type="slidenum">
              <a:rPr lang="en-GB" altLang="en-US" sz="1300"/>
              <a:pPr eaLnBrk="1" hangingPunct="1">
                <a:spcBef>
                  <a:spcPct val="0"/>
                </a:spcBef>
              </a:pPr>
              <a:t>11</a:t>
            </a:fld>
            <a:endParaRPr lang="en-GB" altLang="en-US" sz="1300"/>
          </a:p>
        </p:txBody>
      </p:sp>
      <p:sp>
        <p:nvSpPr>
          <p:cNvPr id="39939" name="Rectangle 2"/>
          <p:cNvSpPr>
            <a:spLocks noGrp="1" noRot="1" noChangeAspect="1" noChangeArrowheads="1" noTextEdit="1"/>
          </p:cNvSpPr>
          <p:nvPr>
            <p:ph type="sldImg"/>
          </p:nvPr>
        </p:nvSpPr>
        <p:spPr>
          <a:ln/>
        </p:spPr>
      </p:sp>
      <p:sp>
        <p:nvSpPr>
          <p:cNvPr id="399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Tahoma" panose="020B0604030504040204" pitchFamily="34" charset="0"/>
            </a:endParaRPr>
          </a:p>
        </p:txBody>
      </p:sp>
    </p:spTree>
    <p:extLst>
      <p:ext uri="{BB962C8B-B14F-4D97-AF65-F5344CB8AC3E}">
        <p14:creationId xmlns:p14="http://schemas.microsoft.com/office/powerpoint/2010/main" val="408335209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ahoma" panose="020B0604030504040204" pitchFamily="34" charset="0"/>
              </a:defRPr>
            </a:lvl1pPr>
            <a:lvl2pPr marL="742950" indent="-285750" eaLnBrk="0" hangingPunct="0">
              <a:spcBef>
                <a:spcPct val="30000"/>
              </a:spcBef>
              <a:defRPr sz="1200">
                <a:solidFill>
                  <a:schemeClr val="tx1"/>
                </a:solidFill>
                <a:latin typeface="Tahoma" panose="020B0604030504040204" pitchFamily="34" charset="0"/>
              </a:defRPr>
            </a:lvl2pPr>
            <a:lvl3pPr marL="1143000" indent="-228600" eaLnBrk="0" hangingPunct="0">
              <a:spcBef>
                <a:spcPct val="30000"/>
              </a:spcBef>
              <a:defRPr sz="1200">
                <a:solidFill>
                  <a:schemeClr val="tx1"/>
                </a:solidFill>
                <a:latin typeface="Tahoma" panose="020B0604030504040204" pitchFamily="34" charset="0"/>
              </a:defRPr>
            </a:lvl3pPr>
            <a:lvl4pPr marL="1600200" indent="-228600" eaLnBrk="0" hangingPunct="0">
              <a:spcBef>
                <a:spcPct val="30000"/>
              </a:spcBef>
              <a:defRPr sz="1200">
                <a:solidFill>
                  <a:schemeClr val="tx1"/>
                </a:solidFill>
                <a:latin typeface="Tahoma" panose="020B0604030504040204" pitchFamily="34" charset="0"/>
              </a:defRPr>
            </a:lvl4pPr>
            <a:lvl5pPr marL="2057400" indent="-228600" eaLnBrk="0" hangingPunct="0">
              <a:spcBef>
                <a:spcPct val="30000"/>
              </a:spcBef>
              <a:defRPr sz="1200">
                <a:solidFill>
                  <a:schemeClr val="tx1"/>
                </a:solidFill>
                <a:latin typeface="Tahoma" panose="020B0604030504040204" pitchFamily="34" charset="0"/>
              </a:defRPr>
            </a:lvl5pPr>
            <a:lvl6pPr marL="2514600" indent="-228600" eaLnBrk="0" fontAlgn="base" hangingPunct="0">
              <a:spcBef>
                <a:spcPct val="30000"/>
              </a:spcBef>
              <a:spcAft>
                <a:spcPct val="0"/>
              </a:spcAft>
              <a:defRPr sz="1200">
                <a:solidFill>
                  <a:schemeClr val="tx1"/>
                </a:solidFill>
                <a:latin typeface="Tahoma" panose="020B0604030504040204" pitchFamily="34" charset="0"/>
              </a:defRPr>
            </a:lvl6pPr>
            <a:lvl7pPr marL="2971800" indent="-228600" eaLnBrk="0" fontAlgn="base" hangingPunct="0">
              <a:spcBef>
                <a:spcPct val="30000"/>
              </a:spcBef>
              <a:spcAft>
                <a:spcPct val="0"/>
              </a:spcAft>
              <a:defRPr sz="1200">
                <a:solidFill>
                  <a:schemeClr val="tx1"/>
                </a:solidFill>
                <a:latin typeface="Tahoma" panose="020B0604030504040204" pitchFamily="34" charset="0"/>
              </a:defRPr>
            </a:lvl7pPr>
            <a:lvl8pPr marL="3429000" indent="-228600" eaLnBrk="0" fontAlgn="base" hangingPunct="0">
              <a:spcBef>
                <a:spcPct val="30000"/>
              </a:spcBef>
              <a:spcAft>
                <a:spcPct val="0"/>
              </a:spcAft>
              <a:defRPr sz="1200">
                <a:solidFill>
                  <a:schemeClr val="tx1"/>
                </a:solidFill>
                <a:latin typeface="Tahoma" panose="020B0604030504040204" pitchFamily="34" charset="0"/>
              </a:defRPr>
            </a:lvl8pPr>
            <a:lvl9pPr marL="3886200" indent="-228600" eaLnBrk="0" fontAlgn="base" hangingPunct="0">
              <a:spcBef>
                <a:spcPct val="30000"/>
              </a:spcBef>
              <a:spcAft>
                <a:spcPct val="0"/>
              </a:spcAft>
              <a:defRPr sz="1200">
                <a:solidFill>
                  <a:schemeClr val="tx1"/>
                </a:solidFill>
                <a:latin typeface="Tahoma" panose="020B0604030504040204" pitchFamily="34" charset="0"/>
              </a:defRPr>
            </a:lvl9pPr>
          </a:lstStyle>
          <a:p>
            <a:pPr eaLnBrk="1" hangingPunct="1">
              <a:spcBef>
                <a:spcPct val="0"/>
              </a:spcBef>
            </a:pPr>
            <a:fld id="{7589B574-D023-4CB2-A315-257289086703}" type="slidenum">
              <a:rPr lang="en-GB" altLang="en-US" sz="1300"/>
              <a:pPr eaLnBrk="1" hangingPunct="1">
                <a:spcBef>
                  <a:spcPct val="0"/>
                </a:spcBef>
              </a:pPr>
              <a:t>12</a:t>
            </a:fld>
            <a:endParaRPr lang="en-GB" altLang="en-US" sz="1300"/>
          </a:p>
        </p:txBody>
      </p:sp>
      <p:sp>
        <p:nvSpPr>
          <p:cNvPr id="40963" name="Rectangle 2"/>
          <p:cNvSpPr>
            <a:spLocks noGrp="1" noRot="1" noChangeAspect="1" noChangeArrowheads="1" noTextEdit="1"/>
          </p:cNvSpPr>
          <p:nvPr>
            <p:ph type="sldImg"/>
          </p:nvPr>
        </p:nvSpPr>
        <p:spPr>
          <a:ln/>
        </p:spPr>
      </p:sp>
      <p:sp>
        <p:nvSpPr>
          <p:cNvPr id="4096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Tahoma" panose="020B0604030504040204" pitchFamily="34" charset="0"/>
            </a:endParaRPr>
          </a:p>
        </p:txBody>
      </p:sp>
    </p:spTree>
    <p:extLst>
      <p:ext uri="{BB962C8B-B14F-4D97-AF65-F5344CB8AC3E}">
        <p14:creationId xmlns:p14="http://schemas.microsoft.com/office/powerpoint/2010/main" val="128849653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ahoma" panose="020B0604030504040204" pitchFamily="34" charset="0"/>
              </a:defRPr>
            </a:lvl1pPr>
            <a:lvl2pPr marL="742950" indent="-285750" eaLnBrk="0" hangingPunct="0">
              <a:spcBef>
                <a:spcPct val="30000"/>
              </a:spcBef>
              <a:defRPr sz="1200">
                <a:solidFill>
                  <a:schemeClr val="tx1"/>
                </a:solidFill>
                <a:latin typeface="Tahoma" panose="020B0604030504040204" pitchFamily="34" charset="0"/>
              </a:defRPr>
            </a:lvl2pPr>
            <a:lvl3pPr marL="1143000" indent="-228600" eaLnBrk="0" hangingPunct="0">
              <a:spcBef>
                <a:spcPct val="30000"/>
              </a:spcBef>
              <a:defRPr sz="1200">
                <a:solidFill>
                  <a:schemeClr val="tx1"/>
                </a:solidFill>
                <a:latin typeface="Tahoma" panose="020B0604030504040204" pitchFamily="34" charset="0"/>
              </a:defRPr>
            </a:lvl3pPr>
            <a:lvl4pPr marL="1600200" indent="-228600" eaLnBrk="0" hangingPunct="0">
              <a:spcBef>
                <a:spcPct val="30000"/>
              </a:spcBef>
              <a:defRPr sz="1200">
                <a:solidFill>
                  <a:schemeClr val="tx1"/>
                </a:solidFill>
                <a:latin typeface="Tahoma" panose="020B0604030504040204" pitchFamily="34" charset="0"/>
              </a:defRPr>
            </a:lvl4pPr>
            <a:lvl5pPr marL="2057400" indent="-228600" eaLnBrk="0" hangingPunct="0">
              <a:spcBef>
                <a:spcPct val="30000"/>
              </a:spcBef>
              <a:defRPr sz="1200">
                <a:solidFill>
                  <a:schemeClr val="tx1"/>
                </a:solidFill>
                <a:latin typeface="Tahoma" panose="020B0604030504040204" pitchFamily="34" charset="0"/>
              </a:defRPr>
            </a:lvl5pPr>
            <a:lvl6pPr marL="2514600" indent="-228600" eaLnBrk="0" fontAlgn="base" hangingPunct="0">
              <a:spcBef>
                <a:spcPct val="30000"/>
              </a:spcBef>
              <a:spcAft>
                <a:spcPct val="0"/>
              </a:spcAft>
              <a:defRPr sz="1200">
                <a:solidFill>
                  <a:schemeClr val="tx1"/>
                </a:solidFill>
                <a:latin typeface="Tahoma" panose="020B0604030504040204" pitchFamily="34" charset="0"/>
              </a:defRPr>
            </a:lvl6pPr>
            <a:lvl7pPr marL="2971800" indent="-228600" eaLnBrk="0" fontAlgn="base" hangingPunct="0">
              <a:spcBef>
                <a:spcPct val="30000"/>
              </a:spcBef>
              <a:spcAft>
                <a:spcPct val="0"/>
              </a:spcAft>
              <a:defRPr sz="1200">
                <a:solidFill>
                  <a:schemeClr val="tx1"/>
                </a:solidFill>
                <a:latin typeface="Tahoma" panose="020B0604030504040204" pitchFamily="34" charset="0"/>
              </a:defRPr>
            </a:lvl7pPr>
            <a:lvl8pPr marL="3429000" indent="-228600" eaLnBrk="0" fontAlgn="base" hangingPunct="0">
              <a:spcBef>
                <a:spcPct val="30000"/>
              </a:spcBef>
              <a:spcAft>
                <a:spcPct val="0"/>
              </a:spcAft>
              <a:defRPr sz="1200">
                <a:solidFill>
                  <a:schemeClr val="tx1"/>
                </a:solidFill>
                <a:latin typeface="Tahoma" panose="020B0604030504040204" pitchFamily="34" charset="0"/>
              </a:defRPr>
            </a:lvl8pPr>
            <a:lvl9pPr marL="3886200" indent="-228600" eaLnBrk="0" fontAlgn="base" hangingPunct="0">
              <a:spcBef>
                <a:spcPct val="30000"/>
              </a:spcBef>
              <a:spcAft>
                <a:spcPct val="0"/>
              </a:spcAft>
              <a:defRPr sz="1200">
                <a:solidFill>
                  <a:schemeClr val="tx1"/>
                </a:solidFill>
                <a:latin typeface="Tahoma" panose="020B0604030504040204" pitchFamily="34" charset="0"/>
              </a:defRPr>
            </a:lvl9pPr>
          </a:lstStyle>
          <a:p>
            <a:pPr eaLnBrk="1" hangingPunct="1">
              <a:spcBef>
                <a:spcPct val="0"/>
              </a:spcBef>
            </a:pPr>
            <a:fld id="{33AAF0B2-2096-4566-98AC-19844A95782A}" type="slidenum">
              <a:rPr lang="en-GB" altLang="en-US" sz="1300"/>
              <a:pPr eaLnBrk="1" hangingPunct="1">
                <a:spcBef>
                  <a:spcPct val="0"/>
                </a:spcBef>
              </a:pPr>
              <a:t>13</a:t>
            </a:fld>
            <a:endParaRPr lang="en-GB" altLang="en-US" sz="1300"/>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Tahoma" panose="020B0604030504040204" pitchFamily="34" charset="0"/>
            </a:endParaRPr>
          </a:p>
        </p:txBody>
      </p:sp>
    </p:spTree>
    <p:extLst>
      <p:ext uri="{BB962C8B-B14F-4D97-AF65-F5344CB8AC3E}">
        <p14:creationId xmlns:p14="http://schemas.microsoft.com/office/powerpoint/2010/main" val="20681137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758952"/>
            <a:ext cx="75438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825038" y="4455621"/>
            <a:ext cx="75438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F8B3C022-446B-4F72-9477-569137F6EDDB}" type="datetimeFigureOut">
              <a:rPr lang="en-GB" smtClean="0"/>
              <a:t>06/02/2017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13BF065-89D0-4BB7-BB93-3D4524831E5C}" type="slidenum">
              <a:rPr lang="en-GB" smtClean="0"/>
              <a:t>‹#›</a:t>
            </a:fld>
            <a:endParaRPr lang="en-GB"/>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780449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8B3C022-446B-4F72-9477-569137F6EDDB}" type="datetimeFigureOut">
              <a:rPr lang="en-GB" smtClean="0"/>
              <a:t>06/02/2017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13BF065-89D0-4BB7-BB93-3D4524831E5C}" type="slidenum">
              <a:rPr lang="en-GB" smtClean="0"/>
              <a:t>‹#›</a:t>
            </a:fld>
            <a:endParaRPr lang="en-GB"/>
          </a:p>
        </p:txBody>
      </p:sp>
    </p:spTree>
    <p:extLst>
      <p:ext uri="{BB962C8B-B14F-4D97-AF65-F5344CB8AC3E}">
        <p14:creationId xmlns:p14="http://schemas.microsoft.com/office/powerpoint/2010/main" val="19441457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414779"/>
            <a:ext cx="1971675" cy="575742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414779"/>
            <a:ext cx="5800725" cy="5757420"/>
          </a:xfrm>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8B3C022-446B-4F72-9477-569137F6EDDB}" type="datetimeFigureOut">
              <a:rPr lang="en-GB" smtClean="0"/>
              <a:t>06/02/2017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13BF065-89D0-4BB7-BB93-3D4524831E5C}" type="slidenum">
              <a:rPr lang="en-GB" smtClean="0"/>
              <a:t>‹#›</a:t>
            </a:fld>
            <a:endParaRPr lang="en-GB"/>
          </a:p>
        </p:txBody>
      </p:sp>
    </p:spTree>
    <p:extLst>
      <p:ext uri="{BB962C8B-B14F-4D97-AF65-F5344CB8AC3E}">
        <p14:creationId xmlns:p14="http://schemas.microsoft.com/office/powerpoint/2010/main" val="993681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8B3C022-446B-4F72-9477-569137F6EDDB}" type="datetimeFigureOut">
              <a:rPr lang="en-GB" smtClean="0"/>
              <a:t>06/02/2017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13BF065-89D0-4BB7-BB93-3D4524831E5C}" type="slidenum">
              <a:rPr lang="en-GB" smtClean="0"/>
              <a:t>‹#›</a:t>
            </a:fld>
            <a:endParaRPr lang="en-GB"/>
          </a:p>
        </p:txBody>
      </p:sp>
    </p:spTree>
    <p:extLst>
      <p:ext uri="{BB962C8B-B14F-4D97-AF65-F5344CB8AC3E}">
        <p14:creationId xmlns:p14="http://schemas.microsoft.com/office/powerpoint/2010/main" val="14972426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8B3C022-446B-4F72-9477-569137F6EDDB}" type="datetimeFigureOut">
              <a:rPr lang="en-GB" smtClean="0"/>
              <a:t>06/02/2017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13BF065-89D0-4BB7-BB93-3D4524831E5C}" type="slidenum">
              <a:rPr lang="en-GB" smtClean="0"/>
              <a:t>‹#›</a:t>
            </a:fld>
            <a:endParaRPr lang="en-GB"/>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442516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4"/>
            <a:ext cx="75438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22960" y="1845734"/>
            <a:ext cx="370332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63440" y="1845736"/>
            <a:ext cx="3703320" cy="402335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F8B3C022-446B-4F72-9477-569137F6EDDB}" type="datetimeFigureOut">
              <a:rPr lang="en-GB" smtClean="0"/>
              <a:t>06/02/2017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13BF065-89D0-4BB7-BB93-3D4524831E5C}" type="slidenum">
              <a:rPr lang="en-GB" smtClean="0"/>
              <a:t>‹#›</a:t>
            </a:fld>
            <a:endParaRPr lang="en-GB"/>
          </a:p>
        </p:txBody>
      </p:sp>
    </p:spTree>
    <p:extLst>
      <p:ext uri="{BB962C8B-B14F-4D97-AF65-F5344CB8AC3E}">
        <p14:creationId xmlns:p14="http://schemas.microsoft.com/office/powerpoint/2010/main" val="18806724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4"/>
            <a:ext cx="75438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22960" y="2582334"/>
            <a:ext cx="3703320" cy="32867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63440" y="2582334"/>
            <a:ext cx="3703320" cy="32867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8B3C022-446B-4F72-9477-569137F6EDDB}" type="datetimeFigureOut">
              <a:rPr lang="en-GB" smtClean="0"/>
              <a:t>06/02/2017</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13BF065-89D0-4BB7-BB93-3D4524831E5C}" type="slidenum">
              <a:rPr lang="en-GB" smtClean="0"/>
              <a:t>‹#›</a:t>
            </a:fld>
            <a:endParaRPr lang="en-GB"/>
          </a:p>
        </p:txBody>
      </p:sp>
    </p:spTree>
    <p:extLst>
      <p:ext uri="{BB962C8B-B14F-4D97-AF65-F5344CB8AC3E}">
        <p14:creationId xmlns:p14="http://schemas.microsoft.com/office/powerpoint/2010/main" val="30232976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F8B3C022-446B-4F72-9477-569137F6EDDB}" type="datetimeFigureOut">
              <a:rPr lang="en-GB" smtClean="0"/>
              <a:t>06/02/2017</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13BF065-89D0-4BB7-BB93-3D4524831E5C}" type="slidenum">
              <a:rPr lang="en-GB" smtClean="0"/>
              <a:t>‹#›</a:t>
            </a:fld>
            <a:endParaRPr lang="en-GB"/>
          </a:p>
        </p:txBody>
      </p:sp>
    </p:spTree>
    <p:extLst>
      <p:ext uri="{BB962C8B-B14F-4D97-AF65-F5344CB8AC3E}">
        <p14:creationId xmlns:p14="http://schemas.microsoft.com/office/powerpoint/2010/main" val="2613555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F8B3C022-446B-4F72-9477-569137F6EDDB}" type="datetimeFigureOut">
              <a:rPr lang="en-GB" smtClean="0"/>
              <a:t>06/02/2017</a:t>
            </a:fld>
            <a:endParaRPr lang="en-GB"/>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GB"/>
          </a:p>
        </p:txBody>
      </p:sp>
      <p:sp>
        <p:nvSpPr>
          <p:cNvPr id="9" name="Slide Number Placeholder 8"/>
          <p:cNvSpPr>
            <a:spLocks noGrp="1"/>
          </p:cNvSpPr>
          <p:nvPr>
            <p:ph type="sldNum" sz="quarter" idx="12"/>
          </p:nvPr>
        </p:nvSpPr>
        <p:spPr/>
        <p:txBody>
          <a:bodyPr/>
          <a:lstStyle/>
          <a:p>
            <a:fld id="{313BF065-89D0-4BB7-BB93-3D4524831E5C}" type="slidenum">
              <a:rPr lang="en-GB" smtClean="0"/>
              <a:t>‹#›</a:t>
            </a:fld>
            <a:endParaRPr lang="en-GB"/>
          </a:p>
        </p:txBody>
      </p:sp>
    </p:spTree>
    <p:extLst>
      <p:ext uri="{BB962C8B-B14F-4D97-AF65-F5344CB8AC3E}">
        <p14:creationId xmlns:p14="http://schemas.microsoft.com/office/powerpoint/2010/main" val="41962486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3"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3460237" y="731520"/>
            <a:ext cx="5009393"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349134" y="6459786"/>
            <a:ext cx="1963883" cy="365125"/>
          </a:xfrm>
        </p:spPr>
        <p:txBody>
          <a:bodyPr/>
          <a:lstStyle>
            <a:lvl1pPr algn="l">
              <a:defRPr/>
            </a:lvl1pPr>
          </a:lstStyle>
          <a:p>
            <a:fld id="{F8B3C022-446B-4F72-9477-569137F6EDDB}" type="datetimeFigureOut">
              <a:rPr lang="en-GB" smtClean="0"/>
              <a:t>06/02/2017</a:t>
            </a:fld>
            <a:endParaRPr lang="en-GB"/>
          </a:p>
        </p:txBody>
      </p:sp>
      <p:sp>
        <p:nvSpPr>
          <p:cNvPr id="6" name="Footer Placeholder 5"/>
          <p:cNvSpPr>
            <a:spLocks noGrp="1"/>
          </p:cNvSpPr>
          <p:nvPr>
            <p:ph type="ftr" sz="quarter" idx="11"/>
          </p:nvPr>
        </p:nvSpPr>
        <p:spPr>
          <a:xfrm>
            <a:off x="3600450" y="6459786"/>
            <a:ext cx="3486150" cy="365125"/>
          </a:xfrm>
        </p:spPr>
        <p:txBody>
          <a:bodyPr/>
          <a:lstStyle>
            <a:lvl1pPr algn="l">
              <a:defRPr>
                <a:solidFill>
                  <a:schemeClr val="tx2"/>
                </a:solidFill>
              </a:defRPr>
            </a:lvl1pPr>
          </a:lstStyle>
          <a:p>
            <a:endParaRPr lang="en-GB"/>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313BF065-89D0-4BB7-BB93-3D4524831E5C}" type="slidenum">
              <a:rPr lang="en-GB" smtClean="0"/>
              <a:t>‹#›</a:t>
            </a:fld>
            <a:endParaRPr lang="en-GB"/>
          </a:p>
        </p:txBody>
      </p:sp>
    </p:spTree>
    <p:extLst>
      <p:ext uri="{BB962C8B-B14F-4D97-AF65-F5344CB8AC3E}">
        <p14:creationId xmlns:p14="http://schemas.microsoft.com/office/powerpoint/2010/main" val="32672116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9141619"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2" y="491507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9520" cy="822960"/>
          </a:xfrm>
        </p:spPr>
        <p:txBody>
          <a:bodyPr tIns="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2" y="0"/>
            <a:ext cx="9143989"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22959" y="5907024"/>
            <a:ext cx="758952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8B3C022-446B-4F72-9477-569137F6EDDB}" type="datetimeFigureOut">
              <a:rPr lang="en-GB" smtClean="0"/>
              <a:t>06/02/2017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13BF065-89D0-4BB7-BB93-3D4524831E5C}" type="slidenum">
              <a:rPr lang="en-GB" smtClean="0"/>
              <a:t>‹#›</a:t>
            </a:fld>
            <a:endParaRPr lang="en-GB"/>
          </a:p>
        </p:txBody>
      </p:sp>
    </p:spTree>
    <p:extLst>
      <p:ext uri="{BB962C8B-B14F-4D97-AF65-F5344CB8AC3E}">
        <p14:creationId xmlns:p14="http://schemas.microsoft.com/office/powerpoint/2010/main" val="41047911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6400800"/>
            <a:ext cx="914400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5"/>
            <a:ext cx="9144001" cy="65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286604"/>
            <a:ext cx="75438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22959" y="1845734"/>
            <a:ext cx="7543801" cy="4023360"/>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22961" y="6459786"/>
            <a:ext cx="1854203" cy="365125"/>
          </a:xfrm>
          <a:prstGeom prst="rect">
            <a:avLst/>
          </a:prstGeom>
        </p:spPr>
        <p:txBody>
          <a:bodyPr vert="horz" lIns="91440" tIns="45720" rIns="91440" bIns="45720" rtlCol="0" anchor="ctr"/>
          <a:lstStyle>
            <a:lvl1pPr algn="l">
              <a:defRPr sz="900">
                <a:solidFill>
                  <a:srgbClr val="FFFFFF"/>
                </a:solidFill>
              </a:defRPr>
            </a:lvl1pPr>
          </a:lstStyle>
          <a:p>
            <a:fld id="{F8B3C022-446B-4F72-9477-569137F6EDDB}" type="datetimeFigureOut">
              <a:rPr lang="en-GB" smtClean="0"/>
              <a:t>06/02/2017</a:t>
            </a:fld>
            <a:endParaRPr lang="en-GB"/>
          </a:p>
        </p:txBody>
      </p:sp>
      <p:sp>
        <p:nvSpPr>
          <p:cNvPr id="5" name="Footer Placeholder 4"/>
          <p:cNvSpPr>
            <a:spLocks noGrp="1"/>
          </p:cNvSpPr>
          <p:nvPr>
            <p:ph type="ftr" sz="quarter" idx="3"/>
          </p:nvPr>
        </p:nvSpPr>
        <p:spPr>
          <a:xfrm>
            <a:off x="2764639" y="6459786"/>
            <a:ext cx="3617103"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GB"/>
          </a:p>
        </p:txBody>
      </p:sp>
      <p:sp>
        <p:nvSpPr>
          <p:cNvPr id="6" name="Slide Number Placeholder 5"/>
          <p:cNvSpPr>
            <a:spLocks noGrp="1"/>
          </p:cNvSpPr>
          <p:nvPr>
            <p:ph type="sldNum" sz="quarter" idx="4"/>
          </p:nvPr>
        </p:nvSpPr>
        <p:spPr>
          <a:xfrm>
            <a:off x="7425344" y="6459786"/>
            <a:ext cx="984019" cy="365125"/>
          </a:xfrm>
          <a:prstGeom prst="rect">
            <a:avLst/>
          </a:prstGeom>
        </p:spPr>
        <p:txBody>
          <a:bodyPr vert="horz" lIns="91440" tIns="45720" rIns="91440" bIns="45720" rtlCol="0" anchor="ctr"/>
          <a:lstStyle>
            <a:lvl1pPr algn="r">
              <a:defRPr sz="1050">
                <a:solidFill>
                  <a:srgbClr val="FFFFFF"/>
                </a:solidFill>
              </a:defRPr>
            </a:lvl1pPr>
          </a:lstStyle>
          <a:p>
            <a:fld id="{313BF065-89D0-4BB7-BB93-3D4524831E5C}" type="slidenum">
              <a:rPr lang="en-GB" smtClean="0"/>
              <a:t>‹#›</a:t>
            </a:fld>
            <a:endParaRPr lang="en-GB"/>
          </a:p>
        </p:txBody>
      </p:sp>
      <p:cxnSp>
        <p:nvCxnSpPr>
          <p:cNvPr id="10" name="Straight Connector 9"/>
          <p:cNvCxnSpPr/>
          <p:nvPr/>
        </p:nvCxnSpPr>
        <p:spPr>
          <a:xfrm>
            <a:off x="895149" y="1737845"/>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8882800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b="1" dirty="0" smtClean="0">
                <a:effectLst>
                  <a:outerShdw blurRad="38100" dist="38100" dir="2700000" algn="tl">
                    <a:srgbClr val="000000">
                      <a:alpha val="43137"/>
                    </a:srgbClr>
                  </a:outerShdw>
                </a:effectLst>
              </a:rPr>
              <a:t>Managing Behaviour</a:t>
            </a:r>
            <a:endParaRPr lang="en-GB" b="1" dirty="0">
              <a:effectLst>
                <a:outerShdw blurRad="38100" dist="38100" dir="2700000" algn="tl">
                  <a:srgbClr val="000000">
                    <a:alpha val="43137"/>
                  </a:srgbClr>
                </a:outerShdw>
              </a:effectLst>
            </a:endParaRPr>
          </a:p>
        </p:txBody>
      </p:sp>
      <p:sp>
        <p:nvSpPr>
          <p:cNvPr id="3" name="Subtitle 2"/>
          <p:cNvSpPr>
            <a:spLocks noGrp="1"/>
          </p:cNvSpPr>
          <p:nvPr>
            <p:ph type="subTitle" idx="1"/>
          </p:nvPr>
        </p:nvSpPr>
        <p:spPr/>
        <p:txBody>
          <a:bodyPr/>
          <a:lstStyle/>
          <a:p>
            <a:r>
              <a:rPr lang="en-GB" b="1" dirty="0" smtClean="0">
                <a:solidFill>
                  <a:schemeClr val="tx1"/>
                </a:solidFill>
                <a:effectLst>
                  <a:outerShdw blurRad="38100" dist="38100" dir="2700000" algn="tl">
                    <a:srgbClr val="000000">
                      <a:alpha val="43137"/>
                    </a:srgbClr>
                  </a:outerShdw>
                </a:effectLst>
              </a:rPr>
              <a:t>Creating Climates for Learning</a:t>
            </a:r>
            <a:endParaRPr lang="en-GB" b="1" dirty="0">
              <a:solidFill>
                <a:schemeClr val="tx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76605807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Grp="1" noChangeArrowheads="1"/>
          </p:cNvSpPr>
          <p:nvPr>
            <p:ph idx="1"/>
          </p:nvPr>
        </p:nvSpPr>
        <p:spPr/>
        <p:txBody>
          <a:bodyPr/>
          <a:lstStyle/>
          <a:p>
            <a:pPr algn="ctr" eaLnBrk="1" hangingPunct="1">
              <a:lnSpc>
                <a:spcPct val="150000"/>
              </a:lnSpc>
              <a:buFontTx/>
              <a:buNone/>
            </a:pPr>
            <a:r>
              <a:rPr lang="en-GB" altLang="en-US" sz="2800" dirty="0" smtClean="0">
                <a:cs typeface="Arial" panose="020B0604020202020204" pitchFamily="34" charset="0"/>
              </a:rPr>
              <a:t>   Assertiveness is the ability to exercise authority: </a:t>
            </a:r>
          </a:p>
          <a:p>
            <a:pPr algn="ctr" eaLnBrk="1" hangingPunct="1">
              <a:lnSpc>
                <a:spcPct val="150000"/>
              </a:lnSpc>
              <a:buFontTx/>
              <a:buNone/>
            </a:pPr>
            <a:r>
              <a:rPr lang="en-GB" altLang="en-US" sz="2800" dirty="0" smtClean="0">
                <a:cs typeface="Arial" panose="020B0604020202020204" pitchFamily="34" charset="0"/>
              </a:rPr>
              <a:t>it is not domination, aggression, or arrogant </a:t>
            </a:r>
            <a:r>
              <a:rPr lang="en-GB" altLang="en-US" sz="2800" dirty="0" err="1" smtClean="0">
                <a:cs typeface="Arial" panose="020B0604020202020204" pitchFamily="34" charset="0"/>
              </a:rPr>
              <a:t>opinionation</a:t>
            </a:r>
            <a:r>
              <a:rPr lang="en-GB" altLang="en-US" sz="2800" dirty="0" smtClean="0">
                <a:cs typeface="Arial" panose="020B0604020202020204" pitchFamily="34" charset="0"/>
              </a:rPr>
              <a:t>.</a:t>
            </a:r>
            <a:r>
              <a:rPr lang="en-GB" altLang="en-US" dirty="0" smtClean="0">
                <a:latin typeface="Arial" panose="020B0604020202020204" pitchFamily="34" charset="0"/>
                <a:cs typeface="Arial" panose="020B0604020202020204" pitchFamily="34" charset="0"/>
              </a:rPr>
              <a:t>  </a:t>
            </a:r>
            <a:endParaRPr lang="en-GB" altLang="en-US" dirty="0" smtClean="0">
              <a:cs typeface="Times New Roman" panose="02020603050405020304" pitchFamily="18" charset="0"/>
            </a:endParaRPr>
          </a:p>
          <a:p>
            <a:pPr eaLnBrk="1" hangingPunct="1"/>
            <a:endParaRPr lang="en-GB" altLang="en-US" dirty="0" smtClean="0"/>
          </a:p>
        </p:txBody>
      </p:sp>
    </p:spTree>
    <p:extLst>
      <p:ext uri="{BB962C8B-B14F-4D97-AF65-F5344CB8AC3E}">
        <p14:creationId xmlns:p14="http://schemas.microsoft.com/office/powerpoint/2010/main" val="361647062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337458" y="425450"/>
            <a:ext cx="8577942" cy="966788"/>
          </a:xfrm>
        </p:spPr>
        <p:txBody>
          <a:bodyPr>
            <a:noAutofit/>
          </a:bodyPr>
          <a:lstStyle/>
          <a:p>
            <a:pPr eaLnBrk="1" fontAlgn="auto" hangingPunct="1">
              <a:spcAft>
                <a:spcPts val="0"/>
              </a:spcAft>
              <a:defRPr/>
            </a:pPr>
            <a:r>
              <a:rPr lang="en-GB" altLang="en-US" b="1" dirty="0" smtClean="0">
                <a:solidFill>
                  <a:schemeClr val="tx1"/>
                </a:solidFill>
                <a:effectLst>
                  <a:outerShdw blurRad="38100" dist="38100" dir="2700000" algn="tl">
                    <a:srgbClr val="000000">
                      <a:alpha val="43137"/>
                    </a:srgbClr>
                  </a:outerShdw>
                </a:effectLst>
              </a:rPr>
              <a:t>Characteristics of assertive teachers</a:t>
            </a:r>
          </a:p>
        </p:txBody>
      </p:sp>
      <p:sp>
        <p:nvSpPr>
          <p:cNvPr id="12291" name="Rectangle 3"/>
          <p:cNvSpPr>
            <a:spLocks noGrp="1" noChangeArrowheads="1"/>
          </p:cNvSpPr>
          <p:nvPr>
            <p:ph idx="1"/>
          </p:nvPr>
        </p:nvSpPr>
        <p:spPr>
          <a:xfrm>
            <a:off x="838200" y="1844675"/>
            <a:ext cx="7910513" cy="4392613"/>
          </a:xfrm>
        </p:spPr>
        <p:txBody>
          <a:bodyPr>
            <a:normAutofit/>
          </a:bodyPr>
          <a:lstStyle/>
          <a:p>
            <a:pPr marL="533400" indent="-533400" eaLnBrk="1" hangingPunct="1">
              <a:lnSpc>
                <a:spcPts val="2800"/>
              </a:lnSpc>
              <a:spcBef>
                <a:spcPts val="0"/>
              </a:spcBef>
              <a:spcAft>
                <a:spcPts val="1200"/>
              </a:spcAft>
              <a:buClrTx/>
              <a:buSzPct val="80000"/>
              <a:buFont typeface="Wingdings" panose="05000000000000000000" pitchFamily="2" charset="2"/>
              <a:buChar char="q"/>
            </a:pPr>
            <a:r>
              <a:rPr lang="en-GB" altLang="en-US" dirty="0" smtClean="0">
                <a:cs typeface="Arial" panose="020B0604020202020204" pitchFamily="34" charset="0"/>
              </a:rPr>
              <a:t>Assertive teachers do not ignore or avoid seeing bad behaviour, except for very good reasons.</a:t>
            </a:r>
            <a:endParaRPr lang="en-GB" altLang="en-US" dirty="0" smtClean="0">
              <a:cs typeface="Times New Roman" panose="02020603050405020304" pitchFamily="18" charset="0"/>
            </a:endParaRPr>
          </a:p>
          <a:p>
            <a:pPr marL="533400" indent="-533400" eaLnBrk="1" hangingPunct="1">
              <a:lnSpc>
                <a:spcPts val="2800"/>
              </a:lnSpc>
              <a:spcBef>
                <a:spcPts val="0"/>
              </a:spcBef>
              <a:spcAft>
                <a:spcPts val="1200"/>
              </a:spcAft>
              <a:buClrTx/>
              <a:buSzPct val="80000"/>
              <a:buFont typeface="Wingdings" panose="05000000000000000000" pitchFamily="2" charset="2"/>
              <a:buChar char="q"/>
            </a:pPr>
            <a:r>
              <a:rPr lang="en-GB" altLang="en-US" dirty="0" smtClean="0">
                <a:cs typeface="Arial" panose="020B0604020202020204" pitchFamily="34" charset="0"/>
              </a:rPr>
              <a:t>Assertive teachers can shift status within the classroom. </a:t>
            </a:r>
          </a:p>
          <a:p>
            <a:pPr marL="533400" indent="-533400" eaLnBrk="1" hangingPunct="1">
              <a:lnSpc>
                <a:spcPts val="2800"/>
              </a:lnSpc>
              <a:spcBef>
                <a:spcPts val="0"/>
              </a:spcBef>
              <a:spcAft>
                <a:spcPts val="1200"/>
              </a:spcAft>
              <a:buClrTx/>
              <a:buSzPct val="80000"/>
              <a:buFont typeface="Wingdings" panose="05000000000000000000" pitchFamily="2" charset="2"/>
              <a:buChar char="q"/>
            </a:pPr>
            <a:r>
              <a:rPr lang="en-GB" altLang="en-US" dirty="0" smtClean="0">
                <a:cs typeface="Arial" panose="020B0604020202020204" pitchFamily="34" charset="0"/>
              </a:rPr>
              <a:t>Assertive teachers are flexible.</a:t>
            </a:r>
          </a:p>
          <a:p>
            <a:pPr marL="533400" indent="-533400" eaLnBrk="1" hangingPunct="1">
              <a:lnSpc>
                <a:spcPts val="2800"/>
              </a:lnSpc>
              <a:spcBef>
                <a:spcPts val="0"/>
              </a:spcBef>
              <a:spcAft>
                <a:spcPts val="1200"/>
              </a:spcAft>
              <a:buClrTx/>
              <a:buSzPct val="80000"/>
              <a:buFont typeface="Wingdings" panose="05000000000000000000" pitchFamily="2" charset="2"/>
              <a:buChar char="q"/>
            </a:pPr>
            <a:r>
              <a:rPr lang="en-GB" altLang="en-US" dirty="0" smtClean="0">
                <a:cs typeface="Arial" panose="020B0604020202020204" pitchFamily="34" charset="0"/>
              </a:rPr>
              <a:t>Assertive teachers enjoy being in the classroom and are prepared to take risks and be experimental.</a:t>
            </a:r>
            <a:r>
              <a:rPr lang="en-GB" altLang="en-US" dirty="0" smtClean="0"/>
              <a:t> </a:t>
            </a:r>
          </a:p>
        </p:txBody>
      </p:sp>
    </p:spTree>
    <p:extLst>
      <p:ext uri="{BB962C8B-B14F-4D97-AF65-F5344CB8AC3E}">
        <p14:creationId xmlns:p14="http://schemas.microsoft.com/office/powerpoint/2010/main" val="393766120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859971" y="381000"/>
            <a:ext cx="7598229" cy="762000"/>
          </a:xfrm>
        </p:spPr>
        <p:txBody>
          <a:bodyPr>
            <a:normAutofit/>
          </a:bodyPr>
          <a:lstStyle/>
          <a:p>
            <a:pPr eaLnBrk="1" fontAlgn="auto" hangingPunct="1">
              <a:spcAft>
                <a:spcPts val="0"/>
              </a:spcAft>
              <a:defRPr/>
            </a:pPr>
            <a:r>
              <a:rPr lang="en-GB" altLang="en-US" b="1" dirty="0" smtClean="0">
                <a:solidFill>
                  <a:schemeClr val="tx1"/>
                </a:solidFill>
                <a:effectLst>
                  <a:outerShdw blurRad="38100" dist="38100" dir="2700000" algn="tl">
                    <a:srgbClr val="000000">
                      <a:alpha val="43137"/>
                    </a:srgbClr>
                  </a:outerShdw>
                </a:effectLst>
              </a:rPr>
              <a:t>Assertive body language</a:t>
            </a:r>
          </a:p>
        </p:txBody>
      </p:sp>
      <p:sp>
        <p:nvSpPr>
          <p:cNvPr id="13315" name="Rectangle 3"/>
          <p:cNvSpPr>
            <a:spLocks noGrp="1" noChangeArrowheads="1"/>
          </p:cNvSpPr>
          <p:nvPr>
            <p:ph idx="1"/>
          </p:nvPr>
        </p:nvSpPr>
        <p:spPr>
          <a:xfrm>
            <a:off x="674915" y="1774370"/>
            <a:ext cx="7783286" cy="4321629"/>
          </a:xfrm>
        </p:spPr>
        <p:txBody>
          <a:bodyPr>
            <a:normAutofit fontScale="85000" lnSpcReduction="10000"/>
          </a:bodyPr>
          <a:lstStyle/>
          <a:p>
            <a:pPr marL="446088" indent="-358775" eaLnBrk="1" hangingPunct="1">
              <a:lnSpc>
                <a:spcPct val="140000"/>
              </a:lnSpc>
              <a:buClrTx/>
              <a:buSzPct val="80000"/>
              <a:buFont typeface="Wingdings" panose="05000000000000000000" pitchFamily="2" charset="2"/>
              <a:buChar char="q"/>
            </a:pPr>
            <a:r>
              <a:rPr lang="en-GB" altLang="en-US" sz="2400" dirty="0" smtClean="0">
                <a:cs typeface="Arial" panose="020B0604020202020204" pitchFamily="34" charset="0"/>
              </a:rPr>
              <a:t>Central classroom position for whole class attention</a:t>
            </a:r>
          </a:p>
          <a:p>
            <a:pPr marL="446088" indent="-358775" eaLnBrk="1" hangingPunct="1">
              <a:lnSpc>
                <a:spcPct val="140000"/>
              </a:lnSpc>
              <a:buClrTx/>
              <a:buSzPct val="80000"/>
              <a:buFont typeface="Wingdings" panose="05000000000000000000" pitchFamily="2" charset="2"/>
              <a:buChar char="q"/>
            </a:pPr>
            <a:r>
              <a:rPr lang="en-GB" altLang="en-US" sz="2400" dirty="0" smtClean="0">
                <a:cs typeface="Arial" panose="020B0604020202020204" pitchFamily="34" charset="0"/>
              </a:rPr>
              <a:t>Relaxed upright posture</a:t>
            </a:r>
            <a:endParaRPr lang="en-GB" altLang="en-US" sz="2400" dirty="0" smtClean="0">
              <a:cs typeface="Times New Roman" panose="02020603050405020304" pitchFamily="18" charset="0"/>
            </a:endParaRPr>
          </a:p>
          <a:p>
            <a:pPr marL="446088" indent="-358775" eaLnBrk="1" hangingPunct="1">
              <a:lnSpc>
                <a:spcPct val="140000"/>
              </a:lnSpc>
              <a:buClrTx/>
              <a:buSzPct val="80000"/>
              <a:buFont typeface="Wingdings" panose="05000000000000000000" pitchFamily="2" charset="2"/>
              <a:buChar char="q"/>
            </a:pPr>
            <a:r>
              <a:rPr lang="en-GB" altLang="en-US" sz="2400" dirty="0" smtClean="0">
                <a:cs typeface="Arial" panose="020B0604020202020204" pitchFamily="34" charset="0"/>
              </a:rPr>
              <a:t>Scan the room during whole class interactions</a:t>
            </a:r>
            <a:endParaRPr lang="en-GB" altLang="en-US" sz="2400" dirty="0" smtClean="0">
              <a:cs typeface="Times New Roman" panose="02020603050405020304" pitchFamily="18" charset="0"/>
            </a:endParaRPr>
          </a:p>
          <a:p>
            <a:pPr marL="446088" indent="-358775" eaLnBrk="1" hangingPunct="1">
              <a:lnSpc>
                <a:spcPct val="140000"/>
              </a:lnSpc>
              <a:buClrTx/>
              <a:buSzPct val="80000"/>
              <a:buFont typeface="Wingdings" panose="05000000000000000000" pitchFamily="2" charset="2"/>
              <a:buChar char="q"/>
            </a:pPr>
            <a:r>
              <a:rPr lang="en-GB" altLang="en-US" sz="2400" dirty="0" smtClean="0">
                <a:cs typeface="Arial" panose="020B0604020202020204" pitchFamily="34" charset="0"/>
              </a:rPr>
              <a:t>Use eye contact during individual interactions</a:t>
            </a:r>
            <a:endParaRPr lang="en-GB" altLang="en-US" sz="2400" dirty="0" smtClean="0">
              <a:cs typeface="Times New Roman" panose="02020603050405020304" pitchFamily="18" charset="0"/>
            </a:endParaRPr>
          </a:p>
          <a:p>
            <a:pPr marL="446088" indent="-358775" eaLnBrk="1" hangingPunct="1">
              <a:lnSpc>
                <a:spcPct val="140000"/>
              </a:lnSpc>
              <a:buClrTx/>
              <a:buSzPct val="80000"/>
              <a:buFont typeface="Wingdings" panose="05000000000000000000" pitchFamily="2" charset="2"/>
              <a:buChar char="q"/>
            </a:pPr>
            <a:r>
              <a:rPr lang="en-GB" altLang="en-US" sz="2400" dirty="0" smtClean="0">
                <a:cs typeface="Arial" panose="020B0604020202020204" pitchFamily="34" charset="0"/>
              </a:rPr>
              <a:t>Non-verbal gestures (nods; hands to calm down; pointing; the look)</a:t>
            </a:r>
            <a:endParaRPr lang="en-GB" altLang="en-US" sz="2400" dirty="0" smtClean="0">
              <a:cs typeface="Times New Roman" panose="02020603050405020304" pitchFamily="18" charset="0"/>
            </a:endParaRPr>
          </a:p>
          <a:p>
            <a:pPr marL="446088" indent="-358775" eaLnBrk="1" hangingPunct="1">
              <a:lnSpc>
                <a:spcPct val="140000"/>
              </a:lnSpc>
              <a:buClrTx/>
              <a:buSzPct val="80000"/>
              <a:buFont typeface="Wingdings" panose="05000000000000000000" pitchFamily="2" charset="2"/>
              <a:buChar char="q"/>
            </a:pPr>
            <a:r>
              <a:rPr lang="en-GB" altLang="en-US" sz="2400" dirty="0" smtClean="0">
                <a:cs typeface="Arial" panose="020B0604020202020204" pitchFamily="34" charset="0"/>
              </a:rPr>
              <a:t>Open expressive face: not dead-pan or unsmiling</a:t>
            </a:r>
            <a:endParaRPr lang="en-GB" altLang="en-US" sz="2400" dirty="0" smtClean="0">
              <a:cs typeface="Times New Roman" panose="02020603050405020304" pitchFamily="18" charset="0"/>
            </a:endParaRPr>
          </a:p>
          <a:p>
            <a:pPr marL="446088" indent="-358775" eaLnBrk="1" hangingPunct="1">
              <a:lnSpc>
                <a:spcPct val="140000"/>
              </a:lnSpc>
              <a:buClrTx/>
              <a:buSzPct val="80000"/>
              <a:buFont typeface="Wingdings" panose="05000000000000000000" pitchFamily="2" charset="2"/>
              <a:buChar char="q"/>
            </a:pPr>
            <a:r>
              <a:rPr lang="en-GB" altLang="en-US" sz="2400" dirty="0" smtClean="0">
                <a:cs typeface="Arial" panose="020B0604020202020204" pitchFamily="34" charset="0"/>
              </a:rPr>
              <a:t>Open body language</a:t>
            </a:r>
            <a:r>
              <a:rPr lang="en-GB" altLang="en-US" sz="2400" dirty="0" smtClean="0"/>
              <a:t> </a:t>
            </a:r>
          </a:p>
        </p:txBody>
      </p:sp>
    </p:spTree>
    <p:extLst>
      <p:ext uri="{BB962C8B-B14F-4D97-AF65-F5344CB8AC3E}">
        <p14:creationId xmlns:p14="http://schemas.microsoft.com/office/powerpoint/2010/main" val="201950239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987425" y="609600"/>
            <a:ext cx="7040563" cy="762000"/>
          </a:xfrm>
        </p:spPr>
        <p:txBody>
          <a:bodyPr>
            <a:normAutofit/>
          </a:bodyPr>
          <a:lstStyle/>
          <a:p>
            <a:pPr eaLnBrk="1" fontAlgn="auto" hangingPunct="1">
              <a:spcAft>
                <a:spcPts val="0"/>
              </a:spcAft>
              <a:defRPr/>
            </a:pPr>
            <a:r>
              <a:rPr lang="en-GB" altLang="en-US" b="1" dirty="0" smtClean="0">
                <a:solidFill>
                  <a:schemeClr val="tx1"/>
                </a:solidFill>
                <a:effectLst>
                  <a:outerShdw blurRad="38100" dist="38100" dir="2700000" algn="tl">
                    <a:srgbClr val="000000">
                      <a:alpha val="43137"/>
                    </a:srgbClr>
                  </a:outerShdw>
                </a:effectLst>
              </a:rPr>
              <a:t>Assertive vocal skills</a:t>
            </a:r>
          </a:p>
        </p:txBody>
      </p:sp>
      <p:sp>
        <p:nvSpPr>
          <p:cNvPr id="14339" name="Rectangle 3"/>
          <p:cNvSpPr>
            <a:spLocks noGrp="1" noChangeArrowheads="1"/>
          </p:cNvSpPr>
          <p:nvPr>
            <p:ph idx="1"/>
          </p:nvPr>
        </p:nvSpPr>
        <p:spPr>
          <a:xfrm>
            <a:off x="794657" y="1676400"/>
            <a:ext cx="7253968" cy="4419600"/>
          </a:xfrm>
        </p:spPr>
        <p:txBody>
          <a:bodyPr>
            <a:normAutofit/>
          </a:bodyPr>
          <a:lstStyle/>
          <a:p>
            <a:pPr marL="533400" indent="-533400" eaLnBrk="1" hangingPunct="1">
              <a:lnSpc>
                <a:spcPct val="150000"/>
              </a:lnSpc>
              <a:buClrTx/>
              <a:buSzPct val="80000"/>
              <a:buFont typeface="Wingdings" panose="05000000000000000000" pitchFamily="2" charset="2"/>
              <a:buChar char="q"/>
            </a:pPr>
            <a:r>
              <a:rPr lang="en-GB" altLang="en-US" dirty="0" smtClean="0">
                <a:cs typeface="Arial" panose="020B0604020202020204" pitchFamily="34" charset="0"/>
              </a:rPr>
              <a:t>Speak clearly: use tactical pausing and a relaxed face</a:t>
            </a:r>
            <a:endParaRPr lang="en-GB" altLang="en-US" dirty="0" smtClean="0">
              <a:cs typeface="Times New Roman" panose="02020603050405020304" pitchFamily="18" charset="0"/>
            </a:endParaRPr>
          </a:p>
          <a:p>
            <a:pPr marL="533400" indent="-533400" eaLnBrk="1" hangingPunct="1">
              <a:lnSpc>
                <a:spcPct val="150000"/>
              </a:lnSpc>
              <a:buClrTx/>
              <a:buSzPct val="80000"/>
              <a:buFont typeface="Wingdings" panose="05000000000000000000" pitchFamily="2" charset="2"/>
              <a:buChar char="q"/>
            </a:pPr>
            <a:r>
              <a:rPr lang="en-GB" altLang="en-US" dirty="0" smtClean="0">
                <a:cs typeface="Arial" panose="020B0604020202020204" pitchFamily="34" charset="0"/>
              </a:rPr>
              <a:t>Modulate the voice: avoid monotones</a:t>
            </a:r>
          </a:p>
          <a:p>
            <a:pPr marL="533400" indent="-533400" eaLnBrk="1" hangingPunct="1">
              <a:lnSpc>
                <a:spcPct val="150000"/>
              </a:lnSpc>
              <a:buClrTx/>
              <a:buSzPct val="80000"/>
              <a:buFont typeface="Wingdings" panose="05000000000000000000" pitchFamily="2" charset="2"/>
              <a:buChar char="q"/>
            </a:pPr>
            <a:r>
              <a:rPr lang="en-GB" altLang="en-US" dirty="0" smtClean="0">
                <a:cs typeface="Arial" panose="020B0604020202020204" pitchFamily="34" charset="0"/>
              </a:rPr>
              <a:t>Use different tones for different kinds of interactions </a:t>
            </a:r>
          </a:p>
          <a:p>
            <a:pPr marL="533400" indent="-533400" eaLnBrk="1" hangingPunct="1">
              <a:lnSpc>
                <a:spcPct val="150000"/>
              </a:lnSpc>
              <a:buClrTx/>
              <a:buSzPct val="80000"/>
              <a:buFont typeface="Wingdings" panose="05000000000000000000" pitchFamily="2" charset="2"/>
              <a:buChar char="q"/>
            </a:pPr>
            <a:r>
              <a:rPr lang="en-GB" altLang="en-US" dirty="0" smtClean="0">
                <a:cs typeface="Arial" panose="020B0604020202020204" pitchFamily="34" charset="0"/>
              </a:rPr>
              <a:t>Adopt a lower, slower tone for disciplinary talk</a:t>
            </a:r>
          </a:p>
          <a:p>
            <a:pPr marL="533400" indent="-533400" eaLnBrk="1" hangingPunct="1">
              <a:lnSpc>
                <a:spcPct val="150000"/>
              </a:lnSpc>
              <a:buClrTx/>
              <a:buSzPct val="80000"/>
              <a:buFont typeface="Wingdings" panose="05000000000000000000" pitchFamily="2" charset="2"/>
              <a:buChar char="q"/>
            </a:pPr>
            <a:r>
              <a:rPr lang="en-GB" altLang="en-US" dirty="0" smtClean="0">
                <a:cs typeface="Arial" panose="020B0604020202020204" pitchFamily="34" charset="0"/>
              </a:rPr>
              <a:t>Avoiding shouting wherever possible </a:t>
            </a:r>
            <a:endParaRPr lang="en-GB" altLang="en-US" dirty="0" smtClean="0"/>
          </a:p>
        </p:txBody>
      </p:sp>
    </p:spTree>
    <p:extLst>
      <p:ext uri="{BB962C8B-B14F-4D97-AF65-F5344CB8AC3E}">
        <p14:creationId xmlns:p14="http://schemas.microsoft.com/office/powerpoint/2010/main" val="209123789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effectLst>
                  <a:outerShdw blurRad="38100" dist="38100" dir="2700000" algn="tl">
                    <a:srgbClr val="000000">
                      <a:alpha val="43137"/>
                    </a:srgbClr>
                  </a:outerShdw>
                </a:effectLst>
              </a:rPr>
              <a:t>Plenary</a:t>
            </a:r>
            <a:endParaRPr lang="en-GB"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lstStyle/>
          <a:p>
            <a:pPr>
              <a:lnSpc>
                <a:spcPts val="3000"/>
              </a:lnSpc>
              <a:spcBef>
                <a:spcPts val="0"/>
              </a:spcBef>
              <a:spcAft>
                <a:spcPts val="600"/>
              </a:spcAft>
            </a:pPr>
            <a:r>
              <a:rPr lang="en-GB" dirty="0" smtClean="0">
                <a:solidFill>
                  <a:schemeClr val="tx1"/>
                </a:solidFill>
              </a:rPr>
              <a:t>Remember that as a visitor to a school, you are not responsible for students’ behaviour.</a:t>
            </a:r>
          </a:p>
          <a:p>
            <a:pPr>
              <a:lnSpc>
                <a:spcPts val="3000"/>
              </a:lnSpc>
              <a:spcBef>
                <a:spcPts val="0"/>
              </a:spcBef>
              <a:spcAft>
                <a:spcPts val="600"/>
              </a:spcAft>
            </a:pPr>
            <a:endParaRPr lang="en-GB" dirty="0" smtClean="0">
              <a:solidFill>
                <a:schemeClr val="tx1"/>
              </a:solidFill>
            </a:endParaRPr>
          </a:p>
          <a:p>
            <a:pPr>
              <a:lnSpc>
                <a:spcPts val="3000"/>
              </a:lnSpc>
              <a:spcBef>
                <a:spcPts val="0"/>
              </a:spcBef>
              <a:spcAft>
                <a:spcPts val="600"/>
              </a:spcAft>
            </a:pPr>
            <a:r>
              <a:rPr lang="en-GB" dirty="0" smtClean="0">
                <a:solidFill>
                  <a:schemeClr val="tx1"/>
                </a:solidFill>
              </a:rPr>
              <a:t>But developing an understanding of some of these skills of managing behaviour will help make your work with students more effective and more enjoyable.</a:t>
            </a:r>
          </a:p>
          <a:p>
            <a:pPr>
              <a:lnSpc>
                <a:spcPts val="3000"/>
              </a:lnSpc>
              <a:spcBef>
                <a:spcPts val="0"/>
              </a:spcBef>
              <a:spcAft>
                <a:spcPts val="600"/>
              </a:spcAft>
            </a:pPr>
            <a:endParaRPr lang="en-GB" dirty="0">
              <a:solidFill>
                <a:schemeClr val="tx1"/>
              </a:solidFill>
            </a:endParaRPr>
          </a:p>
          <a:p>
            <a:pPr algn="ctr">
              <a:lnSpc>
                <a:spcPts val="3000"/>
              </a:lnSpc>
              <a:spcBef>
                <a:spcPts val="0"/>
              </a:spcBef>
              <a:spcAft>
                <a:spcPts val="600"/>
              </a:spcAft>
            </a:pPr>
            <a:r>
              <a:rPr lang="en-GB" sz="2800" dirty="0" smtClean="0">
                <a:solidFill>
                  <a:schemeClr val="tx1"/>
                </a:solidFill>
              </a:rPr>
              <a:t>Three Ps:</a:t>
            </a:r>
          </a:p>
          <a:p>
            <a:pPr algn="ctr">
              <a:lnSpc>
                <a:spcPts val="3000"/>
              </a:lnSpc>
              <a:spcBef>
                <a:spcPts val="0"/>
              </a:spcBef>
              <a:spcAft>
                <a:spcPts val="600"/>
              </a:spcAft>
            </a:pPr>
            <a:r>
              <a:rPr lang="en-GB" sz="2800" dirty="0" smtClean="0">
                <a:solidFill>
                  <a:schemeClr val="tx1"/>
                </a:solidFill>
              </a:rPr>
              <a:t>Planning      Professionalism   Personality</a:t>
            </a:r>
            <a:endParaRPr lang="en-GB" sz="2800" dirty="0">
              <a:solidFill>
                <a:schemeClr val="tx1"/>
              </a:solidFill>
            </a:endParaRPr>
          </a:p>
        </p:txBody>
      </p:sp>
    </p:spTree>
    <p:extLst>
      <p:ext uri="{BB962C8B-B14F-4D97-AF65-F5344CB8AC3E}">
        <p14:creationId xmlns:p14="http://schemas.microsoft.com/office/powerpoint/2010/main" val="98605876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3" name="Content Placeholder 3" descr="thinkers_cartoon.jpeg"/>
          <p:cNvPicPr>
            <a:picLocks noGrp="1" noChangeAspect="1"/>
          </p:cNvPicPr>
          <p:nvPr>
            <p:ph idx="4294967295"/>
          </p:nvPr>
        </p:nvPicPr>
        <p:blipFill>
          <a:blip r:embed="rId3">
            <a:extLst>
              <a:ext uri="{28A0092B-C50C-407E-A947-70E740481C1C}">
                <a14:useLocalDpi xmlns:a14="http://schemas.microsoft.com/office/drawing/2010/main" val="0"/>
              </a:ext>
            </a:extLst>
          </a:blip>
          <a:srcRect l="-1488" r="-3381"/>
          <a:stretch>
            <a:fillRect/>
          </a:stretch>
        </p:blipFill>
        <p:spPr>
          <a:xfrm>
            <a:off x="2155964" y="554946"/>
            <a:ext cx="4965700" cy="5400675"/>
          </a:xfrm>
          <a:noFill/>
        </p:spPr>
      </p:pic>
    </p:spTree>
    <p:extLst>
      <p:ext uri="{BB962C8B-B14F-4D97-AF65-F5344CB8AC3E}">
        <p14:creationId xmlns:p14="http://schemas.microsoft.com/office/powerpoint/2010/main" val="118435870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effectLst>
                  <a:outerShdw blurRad="38100" dist="38100" dir="2700000" algn="tl">
                    <a:srgbClr val="000000">
                      <a:alpha val="43137"/>
                    </a:srgbClr>
                  </a:outerShdw>
                </a:effectLst>
              </a:rPr>
              <a:t>Expectations</a:t>
            </a:r>
            <a:endParaRPr lang="en-GB"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lstStyle/>
          <a:p>
            <a:pPr marL="358775" indent="-358775">
              <a:lnSpc>
                <a:spcPts val="3000"/>
              </a:lnSpc>
              <a:spcBef>
                <a:spcPts val="0"/>
              </a:spcBef>
              <a:spcAft>
                <a:spcPts val="600"/>
              </a:spcAft>
              <a:buClrTx/>
              <a:buSzPct val="80000"/>
              <a:buFont typeface="Wingdings" panose="05000000000000000000" pitchFamily="2" charset="2"/>
              <a:buChar char="q"/>
            </a:pPr>
            <a:r>
              <a:rPr lang="en-GB" dirty="0" smtClean="0">
                <a:solidFill>
                  <a:schemeClr val="tx1"/>
                </a:solidFill>
              </a:rPr>
              <a:t>As a visitor to a school, you will not be responsible for students’ behaviour and teachers present should lead on this aspect;</a:t>
            </a:r>
          </a:p>
          <a:p>
            <a:pPr marL="358775" indent="-358775">
              <a:lnSpc>
                <a:spcPts val="3000"/>
              </a:lnSpc>
              <a:spcBef>
                <a:spcPts val="0"/>
              </a:spcBef>
              <a:spcAft>
                <a:spcPts val="600"/>
              </a:spcAft>
              <a:buClrTx/>
              <a:buSzPct val="80000"/>
              <a:buFont typeface="Wingdings" panose="05000000000000000000" pitchFamily="2" charset="2"/>
              <a:buChar char="q"/>
            </a:pPr>
            <a:r>
              <a:rPr lang="en-GB" dirty="0" smtClean="0">
                <a:solidFill>
                  <a:schemeClr val="tx1"/>
                </a:solidFill>
              </a:rPr>
              <a:t>But understanding some basic principles of behaviour management will help you in your interactions with students;</a:t>
            </a:r>
          </a:p>
          <a:p>
            <a:pPr marL="358775" indent="-358775">
              <a:lnSpc>
                <a:spcPts val="3000"/>
              </a:lnSpc>
              <a:spcBef>
                <a:spcPts val="0"/>
              </a:spcBef>
              <a:spcAft>
                <a:spcPts val="600"/>
              </a:spcAft>
              <a:buClrTx/>
              <a:buSzPct val="80000"/>
              <a:buFont typeface="Wingdings" panose="05000000000000000000" pitchFamily="2" charset="2"/>
              <a:buChar char="q"/>
            </a:pPr>
            <a:r>
              <a:rPr lang="en-GB" dirty="0" smtClean="0">
                <a:solidFill>
                  <a:schemeClr val="tx1"/>
                </a:solidFill>
              </a:rPr>
              <a:t>These skills are often useful in other social situations too – such as dealing with colleagues, or leading teams.</a:t>
            </a:r>
          </a:p>
          <a:p>
            <a:pPr marL="0" indent="0">
              <a:lnSpc>
                <a:spcPts val="2800"/>
              </a:lnSpc>
              <a:spcBef>
                <a:spcPts val="0"/>
              </a:spcBef>
              <a:spcAft>
                <a:spcPts val="600"/>
              </a:spcAft>
              <a:buClrTx/>
              <a:buSzPct val="80000"/>
              <a:buNone/>
            </a:pPr>
            <a:endParaRPr lang="en-GB" dirty="0" smtClean="0">
              <a:solidFill>
                <a:schemeClr val="tx1"/>
              </a:solidFill>
            </a:endParaRPr>
          </a:p>
          <a:p>
            <a:endParaRPr lang="en-GB" dirty="0"/>
          </a:p>
        </p:txBody>
      </p:sp>
    </p:spTree>
    <p:extLst>
      <p:ext uri="{BB962C8B-B14F-4D97-AF65-F5344CB8AC3E}">
        <p14:creationId xmlns:p14="http://schemas.microsoft.com/office/powerpoint/2010/main" val="259611920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effectLst>
                  <a:outerShdw blurRad="38100" dist="38100" dir="2700000" algn="tl">
                    <a:srgbClr val="000000">
                      <a:alpha val="43137"/>
                    </a:srgbClr>
                  </a:outerShdw>
                </a:effectLst>
              </a:rPr>
              <a:t>Thinking Ahead</a:t>
            </a:r>
            <a:endParaRPr lang="en-GB"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lstStyle/>
          <a:p>
            <a:pPr marL="87313" indent="0">
              <a:lnSpc>
                <a:spcPts val="3000"/>
              </a:lnSpc>
              <a:spcBef>
                <a:spcPts val="0"/>
              </a:spcBef>
              <a:spcAft>
                <a:spcPts val="600"/>
              </a:spcAft>
            </a:pPr>
            <a:r>
              <a:rPr lang="en-GB" dirty="0" smtClean="0"/>
              <a:t>Three stages to think about:</a:t>
            </a:r>
          </a:p>
          <a:p>
            <a:pPr marL="533400" indent="-446088">
              <a:lnSpc>
                <a:spcPts val="3000"/>
              </a:lnSpc>
              <a:spcBef>
                <a:spcPts val="0"/>
              </a:spcBef>
              <a:spcAft>
                <a:spcPts val="600"/>
              </a:spcAft>
              <a:buClrTx/>
              <a:buFont typeface="Wingdings" panose="05000000000000000000" pitchFamily="2" charset="2"/>
              <a:buAutoNum type="arabicPeriod"/>
            </a:pPr>
            <a:r>
              <a:rPr lang="en-GB" altLang="en-US" dirty="0" smtClean="0">
                <a:solidFill>
                  <a:schemeClr val="tx1"/>
                </a:solidFill>
              </a:rPr>
              <a:t>PLANNING: </a:t>
            </a:r>
            <a:r>
              <a:rPr lang="en-GB" altLang="en-US" dirty="0">
                <a:solidFill>
                  <a:schemeClr val="tx1"/>
                </a:solidFill>
              </a:rPr>
              <a:t>to minimise issues</a:t>
            </a:r>
          </a:p>
          <a:p>
            <a:pPr marL="533400" indent="-446088">
              <a:lnSpc>
                <a:spcPts val="3000"/>
              </a:lnSpc>
              <a:spcBef>
                <a:spcPts val="0"/>
              </a:spcBef>
              <a:spcAft>
                <a:spcPts val="600"/>
              </a:spcAft>
              <a:buClrTx/>
              <a:buFont typeface="Wingdings" panose="05000000000000000000" pitchFamily="2" charset="2"/>
              <a:buAutoNum type="arabicPeriod"/>
            </a:pPr>
            <a:r>
              <a:rPr lang="en-GB" altLang="en-US" dirty="0">
                <a:solidFill>
                  <a:schemeClr val="tx1"/>
                </a:solidFill>
              </a:rPr>
              <a:t>PROFESSIONAL </a:t>
            </a:r>
            <a:r>
              <a:rPr lang="en-GB" altLang="en-US" dirty="0" smtClean="0">
                <a:solidFill>
                  <a:schemeClr val="tx1"/>
                </a:solidFill>
              </a:rPr>
              <a:t>CONDUCT: </a:t>
            </a:r>
            <a:r>
              <a:rPr lang="en-GB" altLang="en-US" dirty="0">
                <a:solidFill>
                  <a:schemeClr val="tx1"/>
                </a:solidFill>
              </a:rPr>
              <a:t>demonstrate the behaviour you would want reciprocated</a:t>
            </a:r>
          </a:p>
          <a:p>
            <a:pPr marL="533400" indent="-446088">
              <a:lnSpc>
                <a:spcPts val="3000"/>
              </a:lnSpc>
              <a:spcBef>
                <a:spcPts val="0"/>
              </a:spcBef>
              <a:spcAft>
                <a:spcPts val="600"/>
              </a:spcAft>
              <a:buClrTx/>
              <a:buFont typeface="Wingdings" panose="05000000000000000000" pitchFamily="2" charset="2"/>
              <a:buAutoNum type="arabicPeriod"/>
            </a:pPr>
            <a:r>
              <a:rPr lang="en-GB" altLang="en-US" dirty="0">
                <a:solidFill>
                  <a:schemeClr val="tx1"/>
                </a:solidFill>
              </a:rPr>
              <a:t>DEALING WITH </a:t>
            </a:r>
            <a:r>
              <a:rPr lang="en-GB" altLang="en-US" dirty="0" smtClean="0">
                <a:solidFill>
                  <a:schemeClr val="tx1"/>
                </a:solidFill>
              </a:rPr>
              <a:t>ISSUES: </a:t>
            </a:r>
            <a:r>
              <a:rPr lang="en-GB" altLang="en-US" dirty="0">
                <a:solidFill>
                  <a:schemeClr val="tx1"/>
                </a:solidFill>
              </a:rPr>
              <a:t>to minimise disruption</a:t>
            </a:r>
          </a:p>
          <a:p>
            <a:pPr marL="87313" indent="0">
              <a:lnSpc>
                <a:spcPts val="3000"/>
              </a:lnSpc>
              <a:spcBef>
                <a:spcPts val="0"/>
              </a:spcBef>
              <a:spcAft>
                <a:spcPts val="600"/>
              </a:spcAft>
              <a:buFont typeface="Wingdings" panose="05000000000000000000" pitchFamily="2" charset="2"/>
              <a:buNone/>
            </a:pPr>
            <a:r>
              <a:rPr lang="en-GB" altLang="en-US" dirty="0" smtClean="0"/>
              <a:t>As a classroom visitor, you are more likely to need to consider points 1 and 2, but you may well learn from how teachers handle the third point, if issues arise in your session.</a:t>
            </a:r>
          </a:p>
          <a:p>
            <a:endParaRPr lang="en-GB" dirty="0"/>
          </a:p>
        </p:txBody>
      </p:sp>
    </p:spTree>
    <p:extLst>
      <p:ext uri="{BB962C8B-B14F-4D97-AF65-F5344CB8AC3E}">
        <p14:creationId xmlns:p14="http://schemas.microsoft.com/office/powerpoint/2010/main" val="422163686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effectLst>
                  <a:outerShdw blurRad="38100" dist="38100" dir="2700000" algn="tl">
                    <a:srgbClr val="000000">
                      <a:alpha val="43137"/>
                    </a:srgbClr>
                  </a:outerShdw>
                </a:effectLst>
              </a:rPr>
              <a:t>Planning</a:t>
            </a:r>
            <a:endParaRPr lang="en-GB"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822959" y="1845734"/>
            <a:ext cx="7543801" cy="4391780"/>
          </a:xfrm>
        </p:spPr>
        <p:txBody>
          <a:bodyPr>
            <a:normAutofit/>
          </a:bodyPr>
          <a:lstStyle/>
          <a:p>
            <a:pPr>
              <a:lnSpc>
                <a:spcPts val="2800"/>
              </a:lnSpc>
              <a:spcBef>
                <a:spcPts val="0"/>
              </a:spcBef>
              <a:spcAft>
                <a:spcPts val="600"/>
              </a:spcAft>
            </a:pPr>
            <a:r>
              <a:rPr lang="en-GB" dirty="0" smtClean="0">
                <a:solidFill>
                  <a:schemeClr val="tx1"/>
                </a:solidFill>
              </a:rPr>
              <a:t>In terms of behaviour management, planning is pre-emptive and helps to avoid problems through having already thought through some basic points:</a:t>
            </a:r>
          </a:p>
          <a:p>
            <a:pPr marL="533400" indent="-446088">
              <a:lnSpc>
                <a:spcPts val="2800"/>
              </a:lnSpc>
              <a:spcBef>
                <a:spcPts val="0"/>
              </a:spcBef>
              <a:spcAft>
                <a:spcPts val="600"/>
              </a:spcAft>
              <a:buClrTx/>
              <a:buSzPct val="80000"/>
              <a:buFont typeface="Wingdings" panose="05000000000000000000" pitchFamily="2" charset="2"/>
              <a:buChar char="q"/>
            </a:pPr>
            <a:r>
              <a:rPr lang="en-GB" dirty="0" smtClean="0">
                <a:solidFill>
                  <a:schemeClr val="tx1"/>
                </a:solidFill>
              </a:rPr>
              <a:t>Are your</a:t>
            </a:r>
            <a:r>
              <a:rPr lang="en-GB" b="1" i="1" dirty="0" smtClean="0">
                <a:solidFill>
                  <a:schemeClr val="tx1"/>
                </a:solidFill>
              </a:rPr>
              <a:t> resources </a:t>
            </a:r>
            <a:r>
              <a:rPr lang="en-GB" dirty="0" smtClean="0">
                <a:solidFill>
                  <a:schemeClr val="tx1"/>
                </a:solidFill>
              </a:rPr>
              <a:t>well-prepared?  How will you use them? Do resources need handing out? How will you do this? Are there valuable resources that need care? Is there IT which needs setting up in advance? …</a:t>
            </a:r>
          </a:p>
          <a:p>
            <a:pPr marL="533400" indent="-446088">
              <a:lnSpc>
                <a:spcPts val="2800"/>
              </a:lnSpc>
              <a:spcBef>
                <a:spcPts val="0"/>
              </a:spcBef>
              <a:spcAft>
                <a:spcPts val="600"/>
              </a:spcAft>
              <a:buClrTx/>
              <a:buSzPct val="80000"/>
              <a:buFont typeface="Wingdings" panose="05000000000000000000" pitchFamily="2" charset="2"/>
              <a:buChar char="q"/>
            </a:pPr>
            <a:r>
              <a:rPr lang="en-GB" dirty="0" smtClean="0">
                <a:solidFill>
                  <a:schemeClr val="tx1"/>
                </a:solidFill>
              </a:rPr>
              <a:t>Room </a:t>
            </a:r>
            <a:r>
              <a:rPr lang="en-GB" b="1" i="1" dirty="0" smtClean="0">
                <a:solidFill>
                  <a:schemeClr val="tx1"/>
                </a:solidFill>
              </a:rPr>
              <a:t>layout</a:t>
            </a:r>
            <a:r>
              <a:rPr lang="en-GB" dirty="0" smtClean="0">
                <a:solidFill>
                  <a:schemeClr val="tx1"/>
                </a:solidFill>
              </a:rPr>
              <a:t>? What layout works best for your activity? Will there be </a:t>
            </a:r>
            <a:r>
              <a:rPr lang="en-GB" dirty="0">
                <a:solidFill>
                  <a:schemeClr val="tx1"/>
                </a:solidFill>
              </a:rPr>
              <a:t>g</a:t>
            </a:r>
            <a:r>
              <a:rPr lang="en-GB" dirty="0" smtClean="0">
                <a:solidFill>
                  <a:schemeClr val="tx1"/>
                </a:solidFill>
              </a:rPr>
              <a:t>roup work? How will you divide students into groups?</a:t>
            </a:r>
          </a:p>
          <a:p>
            <a:pPr marL="533400" indent="-446088">
              <a:lnSpc>
                <a:spcPts val="2800"/>
              </a:lnSpc>
              <a:spcBef>
                <a:spcPts val="0"/>
              </a:spcBef>
              <a:spcAft>
                <a:spcPts val="600"/>
              </a:spcAft>
              <a:buClrTx/>
              <a:buSzPct val="80000"/>
              <a:buFont typeface="Wingdings" panose="05000000000000000000" pitchFamily="2" charset="2"/>
              <a:buChar char="q"/>
            </a:pPr>
            <a:r>
              <a:rPr lang="en-GB" b="1" i="1" dirty="0" smtClean="0">
                <a:solidFill>
                  <a:schemeClr val="tx1"/>
                </a:solidFill>
              </a:rPr>
              <a:t>Tasks and activities: </a:t>
            </a:r>
            <a:r>
              <a:rPr lang="en-GB" dirty="0" smtClean="0">
                <a:solidFill>
                  <a:schemeClr val="tx1"/>
                </a:solidFill>
              </a:rPr>
              <a:t>are these clear? Engaging? Connected to students’ own lives?</a:t>
            </a:r>
          </a:p>
          <a:p>
            <a:pPr marL="533400" indent="-446088">
              <a:lnSpc>
                <a:spcPts val="2400"/>
              </a:lnSpc>
              <a:spcBef>
                <a:spcPts val="0"/>
              </a:spcBef>
              <a:spcAft>
                <a:spcPts val="600"/>
              </a:spcAft>
              <a:buClrTx/>
              <a:buSzPct val="80000"/>
              <a:buFont typeface="Wingdings" panose="05000000000000000000" pitchFamily="2" charset="2"/>
              <a:buChar char="q"/>
            </a:pPr>
            <a:endParaRPr lang="en-GB" dirty="0" smtClean="0">
              <a:solidFill>
                <a:schemeClr val="tx1"/>
              </a:solidFill>
            </a:endParaRPr>
          </a:p>
          <a:p>
            <a:pPr marL="533400" indent="-446088">
              <a:lnSpc>
                <a:spcPts val="2400"/>
              </a:lnSpc>
              <a:spcBef>
                <a:spcPts val="0"/>
              </a:spcBef>
              <a:spcAft>
                <a:spcPts val="600"/>
              </a:spcAft>
              <a:buClrTx/>
              <a:buSzPct val="80000"/>
              <a:buFont typeface="Wingdings" panose="05000000000000000000" pitchFamily="2" charset="2"/>
              <a:buChar char="q"/>
            </a:pPr>
            <a:endParaRPr lang="en-GB" dirty="0">
              <a:solidFill>
                <a:schemeClr val="tx1"/>
              </a:solidFill>
            </a:endParaRPr>
          </a:p>
        </p:txBody>
      </p:sp>
    </p:spTree>
    <p:extLst>
      <p:ext uri="{BB962C8B-B14F-4D97-AF65-F5344CB8AC3E}">
        <p14:creationId xmlns:p14="http://schemas.microsoft.com/office/powerpoint/2010/main" val="153278041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effectLst>
                  <a:outerShdw blurRad="38100" dist="38100" dir="2700000" algn="tl">
                    <a:srgbClr val="000000">
                      <a:alpha val="43137"/>
                    </a:srgbClr>
                  </a:outerShdw>
                </a:effectLst>
              </a:rPr>
              <a:t>Professional Conduct</a:t>
            </a:r>
            <a:endParaRPr lang="en-GB"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lstStyle/>
          <a:p>
            <a:pPr>
              <a:lnSpc>
                <a:spcPts val="3000"/>
              </a:lnSpc>
              <a:spcBef>
                <a:spcPts val="0"/>
              </a:spcBef>
              <a:spcAft>
                <a:spcPts val="600"/>
              </a:spcAft>
            </a:pPr>
            <a:r>
              <a:rPr lang="en-GB" dirty="0" smtClean="0">
                <a:solidFill>
                  <a:schemeClr val="tx1"/>
                </a:solidFill>
              </a:rPr>
              <a:t>How you conduct yourself is a powerful signal to students of how they should behave:</a:t>
            </a:r>
          </a:p>
          <a:p>
            <a:pPr marL="533400" indent="-446088">
              <a:lnSpc>
                <a:spcPts val="3000"/>
              </a:lnSpc>
              <a:spcBef>
                <a:spcPts val="0"/>
              </a:spcBef>
              <a:spcAft>
                <a:spcPts val="600"/>
              </a:spcAft>
              <a:buClrTx/>
              <a:buSzPct val="80000"/>
              <a:buFont typeface="Wingdings" panose="05000000000000000000" pitchFamily="2" charset="2"/>
              <a:buChar char="q"/>
            </a:pPr>
            <a:r>
              <a:rPr lang="en-GB" dirty="0" smtClean="0">
                <a:solidFill>
                  <a:schemeClr val="tx1"/>
                </a:solidFill>
              </a:rPr>
              <a:t>Model the behaviours you wish to see;</a:t>
            </a:r>
          </a:p>
          <a:p>
            <a:pPr marL="533400" indent="-446088">
              <a:lnSpc>
                <a:spcPts val="3000"/>
              </a:lnSpc>
              <a:spcBef>
                <a:spcPts val="0"/>
              </a:spcBef>
              <a:spcAft>
                <a:spcPts val="600"/>
              </a:spcAft>
              <a:buClrTx/>
              <a:buSzPct val="80000"/>
              <a:buFont typeface="Wingdings" panose="05000000000000000000" pitchFamily="2" charset="2"/>
              <a:buChar char="q"/>
            </a:pPr>
            <a:r>
              <a:rPr lang="en-GB" dirty="0" smtClean="0">
                <a:solidFill>
                  <a:schemeClr val="tx1"/>
                </a:solidFill>
              </a:rPr>
              <a:t>Treat students with respect;</a:t>
            </a:r>
          </a:p>
          <a:p>
            <a:pPr marL="533400" indent="-446088">
              <a:lnSpc>
                <a:spcPts val="3000"/>
              </a:lnSpc>
              <a:spcBef>
                <a:spcPts val="0"/>
              </a:spcBef>
              <a:spcAft>
                <a:spcPts val="600"/>
              </a:spcAft>
              <a:buClrTx/>
              <a:buSzPct val="80000"/>
              <a:buFont typeface="Wingdings" panose="05000000000000000000" pitchFamily="2" charset="2"/>
              <a:buChar char="q"/>
            </a:pPr>
            <a:r>
              <a:rPr lang="en-GB" dirty="0" smtClean="0">
                <a:solidFill>
                  <a:schemeClr val="tx1"/>
                </a:solidFill>
              </a:rPr>
              <a:t>Use polite, courteous language to make requests;</a:t>
            </a:r>
          </a:p>
          <a:p>
            <a:pPr marL="533400" indent="-446088">
              <a:lnSpc>
                <a:spcPts val="3000"/>
              </a:lnSpc>
              <a:spcBef>
                <a:spcPts val="0"/>
              </a:spcBef>
              <a:spcAft>
                <a:spcPts val="600"/>
              </a:spcAft>
              <a:buClrTx/>
              <a:buSzPct val="80000"/>
              <a:buFont typeface="Wingdings" panose="05000000000000000000" pitchFamily="2" charset="2"/>
              <a:buChar char="q"/>
            </a:pPr>
            <a:r>
              <a:rPr lang="en-GB" dirty="0" smtClean="0">
                <a:solidFill>
                  <a:schemeClr val="tx1"/>
                </a:solidFill>
              </a:rPr>
              <a:t>Remain calm, even if you feel irritated!</a:t>
            </a:r>
          </a:p>
          <a:p>
            <a:pPr marL="87312" indent="0">
              <a:lnSpc>
                <a:spcPts val="2400"/>
              </a:lnSpc>
              <a:spcBef>
                <a:spcPts val="0"/>
              </a:spcBef>
              <a:spcAft>
                <a:spcPts val="600"/>
              </a:spcAft>
              <a:buClrTx/>
              <a:buSzPct val="80000"/>
              <a:buNone/>
            </a:pPr>
            <a:endParaRPr lang="en-GB" dirty="0" smtClean="0">
              <a:solidFill>
                <a:schemeClr val="tx1"/>
              </a:solidFill>
            </a:endParaRPr>
          </a:p>
          <a:p>
            <a:pPr>
              <a:buClrTx/>
              <a:buSzPct val="80000"/>
              <a:buFont typeface="Wingdings" panose="05000000000000000000" pitchFamily="2" charset="2"/>
              <a:buChar char="q"/>
            </a:pPr>
            <a:endParaRPr lang="en-GB" dirty="0"/>
          </a:p>
        </p:txBody>
      </p:sp>
    </p:spTree>
    <p:extLst>
      <p:ext uri="{BB962C8B-B14F-4D97-AF65-F5344CB8AC3E}">
        <p14:creationId xmlns:p14="http://schemas.microsoft.com/office/powerpoint/2010/main" val="92808052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effectLst>
                  <a:outerShdw blurRad="38100" dist="38100" dir="2700000" algn="tl">
                    <a:srgbClr val="000000">
                      <a:alpha val="43137"/>
                    </a:srgbClr>
                  </a:outerShdw>
                </a:effectLst>
              </a:rPr>
              <a:t>Modelling Behaviours</a:t>
            </a:r>
            <a:endParaRPr lang="en-GB"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822959" y="1845733"/>
            <a:ext cx="7543801" cy="4304695"/>
          </a:xfrm>
        </p:spPr>
        <p:txBody>
          <a:bodyPr>
            <a:normAutofit/>
          </a:bodyPr>
          <a:lstStyle/>
          <a:p>
            <a:pPr marL="609600" indent="-609600">
              <a:lnSpc>
                <a:spcPts val="2400"/>
              </a:lnSpc>
              <a:spcBef>
                <a:spcPts val="0"/>
              </a:spcBef>
              <a:spcAft>
                <a:spcPts val="600"/>
              </a:spcAft>
              <a:buFont typeface="Wingdings" panose="05000000000000000000" pitchFamily="2" charset="2"/>
              <a:buNone/>
            </a:pPr>
            <a:r>
              <a:rPr lang="en-GB" altLang="en-US" dirty="0" smtClean="0">
                <a:solidFill>
                  <a:schemeClr val="tx1"/>
                </a:solidFill>
              </a:rPr>
              <a:t>What learning behaviours do you want to see in your session?</a:t>
            </a:r>
            <a:endParaRPr lang="en-GB" altLang="en-US" dirty="0">
              <a:solidFill>
                <a:schemeClr val="tx1"/>
              </a:solidFill>
            </a:endParaRPr>
          </a:p>
          <a:p>
            <a:pPr marL="609600" indent="-609600">
              <a:lnSpc>
                <a:spcPts val="2400"/>
              </a:lnSpc>
              <a:spcBef>
                <a:spcPts val="0"/>
              </a:spcBef>
              <a:spcAft>
                <a:spcPts val="600"/>
              </a:spcAft>
              <a:buFont typeface="Wingdings" panose="05000000000000000000" pitchFamily="2" charset="2"/>
              <a:buNone/>
            </a:pPr>
            <a:endParaRPr lang="en-GB" altLang="en-US" dirty="0">
              <a:solidFill>
                <a:schemeClr val="tx1"/>
              </a:solidFill>
            </a:endParaRPr>
          </a:p>
          <a:p>
            <a:pPr marL="446088" indent="-358775">
              <a:lnSpc>
                <a:spcPts val="2400"/>
              </a:lnSpc>
              <a:spcBef>
                <a:spcPts val="0"/>
              </a:spcBef>
              <a:spcAft>
                <a:spcPts val="600"/>
              </a:spcAft>
              <a:buClrTx/>
              <a:buSzPct val="80000"/>
              <a:buFont typeface="Wingdings" panose="05000000000000000000" pitchFamily="2" charset="2"/>
              <a:buChar char="q"/>
            </a:pPr>
            <a:r>
              <a:rPr lang="en-GB" altLang="en-US" dirty="0" smtClean="0">
                <a:solidFill>
                  <a:schemeClr val="tx1"/>
                </a:solidFill>
              </a:rPr>
              <a:t>Passive/active</a:t>
            </a:r>
            <a:r>
              <a:rPr lang="en-GB" altLang="en-US" dirty="0">
                <a:solidFill>
                  <a:schemeClr val="tx1"/>
                </a:solidFill>
              </a:rPr>
              <a:t>?</a:t>
            </a:r>
          </a:p>
          <a:p>
            <a:pPr marL="446088" indent="-358775">
              <a:lnSpc>
                <a:spcPts val="2400"/>
              </a:lnSpc>
              <a:spcBef>
                <a:spcPts val="0"/>
              </a:spcBef>
              <a:spcAft>
                <a:spcPts val="600"/>
              </a:spcAft>
              <a:buClrTx/>
              <a:buSzPct val="80000"/>
              <a:buFont typeface="Wingdings" panose="05000000000000000000" pitchFamily="2" charset="2"/>
              <a:buChar char="q"/>
            </a:pPr>
            <a:r>
              <a:rPr lang="en-GB" altLang="en-US" dirty="0" smtClean="0">
                <a:solidFill>
                  <a:schemeClr val="tx1"/>
                </a:solidFill>
              </a:rPr>
              <a:t>Accepting/questioning</a:t>
            </a:r>
            <a:r>
              <a:rPr lang="en-GB" altLang="en-US" dirty="0">
                <a:solidFill>
                  <a:schemeClr val="tx1"/>
                </a:solidFill>
              </a:rPr>
              <a:t>?</a:t>
            </a:r>
          </a:p>
          <a:p>
            <a:pPr marL="446088" indent="-358775">
              <a:lnSpc>
                <a:spcPts val="2400"/>
              </a:lnSpc>
              <a:spcBef>
                <a:spcPts val="0"/>
              </a:spcBef>
              <a:spcAft>
                <a:spcPts val="600"/>
              </a:spcAft>
              <a:buClrTx/>
              <a:buSzPct val="80000"/>
              <a:buFont typeface="Wingdings" panose="05000000000000000000" pitchFamily="2" charset="2"/>
              <a:buChar char="q"/>
            </a:pPr>
            <a:r>
              <a:rPr lang="en-GB" altLang="en-US" dirty="0">
                <a:solidFill>
                  <a:schemeClr val="tx1"/>
                </a:solidFill>
              </a:rPr>
              <a:t>Wanting to have the right answer </a:t>
            </a:r>
            <a:r>
              <a:rPr lang="en-GB" altLang="en-US" dirty="0" smtClean="0">
                <a:solidFill>
                  <a:schemeClr val="tx1"/>
                </a:solidFill>
              </a:rPr>
              <a:t>/prepared </a:t>
            </a:r>
            <a:r>
              <a:rPr lang="en-GB" altLang="en-US" dirty="0">
                <a:solidFill>
                  <a:schemeClr val="tx1"/>
                </a:solidFill>
              </a:rPr>
              <a:t>to risk being wrong?</a:t>
            </a:r>
          </a:p>
          <a:p>
            <a:pPr marL="609600" indent="-609600">
              <a:lnSpc>
                <a:spcPts val="2400"/>
              </a:lnSpc>
              <a:spcBef>
                <a:spcPts val="0"/>
              </a:spcBef>
              <a:spcAft>
                <a:spcPts val="600"/>
              </a:spcAft>
            </a:pPr>
            <a:endParaRPr lang="en-GB" altLang="en-US" dirty="0">
              <a:solidFill>
                <a:schemeClr val="tx1"/>
              </a:solidFill>
            </a:endParaRPr>
          </a:p>
          <a:p>
            <a:pPr marL="87313" indent="0">
              <a:lnSpc>
                <a:spcPts val="2400"/>
              </a:lnSpc>
              <a:spcBef>
                <a:spcPts val="0"/>
              </a:spcBef>
              <a:spcAft>
                <a:spcPts val="600"/>
              </a:spcAft>
              <a:buFont typeface="Wingdings" panose="05000000000000000000" pitchFamily="2" charset="2"/>
              <a:buNone/>
            </a:pPr>
            <a:r>
              <a:rPr lang="en-GB" altLang="en-US" dirty="0" smtClean="0">
                <a:solidFill>
                  <a:schemeClr val="tx1"/>
                </a:solidFill>
              </a:rPr>
              <a:t>Sometimes right answers are what is needed; other times you want students to speculate, hypothesise, imagine, empathise…</a:t>
            </a:r>
          </a:p>
          <a:p>
            <a:pPr marL="609600" indent="-522288">
              <a:lnSpc>
                <a:spcPts val="2400"/>
              </a:lnSpc>
              <a:spcBef>
                <a:spcPts val="0"/>
              </a:spcBef>
              <a:spcAft>
                <a:spcPts val="600"/>
              </a:spcAft>
              <a:buFont typeface="Wingdings" panose="05000000000000000000" pitchFamily="2" charset="2"/>
              <a:buNone/>
            </a:pPr>
            <a:endParaRPr lang="en-GB" altLang="en-US" dirty="0" smtClean="0">
              <a:solidFill>
                <a:schemeClr val="tx1"/>
              </a:solidFill>
            </a:endParaRPr>
          </a:p>
          <a:p>
            <a:pPr marL="609600" indent="-522288">
              <a:lnSpc>
                <a:spcPts val="2400"/>
              </a:lnSpc>
              <a:spcBef>
                <a:spcPts val="0"/>
              </a:spcBef>
              <a:spcAft>
                <a:spcPts val="600"/>
              </a:spcAft>
              <a:buFont typeface="Wingdings" panose="05000000000000000000" pitchFamily="2" charset="2"/>
              <a:buNone/>
            </a:pPr>
            <a:r>
              <a:rPr lang="en-GB" altLang="en-US" dirty="0" smtClean="0">
                <a:solidFill>
                  <a:schemeClr val="tx1"/>
                </a:solidFill>
              </a:rPr>
              <a:t>REWARD </a:t>
            </a:r>
            <a:r>
              <a:rPr lang="en-GB" altLang="en-US" dirty="0">
                <a:solidFill>
                  <a:schemeClr val="tx1"/>
                </a:solidFill>
              </a:rPr>
              <a:t>POSITIVE  </a:t>
            </a:r>
            <a:r>
              <a:rPr lang="en-GB" altLang="en-US" dirty="0" smtClean="0">
                <a:solidFill>
                  <a:schemeClr val="tx1"/>
                </a:solidFill>
              </a:rPr>
              <a:t>BEHAVIOURS</a:t>
            </a:r>
            <a:r>
              <a:rPr lang="en-GB" altLang="en-US" dirty="0">
                <a:solidFill>
                  <a:schemeClr val="tx1"/>
                </a:solidFill>
              </a:rPr>
              <a:t>.</a:t>
            </a:r>
            <a:endParaRPr lang="en-GB" altLang="en-US" dirty="0" smtClean="0">
              <a:solidFill>
                <a:schemeClr val="tx1"/>
              </a:solidFill>
            </a:endParaRPr>
          </a:p>
          <a:p>
            <a:pPr marL="609600" indent="-522288">
              <a:lnSpc>
                <a:spcPts val="2400"/>
              </a:lnSpc>
              <a:spcBef>
                <a:spcPts val="0"/>
              </a:spcBef>
              <a:spcAft>
                <a:spcPts val="600"/>
              </a:spcAft>
              <a:buFont typeface="Wingdings" panose="05000000000000000000" pitchFamily="2" charset="2"/>
              <a:buNone/>
            </a:pPr>
            <a:r>
              <a:rPr lang="en-GB" altLang="en-US" dirty="0" smtClean="0">
                <a:solidFill>
                  <a:schemeClr val="tx1"/>
                </a:solidFill>
              </a:rPr>
              <a:t>BE CONSISTENT.</a:t>
            </a:r>
            <a:endParaRPr lang="en-GB" altLang="en-US" dirty="0">
              <a:solidFill>
                <a:schemeClr val="tx1"/>
              </a:solidFill>
            </a:endParaRPr>
          </a:p>
          <a:p>
            <a:endParaRPr lang="en-GB" dirty="0"/>
          </a:p>
        </p:txBody>
      </p:sp>
    </p:spTree>
    <p:extLst>
      <p:ext uri="{BB962C8B-B14F-4D97-AF65-F5344CB8AC3E}">
        <p14:creationId xmlns:p14="http://schemas.microsoft.com/office/powerpoint/2010/main" val="229188214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effectLst>
                  <a:outerShdw blurRad="38100" dist="38100" dir="2700000" algn="tl">
                    <a:srgbClr val="000000">
                      <a:alpha val="43137"/>
                    </a:srgbClr>
                  </a:outerShdw>
                </a:effectLst>
              </a:rPr>
              <a:t>Avoiding Problems</a:t>
            </a:r>
            <a:endParaRPr lang="en-GB"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a:bodyPr>
          <a:lstStyle/>
          <a:p>
            <a:pPr marL="358775" indent="-358775">
              <a:lnSpc>
                <a:spcPts val="2800"/>
              </a:lnSpc>
              <a:spcBef>
                <a:spcPts val="0"/>
              </a:spcBef>
              <a:spcAft>
                <a:spcPts val="600"/>
              </a:spcAft>
              <a:buClrTx/>
              <a:buSzPct val="80000"/>
              <a:buFont typeface="Wingdings" panose="05000000000000000000" pitchFamily="2" charset="2"/>
              <a:buChar char="q"/>
            </a:pPr>
            <a:r>
              <a:rPr lang="en-GB" altLang="en-US" dirty="0">
                <a:solidFill>
                  <a:schemeClr val="tx1"/>
                </a:solidFill>
              </a:rPr>
              <a:t>Be there first and greet pupils</a:t>
            </a:r>
          </a:p>
          <a:p>
            <a:pPr marL="358775" indent="-358775">
              <a:lnSpc>
                <a:spcPts val="2800"/>
              </a:lnSpc>
              <a:spcBef>
                <a:spcPts val="0"/>
              </a:spcBef>
              <a:spcAft>
                <a:spcPts val="600"/>
              </a:spcAft>
              <a:buClrTx/>
              <a:buSzPct val="80000"/>
              <a:buFont typeface="Wingdings" panose="05000000000000000000" pitchFamily="2" charset="2"/>
              <a:buChar char="q"/>
            </a:pPr>
            <a:r>
              <a:rPr lang="en-GB" altLang="en-US" dirty="0" smtClean="0">
                <a:solidFill>
                  <a:schemeClr val="tx1"/>
                </a:solidFill>
              </a:rPr>
              <a:t>Be </a:t>
            </a:r>
            <a:r>
              <a:rPr lang="en-GB" altLang="en-US" dirty="0">
                <a:solidFill>
                  <a:schemeClr val="tx1"/>
                </a:solidFill>
              </a:rPr>
              <a:t>clear about your expectations</a:t>
            </a:r>
          </a:p>
          <a:p>
            <a:pPr marL="719138" lvl="2" indent="-360363">
              <a:lnSpc>
                <a:spcPts val="2800"/>
              </a:lnSpc>
              <a:spcBef>
                <a:spcPts val="0"/>
              </a:spcBef>
              <a:spcAft>
                <a:spcPts val="600"/>
              </a:spcAft>
              <a:buClrTx/>
              <a:buSzPct val="80000"/>
              <a:buFont typeface="Wingdings" panose="05000000000000000000" pitchFamily="2" charset="2"/>
              <a:buChar char="Ø"/>
            </a:pPr>
            <a:r>
              <a:rPr lang="en-GB" altLang="en-US" sz="2000" dirty="0">
                <a:solidFill>
                  <a:schemeClr val="tx1"/>
                </a:solidFill>
              </a:rPr>
              <a:t>for work</a:t>
            </a:r>
          </a:p>
          <a:p>
            <a:pPr marL="719138" lvl="2" indent="-360363">
              <a:lnSpc>
                <a:spcPts val="2800"/>
              </a:lnSpc>
              <a:spcBef>
                <a:spcPts val="0"/>
              </a:spcBef>
              <a:spcAft>
                <a:spcPts val="600"/>
              </a:spcAft>
              <a:buClrTx/>
              <a:buSzPct val="80000"/>
              <a:buFont typeface="Wingdings" panose="05000000000000000000" pitchFamily="2" charset="2"/>
              <a:buChar char="Ø"/>
            </a:pPr>
            <a:r>
              <a:rPr lang="en-GB" altLang="en-US" sz="2000" dirty="0">
                <a:solidFill>
                  <a:schemeClr val="tx1"/>
                </a:solidFill>
              </a:rPr>
              <a:t>for behaviour</a:t>
            </a:r>
          </a:p>
          <a:p>
            <a:pPr marL="719138" lvl="2" indent="-360363">
              <a:lnSpc>
                <a:spcPts val="2800"/>
              </a:lnSpc>
              <a:spcBef>
                <a:spcPts val="0"/>
              </a:spcBef>
              <a:spcAft>
                <a:spcPts val="600"/>
              </a:spcAft>
              <a:buClrTx/>
              <a:buSzPct val="80000"/>
              <a:buFont typeface="Wingdings" panose="05000000000000000000" pitchFamily="2" charset="2"/>
              <a:buChar char="Ø"/>
            </a:pPr>
            <a:r>
              <a:rPr lang="en-GB" altLang="en-US" sz="2000" dirty="0">
                <a:solidFill>
                  <a:schemeClr val="tx1"/>
                </a:solidFill>
              </a:rPr>
              <a:t>think especially about starts, finishes and changes</a:t>
            </a:r>
          </a:p>
          <a:p>
            <a:pPr marL="358775" indent="-358775">
              <a:lnSpc>
                <a:spcPts val="2800"/>
              </a:lnSpc>
              <a:spcBef>
                <a:spcPts val="0"/>
              </a:spcBef>
              <a:spcAft>
                <a:spcPts val="600"/>
              </a:spcAft>
              <a:buClrTx/>
              <a:buSzPct val="80000"/>
              <a:buFont typeface="Wingdings" panose="05000000000000000000" pitchFamily="2" charset="2"/>
              <a:buChar char="q"/>
            </a:pPr>
            <a:r>
              <a:rPr lang="en-GB" altLang="en-US" dirty="0">
                <a:solidFill>
                  <a:schemeClr val="tx1"/>
                </a:solidFill>
              </a:rPr>
              <a:t>Match work to pupils</a:t>
            </a:r>
          </a:p>
          <a:p>
            <a:pPr marL="358775" indent="-358775">
              <a:lnSpc>
                <a:spcPts val="2800"/>
              </a:lnSpc>
              <a:spcBef>
                <a:spcPts val="0"/>
              </a:spcBef>
              <a:spcAft>
                <a:spcPts val="600"/>
              </a:spcAft>
              <a:buClrTx/>
              <a:buSzPct val="80000"/>
              <a:buFont typeface="Wingdings" panose="05000000000000000000" pitchFamily="2" charset="2"/>
              <a:buChar char="q"/>
            </a:pPr>
            <a:r>
              <a:rPr lang="en-GB" altLang="en-US" dirty="0">
                <a:solidFill>
                  <a:schemeClr val="tx1"/>
                </a:solidFill>
              </a:rPr>
              <a:t>Plan your response to </a:t>
            </a:r>
            <a:r>
              <a:rPr lang="ja-JP" altLang="en-GB" dirty="0">
                <a:solidFill>
                  <a:schemeClr val="tx1"/>
                </a:solidFill>
              </a:rPr>
              <a:t>‘</a:t>
            </a:r>
            <a:r>
              <a:rPr lang="en-GB" altLang="ja-JP" dirty="0">
                <a:solidFill>
                  <a:schemeClr val="tx1"/>
                </a:solidFill>
              </a:rPr>
              <a:t>risky bits</a:t>
            </a:r>
            <a:r>
              <a:rPr lang="ja-JP" altLang="en-GB" dirty="0">
                <a:solidFill>
                  <a:schemeClr val="tx1"/>
                </a:solidFill>
              </a:rPr>
              <a:t>’</a:t>
            </a:r>
            <a:r>
              <a:rPr lang="en-GB" altLang="ja-JP" dirty="0">
                <a:solidFill>
                  <a:schemeClr val="tx1"/>
                </a:solidFill>
              </a:rPr>
              <a:t> of the lesson</a:t>
            </a:r>
          </a:p>
          <a:p>
            <a:pPr marL="358775" indent="-358775">
              <a:lnSpc>
                <a:spcPts val="2800"/>
              </a:lnSpc>
              <a:spcBef>
                <a:spcPts val="0"/>
              </a:spcBef>
              <a:spcAft>
                <a:spcPts val="600"/>
              </a:spcAft>
              <a:buClrTx/>
              <a:buSzPct val="80000"/>
              <a:buFont typeface="Wingdings" panose="05000000000000000000" pitchFamily="2" charset="2"/>
              <a:buChar char="q"/>
            </a:pPr>
            <a:r>
              <a:rPr lang="en-GB" altLang="en-US" dirty="0">
                <a:solidFill>
                  <a:schemeClr val="tx1"/>
                </a:solidFill>
              </a:rPr>
              <a:t>Plan use of equipment</a:t>
            </a:r>
          </a:p>
          <a:p>
            <a:pPr marL="0" indent="0">
              <a:buNone/>
            </a:pPr>
            <a:endParaRPr lang="en-GB" dirty="0"/>
          </a:p>
        </p:txBody>
      </p:sp>
    </p:spTree>
    <p:extLst>
      <p:ext uri="{BB962C8B-B14F-4D97-AF65-F5344CB8AC3E}">
        <p14:creationId xmlns:p14="http://schemas.microsoft.com/office/powerpoint/2010/main" val="270706892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effectLst>
                  <a:outerShdw blurRad="38100" dist="38100" dir="2700000" algn="tl">
                    <a:srgbClr val="000000">
                      <a:alpha val="43137"/>
                    </a:srgbClr>
                  </a:outerShdw>
                </a:effectLst>
              </a:rPr>
              <a:t>Being Assertive</a:t>
            </a:r>
            <a:endParaRPr lang="en-GB" b="1" dirty="0">
              <a:effectLst>
                <a:outerShdw blurRad="38100" dist="38100" dir="2700000" algn="tl">
                  <a:srgbClr val="000000">
                    <a:alpha val="43137"/>
                  </a:srgbClr>
                </a:outerShdw>
              </a:effectLst>
            </a:endParaRPr>
          </a:p>
        </p:txBody>
      </p:sp>
      <p:sp>
        <p:nvSpPr>
          <p:cNvPr id="3" name="Text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1202276825"/>
      </p:ext>
    </p:extLst>
  </p:cSld>
  <p:clrMapOvr>
    <a:masterClrMapping/>
  </p:clrMapOvr>
  <p:timing>
    <p:tnLst>
      <p:par>
        <p:cTn id="1" dur="indefinite" restart="never" nodeType="tmRoot"/>
      </p:par>
    </p:tnLst>
  </p:timing>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xmlns="" name="Retrospect" id="{5F128B03-DCCA-4EEB-AB3B-CF2899314A46}" vid="{3F1AAB62-24C6-49D2-8E01-B56FAC9A3DC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49</TotalTime>
  <Words>620</Words>
  <Application>Microsoft Office PowerPoint</Application>
  <PresentationFormat>On-screen Show (4:3)</PresentationFormat>
  <Paragraphs>77</Paragraphs>
  <Slides>14</Slides>
  <Notes>5</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Retrospect</vt:lpstr>
      <vt:lpstr>Managing Behaviour</vt:lpstr>
      <vt:lpstr>PowerPoint Presentation</vt:lpstr>
      <vt:lpstr>Expectations</vt:lpstr>
      <vt:lpstr>Thinking Ahead</vt:lpstr>
      <vt:lpstr>Planning</vt:lpstr>
      <vt:lpstr>Professional Conduct</vt:lpstr>
      <vt:lpstr>Modelling Behaviours</vt:lpstr>
      <vt:lpstr>Avoiding Problems</vt:lpstr>
      <vt:lpstr>Being Assertive</vt:lpstr>
      <vt:lpstr>PowerPoint Presentation</vt:lpstr>
      <vt:lpstr>Characteristics of assertive teachers</vt:lpstr>
      <vt:lpstr>Assertive body language</vt:lpstr>
      <vt:lpstr>Assertive vocal skills</vt:lpstr>
      <vt:lpstr>Plenary</vt:lpstr>
    </vt:vector>
  </TitlesOfParts>
  <Company>University of Exeter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Myhill, Debra</dc:creator>
  <cp:lastModifiedBy>Tanner, Jane</cp:lastModifiedBy>
  <cp:revision>7</cp:revision>
  <dcterms:created xsi:type="dcterms:W3CDTF">2016-08-25T05:24:42Z</dcterms:created>
  <dcterms:modified xsi:type="dcterms:W3CDTF">2017-02-06T11:22:15Z</dcterms:modified>
</cp:coreProperties>
</file>