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768" r:id="rId2"/>
    <p:sldMasterId id="2147483780" r:id="rId3"/>
  </p:sldMasterIdLst>
  <p:notesMasterIdLst>
    <p:notesMasterId r:id="rId17"/>
  </p:notesMasterIdLst>
  <p:sldIdLst>
    <p:sldId id="257" r:id="rId4"/>
    <p:sldId id="279" r:id="rId5"/>
    <p:sldId id="281" r:id="rId6"/>
    <p:sldId id="265" r:id="rId7"/>
    <p:sldId id="288" r:id="rId8"/>
    <p:sldId id="289" r:id="rId9"/>
    <p:sldId id="290" r:id="rId10"/>
    <p:sldId id="291" r:id="rId11"/>
    <p:sldId id="292" r:id="rId12"/>
    <p:sldId id="293" r:id="rId13"/>
    <p:sldId id="286" r:id="rId14"/>
    <p:sldId id="287" r:id="rId15"/>
    <p:sldId id="296" r:id="rId16"/>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3CC33"/>
    <a:srgbClr val="FF0000"/>
    <a:srgbClr val="0066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90091" autoAdjust="0"/>
  </p:normalViewPr>
  <p:slideViewPr>
    <p:cSldViewPr>
      <p:cViewPr>
        <p:scale>
          <a:sx n="100" d="100"/>
          <a:sy n="100" d="100"/>
        </p:scale>
        <p:origin x="-672" y="-120"/>
      </p:cViewPr>
      <p:guideLst>
        <p:guide orient="horz"/>
        <p:guide pos="4468"/>
      </p:guideLst>
    </p:cSldViewPr>
  </p:slideViewPr>
  <p:notesTextViewPr>
    <p:cViewPr>
      <p:scale>
        <a:sx n="50" d="100"/>
        <a:sy n="5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86AA8E7-A0C6-48E6-83BC-D7312E3DFDF1}" type="datetimeFigureOut">
              <a:rPr lang="en-GB"/>
              <a:pPr>
                <a:defRPr/>
              </a:pPr>
              <a:t>9/14/2012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12FA38C-606E-491A-9BCD-B628C2EEBFD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D5B1230B-965E-40B0-BFA8-87C6D1BA856C}" type="slidenum">
              <a:rPr lang="en-GB" smtClean="0"/>
              <a:pPr/>
              <a:t>2</a:t>
            </a:fld>
            <a:endParaRPr lang="en-GB"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r>
              <a:rPr lang="en-GB" dirty="0" smtClean="0"/>
              <a:t>• Exeter is ranked 10th in the UK in the </a:t>
            </a:r>
            <a:r>
              <a:rPr lang="en-GB" i="1" dirty="0" smtClean="0"/>
              <a:t>Times Higher Education’s</a:t>
            </a:r>
            <a:r>
              <a:rPr lang="en-GB" dirty="0" smtClean="0"/>
              <a:t> annual Student Experience Survey (Jan 2010) with our high quality staff, environment and facilities particularly praised.</a:t>
            </a:r>
          </a:p>
          <a:p>
            <a:r>
              <a:rPr lang="en-GB" dirty="0" smtClean="0"/>
              <a:t> </a:t>
            </a:r>
          </a:p>
          <a:p>
            <a:r>
              <a:rPr lang="en-GB" dirty="0" smtClean="0"/>
              <a:t>• We’ve invested over £140 million in new buildings and facilities in the last 5 years, ranging from new research centres and teaching facilities to the Students’ Guild building and nightclub.</a:t>
            </a:r>
          </a:p>
          <a:p>
            <a:r>
              <a:rPr lang="en-GB" dirty="0" smtClean="0"/>
              <a:t> </a:t>
            </a:r>
          </a:p>
          <a:p>
            <a:r>
              <a:rPr lang="en-GB" dirty="0" smtClean="0"/>
              <a:t>• The University is now looking to the future with a planned investment in campus facilities in the region of £300 million over the next three years. This includes a £130 million investment in new on-campus student residences, a £48 million redevelopment of the centre of the Streatham Campus called the Forum, the £48 million INTO Centre, a £25 million investment in the Business School, £25 million for new facilities for Biosciences and £30 million for the new Environment and Sustainability Institute at the Cornwall Campus.</a:t>
            </a:r>
          </a:p>
          <a:p>
            <a:r>
              <a:rPr lang="en-GB" dirty="0" smtClean="0"/>
              <a:t> </a:t>
            </a:r>
          </a:p>
          <a:p>
            <a:r>
              <a:rPr lang="en-GB" dirty="0" smtClean="0"/>
              <a:t>• In the 2010 National Student Survey, Exeter scored in the top 10 for teaching, academic support, personal development and overall satisfaction.*</a:t>
            </a:r>
          </a:p>
          <a:p>
            <a:r>
              <a:rPr lang="en-GB" dirty="0" smtClean="0"/>
              <a:t> </a:t>
            </a:r>
          </a:p>
          <a:p>
            <a:r>
              <a:rPr lang="en-GB" dirty="0" smtClean="0"/>
              <a:t>• Our libraries are currently undergoing a modernisation programme which has already improved the Main Library on the Streatham Campus and seen a £1 million update to the St Luke’s library. As part of the Forum project, the Main Library is undergoing a further £5.8 million redevelopment, which will launch in December 2011. </a:t>
            </a:r>
          </a:p>
          <a:p>
            <a:r>
              <a:rPr lang="en-GB" dirty="0" smtClean="0"/>
              <a:t> </a:t>
            </a:r>
          </a:p>
          <a:p>
            <a:r>
              <a:rPr lang="en-GB" dirty="0" smtClean="0"/>
              <a:t>• University management works in partnership with the student body to continuously improve the student experience – our systems of student representation are a feature of good practice according to the QAA.</a:t>
            </a:r>
          </a:p>
          <a:p>
            <a:r>
              <a:rPr lang="en-GB" dirty="0" smtClean="0"/>
              <a:t> </a:t>
            </a:r>
          </a:p>
          <a:p>
            <a:r>
              <a:rPr lang="en-GB" dirty="0" smtClean="0"/>
              <a:t>• £11 million has been invested in sports facilities making Exeter’s facilities amongst the best in the country. Our LTA standard indoor tennis centre opened in 2004 and Exeter is one of only nine UK universities to have such facilities. A new £2.25 million cricket centre opened in July 2009.</a:t>
            </a:r>
          </a:p>
          <a:p>
            <a:r>
              <a:rPr lang="en-GB" dirty="0" smtClean="0"/>
              <a:t/>
            </a:r>
            <a:br>
              <a:rPr lang="en-GB" dirty="0" smtClean="0"/>
            </a:br>
            <a:r>
              <a:rPr lang="en-GB" dirty="0" smtClean="0"/>
              <a:t>*based on the average of positive responses. Full service universities excludes specialist colleges.</a:t>
            </a:r>
          </a:p>
          <a:p>
            <a:pPr eaLnBrk="1" hangingPunct="1"/>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BB19D16C-6F6F-4FFB-A51D-3E0CBD2F399E}" type="slidenum">
              <a:rPr lang="en-GB" smtClean="0"/>
              <a:pPr/>
              <a:t>3</a:t>
            </a:fld>
            <a:endParaRPr lang="en-GB"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r>
              <a:rPr lang="en-GB" smtClean="0"/>
              <a:t>• The UK’s most beautiful campus – many students say they simply fell in love with the campus when they came to visit. A Registered Botanic Garden, the Streatham Campus was described by </a:t>
            </a:r>
            <a:r>
              <a:rPr lang="en-GB" i="1" smtClean="0"/>
              <a:t>The Times</a:t>
            </a:r>
            <a:r>
              <a:rPr lang="en-GB" smtClean="0"/>
              <a:t> as the ‘best-gardened campus in Britain’ and by </a:t>
            </a:r>
            <a:r>
              <a:rPr lang="en-GB" i="1" smtClean="0"/>
              <a:t>The Independent</a:t>
            </a:r>
            <a:r>
              <a:rPr lang="en-GB" smtClean="0"/>
              <a:t> as having a ‘sublime’ setting. </a:t>
            </a:r>
          </a:p>
          <a:p>
            <a:r>
              <a:rPr lang="en-GB" smtClean="0"/>
              <a:t> </a:t>
            </a:r>
          </a:p>
          <a:p>
            <a:r>
              <a:rPr lang="en-GB" smtClean="0"/>
              <a:t>• A safe, student-friendly city within walking distance of both Streatham and St Luke’s campuses. Exeter is consistently rated one of the best places to live in the UK for the quality of its facilities, low crime rate and fantastic countryside*.</a:t>
            </a:r>
          </a:p>
          <a:p>
            <a:r>
              <a:rPr lang="en-GB" smtClean="0"/>
              <a:t> </a:t>
            </a:r>
          </a:p>
          <a:p>
            <a:r>
              <a:rPr lang="en-GB" smtClean="0"/>
              <a:t>• Exeter is developing rapidly as an important business and cultural centre in the South West. The University is a joint partner in a £240 million development of a Science Park in Exeter, which will provide employment for up to 3,000 people and house more than 100 businesses working in the high technology arena. There are also major developments in shopping, leisure and nightlife in the city centre, including a £200 million retail centre. </a:t>
            </a:r>
          </a:p>
          <a:p>
            <a:r>
              <a:rPr lang="en-GB" smtClean="0"/>
              <a:t> </a:t>
            </a:r>
          </a:p>
          <a:p>
            <a:r>
              <a:rPr lang="en-GB" smtClean="0"/>
              <a:t>• Exeter is one of only two towns in the South of England to receive the highest ratings for offering the best student experience according to accommodationforstudents.com. The results are based on 38,000 student reviews of university towns, based on social life, shops, transport links, community and facilities**.</a:t>
            </a:r>
          </a:p>
          <a:p>
            <a:r>
              <a:rPr lang="en-GB" smtClean="0"/>
              <a:t> </a:t>
            </a:r>
          </a:p>
          <a:p>
            <a:r>
              <a:rPr lang="en-GB" smtClean="0"/>
              <a:t>• Sandy beaches, moorland and some of the most stunning countryside in Britain are right on the University’s doorstep. Exmouth is particularly popular in the summer and is just nine miles and a short train journey away. Devon is one of Europe’s most popular holiday destinations – as a student you’ll be able to enjoy it all year round. </a:t>
            </a:r>
          </a:p>
          <a:p>
            <a:r>
              <a:rPr lang="en-GB" smtClean="0"/>
              <a:t> </a:t>
            </a:r>
          </a:p>
          <a:p>
            <a:r>
              <a:rPr lang="en-GB" smtClean="0"/>
              <a:t> * Where’s the Happiest Place to Live? Rightmove survey, The Times, April 29 2011</a:t>
            </a:r>
            <a:br>
              <a:rPr lang="en-GB" smtClean="0"/>
            </a:br>
            <a:r>
              <a:rPr lang="en-GB" smtClean="0"/>
              <a:t>**Daily Telegraph, 12 Feb 2009</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p:spPr>
      </p:sp>
      <p:sp>
        <p:nvSpPr>
          <p:cNvPr id="49155" name="Rectangle 3"/>
          <p:cNvSpPr>
            <a:spLocks noGrp="1"/>
          </p:cNvSpPr>
          <p:nvPr>
            <p:ph type="body" idx="1"/>
          </p:nvPr>
        </p:nvSpPr>
        <p:spPr bwMode="auto">
          <a:noFill/>
        </p:spPr>
        <p:txBody>
          <a:bodyPr wrap="square" numCol="1" anchor="t" anchorCtr="0" compatLnSpc="1">
            <a:prstTxWarp prst="textNoShape">
              <a:avLst/>
            </a:prstTxWarp>
          </a:bodyPr>
          <a:lstStyle/>
          <a:p>
            <a:endParaRPr lang="en-US" sz="1200" b="0" dirty="0" smtClean="0">
              <a:latin typeface="Times" pitchFamily="18" charset="0"/>
              <a:cs typeface="Times"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4" descr="&#10;slide2.jpg                                                     001C5D61Macintosh HD                   C2DA1BFD:"/>
          <p:cNvPicPr>
            <a:picLocks noChangeAspect="1" noChangeArrowheads="1"/>
          </p:cNvPicPr>
          <p:nvPr userDrawn="1"/>
        </p:nvPicPr>
        <p:blipFill>
          <a:blip r:embed="rId2" cstate="print"/>
          <a:srcRect t="139" r="71957"/>
          <a:stretch>
            <a:fillRect/>
          </a:stretch>
        </p:blipFill>
        <p:spPr bwMode="auto">
          <a:xfrm>
            <a:off x="-19050" y="0"/>
            <a:ext cx="2574925" cy="6867525"/>
          </a:xfrm>
          <a:prstGeom prst="rect">
            <a:avLst/>
          </a:prstGeom>
          <a:noFill/>
          <a:ln w="9525">
            <a:noFill/>
            <a:miter lim="800000"/>
            <a:headEnd/>
            <a:tailEnd/>
          </a:ln>
        </p:spPr>
      </p:pic>
      <p:sp>
        <p:nvSpPr>
          <p:cNvPr id="43011" name="Rectangle 3"/>
          <p:cNvSpPr>
            <a:spLocks noGrp="1" noChangeArrowheads="1"/>
          </p:cNvSpPr>
          <p:nvPr>
            <p:ph type="ctrTitle"/>
          </p:nvPr>
        </p:nvSpPr>
        <p:spPr>
          <a:xfrm>
            <a:off x="685800" y="2130425"/>
            <a:ext cx="7702550" cy="1470025"/>
          </a:xfrm>
        </p:spPr>
        <p:txBody>
          <a:bodyPr/>
          <a:lstStyle>
            <a:lvl1pPr>
              <a:defRPr sz="4400"/>
            </a:lvl1pPr>
          </a:lstStyle>
          <a:p>
            <a:r>
              <a:rPr lang="en-GB"/>
              <a:t>Click to edit Master title style</a:t>
            </a:r>
          </a:p>
        </p:txBody>
      </p:sp>
      <p:sp>
        <p:nvSpPr>
          <p:cNvPr id="43012" name="Rectangle 4"/>
          <p:cNvSpPr>
            <a:spLocks noGrp="1" noChangeArrowheads="1"/>
          </p:cNvSpPr>
          <p:nvPr>
            <p:ph type="subTitle" idx="1"/>
          </p:nvPr>
        </p:nvSpPr>
        <p:spPr>
          <a:xfrm>
            <a:off x="684213" y="3886200"/>
            <a:ext cx="6119812" cy="1752600"/>
          </a:xfrm>
        </p:spPr>
        <p:txBody>
          <a:bodyPr/>
          <a:lstStyle>
            <a:lvl1pPr marL="0" indent="0">
              <a:buFontTx/>
              <a:buNone/>
              <a:defRPr sz="3200"/>
            </a:lvl1pPr>
          </a:lstStyle>
          <a:p>
            <a:r>
              <a:rPr lang="en-GB"/>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981075"/>
            <a:ext cx="1979613" cy="52562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11188" y="981075"/>
            <a:ext cx="5789612" cy="52562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4" descr="&#10;slide2.jpg                                                     001C5D61Macintosh HD                   C2DA1BFD:"/>
          <p:cNvPicPr>
            <a:picLocks noChangeAspect="1" noChangeArrowheads="1"/>
          </p:cNvPicPr>
          <p:nvPr/>
        </p:nvPicPr>
        <p:blipFill>
          <a:blip r:embed="rId2" cstate="print"/>
          <a:srcRect t="139" r="71957"/>
          <a:stretch>
            <a:fillRect/>
          </a:stretch>
        </p:blipFill>
        <p:spPr bwMode="auto">
          <a:xfrm>
            <a:off x="-18761" y="0"/>
            <a:ext cx="2574637" cy="6867806"/>
          </a:xfrm>
          <a:prstGeom prst="rect">
            <a:avLst/>
          </a:prstGeom>
          <a:noFill/>
          <a:ln w="9525">
            <a:noFill/>
            <a:miter lim="800000"/>
            <a:headEnd/>
            <a:tailEnd/>
          </a:ln>
        </p:spPr>
      </p:pic>
      <p:sp>
        <p:nvSpPr>
          <p:cNvPr id="21507" name="Rectangle 3"/>
          <p:cNvSpPr>
            <a:spLocks noGrp="1" noChangeArrowheads="1"/>
          </p:cNvSpPr>
          <p:nvPr>
            <p:ph type="ctrTitle"/>
          </p:nvPr>
        </p:nvSpPr>
        <p:spPr>
          <a:xfrm>
            <a:off x="685512" y="2130519"/>
            <a:ext cx="6119091" cy="1469371"/>
          </a:xfrm>
        </p:spPr>
        <p:txBody>
          <a:bodyPr/>
          <a:lstStyle>
            <a:lvl1pPr>
              <a:defRPr sz="4400"/>
            </a:lvl1pPr>
          </a:lstStyle>
          <a:p>
            <a:r>
              <a:rPr lang="en-US" smtClean="0"/>
              <a:t>Click to edit Master title style</a:t>
            </a:r>
            <a:endParaRPr lang="en-GB"/>
          </a:p>
        </p:txBody>
      </p:sp>
      <p:sp>
        <p:nvSpPr>
          <p:cNvPr id="21508" name="Rectangle 4"/>
          <p:cNvSpPr>
            <a:spLocks noGrp="1" noChangeArrowheads="1"/>
          </p:cNvSpPr>
          <p:nvPr>
            <p:ph type="subTitle" idx="1"/>
          </p:nvPr>
        </p:nvSpPr>
        <p:spPr>
          <a:xfrm>
            <a:off x="684068" y="3885640"/>
            <a:ext cx="6120535" cy="1753721"/>
          </a:xfrm>
        </p:spPr>
        <p:txBody>
          <a:bodyPr/>
          <a:lstStyle>
            <a:lvl1pPr marL="0" indent="0">
              <a:buFontTx/>
              <a:buNone/>
              <a:defRPr sz="3200"/>
            </a:lvl1pPr>
          </a:lstStyle>
          <a:p>
            <a:r>
              <a:rPr lang="en-US" smtClean="0"/>
              <a:t>Click to edit Master subtitle style</a:t>
            </a:r>
            <a:endParaRPr lang="en-GB"/>
          </a:p>
        </p:txBody>
      </p:sp>
      <p:pic>
        <p:nvPicPr>
          <p:cNvPr id="5" name="Picture 24" descr="&#10;slide2.jpg                                                     001C5D61Macintosh HD                   C2DA1BFD:"/>
          <p:cNvPicPr>
            <a:picLocks noChangeAspect="1" noChangeArrowheads="1"/>
          </p:cNvPicPr>
          <p:nvPr userDrawn="1"/>
        </p:nvPicPr>
        <p:blipFill>
          <a:blip r:embed="rId2" cstate="print"/>
          <a:srcRect t="139" r="71957"/>
          <a:stretch>
            <a:fillRect/>
          </a:stretch>
        </p:blipFill>
        <p:spPr bwMode="auto">
          <a:xfrm>
            <a:off x="-19050" y="0"/>
            <a:ext cx="2574925" cy="6867525"/>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5" y="4406713"/>
            <a:ext cx="7771534" cy="136291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3035" y="2906526"/>
            <a:ext cx="7771534" cy="1500187"/>
          </a:xfrm>
        </p:spPr>
        <p:txBody>
          <a:bodyPr anchor="b"/>
          <a:lstStyle>
            <a:lvl1pPr marL="0" indent="0">
              <a:buNone/>
              <a:defRPr sz="1800"/>
            </a:lvl1pPr>
            <a:lvl2pPr marL="410291" indent="0">
              <a:buNone/>
              <a:defRPr sz="1600"/>
            </a:lvl2pPr>
            <a:lvl3pPr marL="820583" indent="0">
              <a:buNone/>
              <a:defRPr sz="1400"/>
            </a:lvl3pPr>
            <a:lvl4pPr marL="1230874" indent="0">
              <a:buNone/>
              <a:defRPr sz="1300"/>
            </a:lvl4pPr>
            <a:lvl5pPr marL="1641165" indent="0">
              <a:buNone/>
              <a:defRPr sz="1300"/>
            </a:lvl5pPr>
            <a:lvl6pPr marL="2051456" indent="0">
              <a:buNone/>
              <a:defRPr sz="1300"/>
            </a:lvl6pPr>
            <a:lvl7pPr marL="2461748" indent="0">
              <a:buNone/>
              <a:defRPr sz="1300"/>
            </a:lvl7pPr>
            <a:lvl8pPr marL="2872039" indent="0">
              <a:buNone/>
              <a:defRPr sz="1300"/>
            </a:lvl8pPr>
            <a:lvl9pPr marL="3282330" indent="0">
              <a:buNone/>
              <a:defRPr sz="13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1909" y="2026865"/>
            <a:ext cx="3062432" cy="421061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12887" y="2026865"/>
            <a:ext cx="3063875" cy="421061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89" y="1535206"/>
            <a:ext cx="4039465" cy="640136"/>
          </a:xfrm>
        </p:spPr>
        <p:txBody>
          <a:bodyPr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89" y="2175343"/>
            <a:ext cx="4039465"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603" y="1535206"/>
            <a:ext cx="4040909" cy="640136"/>
          </a:xfrm>
        </p:spPr>
        <p:txBody>
          <a:bodyPr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603" y="2175343"/>
            <a:ext cx="4040909"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89" y="273144"/>
            <a:ext cx="3007591" cy="1162610"/>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62" y="273144"/>
            <a:ext cx="5111750" cy="5853672"/>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89" y="1435755"/>
            <a:ext cx="3007591" cy="4691062"/>
          </a:xfrm>
        </p:spPr>
        <p:txBody>
          <a:bodyPr/>
          <a:lstStyle>
            <a:lvl1pPr marL="0" indent="0">
              <a:buNone/>
              <a:defRPr sz="1300"/>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2" y="4800321"/>
            <a:ext cx="5486977" cy="567297"/>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432" y="612122"/>
            <a:ext cx="5486977" cy="4115360"/>
          </a:xfrm>
        </p:spPr>
        <p:txBody>
          <a:bodyPr/>
          <a:lstStyle>
            <a:lvl1pPr marL="0" indent="0">
              <a:buNone/>
              <a:defRPr sz="2900"/>
            </a:lvl1pPr>
            <a:lvl2pPr marL="410291" indent="0">
              <a:buNone/>
              <a:defRPr sz="2500"/>
            </a:lvl2pPr>
            <a:lvl3pPr marL="820583" indent="0">
              <a:buNone/>
              <a:defRPr sz="2200"/>
            </a:lvl3pPr>
            <a:lvl4pPr marL="1230874" indent="0">
              <a:buNone/>
              <a:defRPr sz="1800"/>
            </a:lvl4pPr>
            <a:lvl5pPr marL="1641165" indent="0">
              <a:buNone/>
              <a:defRPr sz="1800"/>
            </a:lvl5pPr>
            <a:lvl6pPr marL="2051456" indent="0">
              <a:buNone/>
              <a:defRPr sz="1800"/>
            </a:lvl6pPr>
            <a:lvl7pPr marL="2461748" indent="0">
              <a:buNone/>
              <a:defRPr sz="1800"/>
            </a:lvl7pPr>
            <a:lvl8pPr marL="2872039" indent="0">
              <a:buNone/>
              <a:defRPr sz="1800"/>
            </a:lvl8pPr>
            <a:lvl9pPr marL="3282330" indent="0">
              <a:buNone/>
              <a:defRPr sz="18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432" y="5367618"/>
            <a:ext cx="5486977" cy="804022"/>
          </a:xfrm>
        </p:spPr>
        <p:txBody>
          <a:bodyPr/>
          <a:lstStyle>
            <a:lvl1pPr marL="0" indent="0">
              <a:buNone/>
              <a:defRPr sz="1300"/>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10909" y="980515"/>
            <a:ext cx="1565853" cy="52569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1909" y="980515"/>
            <a:ext cx="4560455" cy="52569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4" descr="&#10;slide2.jpg                                                     001C5D61Macintosh HD                   C2DA1BFD:"/>
          <p:cNvPicPr>
            <a:picLocks noChangeAspect="1" noChangeArrowheads="1"/>
          </p:cNvPicPr>
          <p:nvPr userDrawn="1"/>
        </p:nvPicPr>
        <p:blipFill>
          <a:blip r:embed="rId2" cstate="print"/>
          <a:srcRect t="139" r="71957"/>
          <a:stretch>
            <a:fillRect/>
          </a:stretch>
        </p:blipFill>
        <p:spPr bwMode="auto">
          <a:xfrm>
            <a:off x="-18759" y="0"/>
            <a:ext cx="2574637" cy="6867806"/>
          </a:xfrm>
          <a:prstGeom prst="rect">
            <a:avLst/>
          </a:prstGeom>
          <a:noFill/>
          <a:ln w="9525">
            <a:noFill/>
            <a:miter lim="800000"/>
            <a:headEnd/>
            <a:tailEnd/>
          </a:ln>
        </p:spPr>
      </p:pic>
      <p:sp>
        <p:nvSpPr>
          <p:cNvPr id="43011" name="Rectangle 3"/>
          <p:cNvSpPr>
            <a:spLocks noGrp="1" noChangeArrowheads="1"/>
          </p:cNvSpPr>
          <p:nvPr>
            <p:ph type="ctrTitle"/>
          </p:nvPr>
        </p:nvSpPr>
        <p:spPr>
          <a:xfrm>
            <a:off x="685514" y="2130521"/>
            <a:ext cx="7702261" cy="1469371"/>
          </a:xfrm>
        </p:spPr>
        <p:txBody>
          <a:bodyPr/>
          <a:lstStyle>
            <a:lvl1pPr>
              <a:defRPr sz="4400"/>
            </a:lvl1pPr>
          </a:lstStyle>
          <a:p>
            <a:r>
              <a:rPr lang="en-US" smtClean="0"/>
              <a:t>Click to edit Master title style</a:t>
            </a:r>
            <a:endParaRPr lang="en-GB"/>
          </a:p>
        </p:txBody>
      </p:sp>
      <p:sp>
        <p:nvSpPr>
          <p:cNvPr id="43012" name="Rectangle 4"/>
          <p:cNvSpPr>
            <a:spLocks noGrp="1" noChangeArrowheads="1"/>
          </p:cNvSpPr>
          <p:nvPr>
            <p:ph type="subTitle" idx="1"/>
          </p:nvPr>
        </p:nvSpPr>
        <p:spPr>
          <a:xfrm>
            <a:off x="684070" y="3885640"/>
            <a:ext cx="6120535" cy="1753721"/>
          </a:xfrm>
        </p:spPr>
        <p:txBody>
          <a:bodyPr/>
          <a:lstStyle>
            <a:lvl1pPr marL="0" indent="0">
              <a:buFontTx/>
              <a:buNone/>
              <a:defRPr sz="3200"/>
            </a:lvl1pPr>
          </a:lstStyle>
          <a:p>
            <a:r>
              <a:rPr lang="en-US" smtClean="0"/>
              <a:t>Click to edit Master subtitle style</a:t>
            </a:r>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7" y="4406713"/>
            <a:ext cx="7771534" cy="136291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3037" y="2906526"/>
            <a:ext cx="7771534" cy="1500187"/>
          </a:xfrm>
        </p:spPr>
        <p:txBody>
          <a:bodyPr anchor="b"/>
          <a:lstStyle>
            <a:lvl1pPr marL="0" indent="0">
              <a:buNone/>
              <a:defRPr sz="1800"/>
            </a:lvl1pPr>
            <a:lvl2pPr marL="410195" indent="0">
              <a:buNone/>
              <a:defRPr sz="1600"/>
            </a:lvl2pPr>
            <a:lvl3pPr marL="820391" indent="0">
              <a:buNone/>
              <a:defRPr sz="1400"/>
            </a:lvl3pPr>
            <a:lvl4pPr marL="1230586" indent="0">
              <a:buNone/>
              <a:defRPr sz="1300"/>
            </a:lvl4pPr>
            <a:lvl5pPr marL="1640781" indent="0">
              <a:buNone/>
              <a:defRPr sz="1300"/>
            </a:lvl5pPr>
            <a:lvl6pPr marL="2050976" indent="0">
              <a:buNone/>
              <a:defRPr sz="1300"/>
            </a:lvl6pPr>
            <a:lvl7pPr marL="2461173" indent="0">
              <a:buNone/>
              <a:defRPr sz="1300"/>
            </a:lvl7pPr>
            <a:lvl8pPr marL="2871367" indent="0">
              <a:buNone/>
              <a:defRPr sz="1300"/>
            </a:lvl8pPr>
            <a:lvl9pPr marL="3281562" indent="0">
              <a:buNone/>
              <a:defRPr sz="13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1909" y="2026867"/>
            <a:ext cx="3890818" cy="421061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273" y="2026867"/>
            <a:ext cx="3892262" cy="421061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91" y="274544"/>
            <a:ext cx="822902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89" y="1535206"/>
            <a:ext cx="4039465" cy="640136"/>
          </a:xfrm>
        </p:spPr>
        <p:txBody>
          <a:bodyPr anchor="b"/>
          <a:lstStyle>
            <a:lvl1pPr marL="0" indent="0">
              <a:buNone/>
              <a:defRPr sz="2200" b="1"/>
            </a:lvl1pPr>
            <a:lvl2pPr marL="410195" indent="0">
              <a:buNone/>
              <a:defRPr sz="1800" b="1"/>
            </a:lvl2pPr>
            <a:lvl3pPr marL="820391" indent="0">
              <a:buNone/>
              <a:defRPr sz="1600" b="1"/>
            </a:lvl3pPr>
            <a:lvl4pPr marL="1230586" indent="0">
              <a:buNone/>
              <a:defRPr sz="1400" b="1"/>
            </a:lvl4pPr>
            <a:lvl5pPr marL="1640781" indent="0">
              <a:buNone/>
              <a:defRPr sz="1400" b="1"/>
            </a:lvl5pPr>
            <a:lvl6pPr marL="2050976" indent="0">
              <a:buNone/>
              <a:defRPr sz="1400" b="1"/>
            </a:lvl6pPr>
            <a:lvl7pPr marL="2461173" indent="0">
              <a:buNone/>
              <a:defRPr sz="1400" b="1"/>
            </a:lvl7pPr>
            <a:lvl8pPr marL="2871367" indent="0">
              <a:buNone/>
              <a:defRPr sz="1400" b="1"/>
            </a:lvl8pPr>
            <a:lvl9pPr marL="3281562"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89" y="2175344"/>
            <a:ext cx="4039465"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605" y="1535206"/>
            <a:ext cx="4040909" cy="640136"/>
          </a:xfrm>
        </p:spPr>
        <p:txBody>
          <a:bodyPr anchor="b"/>
          <a:lstStyle>
            <a:lvl1pPr marL="0" indent="0">
              <a:buNone/>
              <a:defRPr sz="2200" b="1"/>
            </a:lvl1pPr>
            <a:lvl2pPr marL="410195" indent="0">
              <a:buNone/>
              <a:defRPr sz="1800" b="1"/>
            </a:lvl2pPr>
            <a:lvl3pPr marL="820391" indent="0">
              <a:buNone/>
              <a:defRPr sz="1600" b="1"/>
            </a:lvl3pPr>
            <a:lvl4pPr marL="1230586" indent="0">
              <a:buNone/>
              <a:defRPr sz="1400" b="1"/>
            </a:lvl4pPr>
            <a:lvl5pPr marL="1640781" indent="0">
              <a:buNone/>
              <a:defRPr sz="1400" b="1"/>
            </a:lvl5pPr>
            <a:lvl6pPr marL="2050976" indent="0">
              <a:buNone/>
              <a:defRPr sz="1400" b="1"/>
            </a:lvl6pPr>
            <a:lvl7pPr marL="2461173" indent="0">
              <a:buNone/>
              <a:defRPr sz="1400" b="1"/>
            </a:lvl7pPr>
            <a:lvl8pPr marL="2871367" indent="0">
              <a:buNone/>
              <a:defRPr sz="1400" b="1"/>
            </a:lvl8pPr>
            <a:lvl9pPr marL="3281562"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605" y="2175344"/>
            <a:ext cx="4040909"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91" y="273144"/>
            <a:ext cx="3007591" cy="1162610"/>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62" y="273144"/>
            <a:ext cx="5111750" cy="5853672"/>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91" y="1435755"/>
            <a:ext cx="3007591" cy="4691062"/>
          </a:xfrm>
        </p:spPr>
        <p:txBody>
          <a:bodyPr/>
          <a:lstStyle>
            <a:lvl1pPr marL="0" indent="0">
              <a:buNone/>
              <a:defRPr sz="1300"/>
            </a:lvl1pPr>
            <a:lvl2pPr marL="410195" indent="0">
              <a:buNone/>
              <a:defRPr sz="1100"/>
            </a:lvl2pPr>
            <a:lvl3pPr marL="820391" indent="0">
              <a:buNone/>
              <a:defRPr sz="900"/>
            </a:lvl3pPr>
            <a:lvl4pPr marL="1230586" indent="0">
              <a:buNone/>
              <a:defRPr sz="800"/>
            </a:lvl4pPr>
            <a:lvl5pPr marL="1640781" indent="0">
              <a:buNone/>
              <a:defRPr sz="800"/>
            </a:lvl5pPr>
            <a:lvl6pPr marL="2050976" indent="0">
              <a:buNone/>
              <a:defRPr sz="800"/>
            </a:lvl6pPr>
            <a:lvl7pPr marL="2461173" indent="0">
              <a:buNone/>
              <a:defRPr sz="800"/>
            </a:lvl7pPr>
            <a:lvl8pPr marL="2871367" indent="0">
              <a:buNone/>
              <a:defRPr sz="800"/>
            </a:lvl8pPr>
            <a:lvl9pPr marL="3281562" indent="0">
              <a:buNone/>
              <a:defRPr sz="8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4" y="4800323"/>
            <a:ext cx="5486977" cy="567297"/>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434" y="612122"/>
            <a:ext cx="5486977" cy="4115360"/>
          </a:xfrm>
        </p:spPr>
        <p:txBody>
          <a:bodyPr/>
          <a:lstStyle>
            <a:lvl1pPr marL="0" indent="0">
              <a:buNone/>
              <a:defRPr sz="2900"/>
            </a:lvl1pPr>
            <a:lvl2pPr marL="410195" indent="0">
              <a:buNone/>
              <a:defRPr sz="2500"/>
            </a:lvl2pPr>
            <a:lvl3pPr marL="820391" indent="0">
              <a:buNone/>
              <a:defRPr sz="2200"/>
            </a:lvl3pPr>
            <a:lvl4pPr marL="1230586" indent="0">
              <a:buNone/>
              <a:defRPr sz="1800"/>
            </a:lvl4pPr>
            <a:lvl5pPr marL="1640781" indent="0">
              <a:buNone/>
              <a:defRPr sz="1800"/>
            </a:lvl5pPr>
            <a:lvl6pPr marL="2050976" indent="0">
              <a:buNone/>
              <a:defRPr sz="1800"/>
            </a:lvl6pPr>
            <a:lvl7pPr marL="2461173" indent="0">
              <a:buNone/>
              <a:defRPr sz="1800"/>
            </a:lvl7pPr>
            <a:lvl8pPr marL="2871367" indent="0">
              <a:buNone/>
              <a:defRPr sz="1800"/>
            </a:lvl8pPr>
            <a:lvl9pPr marL="3281562" indent="0">
              <a:buNone/>
              <a:defRPr sz="18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434" y="5367618"/>
            <a:ext cx="5486977" cy="804022"/>
          </a:xfrm>
        </p:spPr>
        <p:txBody>
          <a:bodyPr/>
          <a:lstStyle>
            <a:lvl1pPr marL="0" indent="0">
              <a:buNone/>
              <a:defRPr sz="1300"/>
            </a:lvl1pPr>
            <a:lvl2pPr marL="410195" indent="0">
              <a:buNone/>
              <a:defRPr sz="1100"/>
            </a:lvl2pPr>
            <a:lvl3pPr marL="820391" indent="0">
              <a:buNone/>
              <a:defRPr sz="900"/>
            </a:lvl3pPr>
            <a:lvl4pPr marL="1230586" indent="0">
              <a:buNone/>
              <a:defRPr sz="800"/>
            </a:lvl4pPr>
            <a:lvl5pPr marL="1640781" indent="0">
              <a:buNone/>
              <a:defRPr sz="800"/>
            </a:lvl5pPr>
            <a:lvl6pPr marL="2050976" indent="0">
              <a:buNone/>
              <a:defRPr sz="800"/>
            </a:lvl6pPr>
            <a:lvl7pPr marL="2461173" indent="0">
              <a:buNone/>
              <a:defRPr sz="800"/>
            </a:lvl7pPr>
            <a:lvl8pPr marL="2871367" indent="0">
              <a:buNone/>
              <a:defRPr sz="800"/>
            </a:lvl8pPr>
            <a:lvl9pPr marL="3281562" indent="0">
              <a:buNone/>
              <a:defRPr sz="8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489" y="980515"/>
            <a:ext cx="1980045" cy="52569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1911" y="980515"/>
            <a:ext cx="5803035" cy="52569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1188" y="2027238"/>
            <a:ext cx="3884612" cy="4210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027238"/>
            <a:ext cx="3884613" cy="4210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4" descr="&#10;slide2.jpg                                                     001C5D61Macintosh HD                   C2DA1BFD:"/>
          <p:cNvPicPr>
            <a:picLocks noChangeAspect="1" noChangeArrowheads="1"/>
          </p:cNvPicPr>
          <p:nvPr userDrawn="1"/>
        </p:nvPicPr>
        <p:blipFill>
          <a:blip r:embed="rId13" cstate="print"/>
          <a:srcRect t="139" r="71957"/>
          <a:stretch>
            <a:fillRect/>
          </a:stretch>
        </p:blipFill>
        <p:spPr bwMode="auto">
          <a:xfrm>
            <a:off x="-19050" y="0"/>
            <a:ext cx="2574925" cy="6867525"/>
          </a:xfrm>
          <a:prstGeom prst="rect">
            <a:avLst/>
          </a:prstGeom>
          <a:noFill/>
          <a:ln w="9525">
            <a:noFill/>
            <a:miter lim="800000"/>
            <a:headEnd/>
            <a:tailEnd/>
          </a:ln>
        </p:spPr>
      </p:pic>
      <p:sp>
        <p:nvSpPr>
          <p:cNvPr id="2051" name="Rectangle 3"/>
          <p:cNvSpPr>
            <a:spLocks noGrp="1" noChangeArrowheads="1"/>
          </p:cNvSpPr>
          <p:nvPr>
            <p:ph type="title"/>
          </p:nvPr>
        </p:nvSpPr>
        <p:spPr bwMode="auto">
          <a:xfrm>
            <a:off x="611188" y="981075"/>
            <a:ext cx="7921625" cy="935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2" name="Rectangle 4"/>
          <p:cNvSpPr>
            <a:spLocks noGrp="1" noChangeArrowheads="1"/>
          </p:cNvSpPr>
          <p:nvPr>
            <p:ph type="body" idx="1"/>
          </p:nvPr>
        </p:nvSpPr>
        <p:spPr bwMode="auto">
          <a:xfrm>
            <a:off x="611188" y="2027238"/>
            <a:ext cx="7921625" cy="4210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767"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rgbClr val="0066CC"/>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66CC"/>
        </a:buClr>
        <a:buFont typeface="Arial" charset="0"/>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4" descr="&#10;slide2.jpg                                                     001C5D61Macintosh HD                   C2DA1BFD:"/>
          <p:cNvPicPr>
            <a:picLocks noChangeAspect="1" noChangeArrowheads="1"/>
          </p:cNvPicPr>
          <p:nvPr/>
        </p:nvPicPr>
        <p:blipFill>
          <a:blip r:embed="rId13" cstate="print"/>
          <a:srcRect t="139" r="71957"/>
          <a:stretch>
            <a:fillRect/>
          </a:stretch>
        </p:blipFill>
        <p:spPr bwMode="auto">
          <a:xfrm>
            <a:off x="-18761" y="0"/>
            <a:ext cx="2574637" cy="6867806"/>
          </a:xfrm>
          <a:prstGeom prst="rect">
            <a:avLst/>
          </a:prstGeom>
          <a:noFill/>
          <a:ln w="9525">
            <a:noFill/>
            <a:miter lim="800000"/>
            <a:headEnd/>
            <a:tailEnd/>
          </a:ln>
        </p:spPr>
      </p:pic>
      <p:sp>
        <p:nvSpPr>
          <p:cNvPr id="1027" name="Rectangle 2"/>
          <p:cNvSpPr>
            <a:spLocks noGrp="1" noChangeArrowheads="1"/>
          </p:cNvSpPr>
          <p:nvPr>
            <p:ph type="title"/>
          </p:nvPr>
        </p:nvSpPr>
        <p:spPr bwMode="auto">
          <a:xfrm>
            <a:off x="611909" y="980515"/>
            <a:ext cx="6264853" cy="935691"/>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endParaRPr lang="en-GB" smtClean="0"/>
          </a:p>
        </p:txBody>
      </p:sp>
      <p:sp>
        <p:nvSpPr>
          <p:cNvPr id="1028" name="Rectangle 3"/>
          <p:cNvSpPr>
            <a:spLocks noGrp="1" noChangeArrowheads="1"/>
          </p:cNvSpPr>
          <p:nvPr>
            <p:ph type="body" idx="1"/>
          </p:nvPr>
        </p:nvSpPr>
        <p:spPr bwMode="auto">
          <a:xfrm>
            <a:off x="611909" y="2026865"/>
            <a:ext cx="6264853" cy="4210610"/>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5" name="Picture 24" descr="&#10;slide2.jpg                                                     001C5D61Macintosh HD                   C2DA1BFD:"/>
          <p:cNvPicPr>
            <a:picLocks noChangeAspect="1" noChangeArrowheads="1"/>
          </p:cNvPicPr>
          <p:nvPr userDrawn="1"/>
        </p:nvPicPr>
        <p:blipFill>
          <a:blip r:embed="rId13" cstate="print"/>
          <a:srcRect t="139" r="71957"/>
          <a:stretch>
            <a:fillRect/>
          </a:stretch>
        </p:blipFill>
        <p:spPr bwMode="auto">
          <a:xfrm>
            <a:off x="-19050" y="0"/>
            <a:ext cx="2574925" cy="6867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608" rtl="0" eaLnBrk="1" fontAlgn="base" hangingPunct="1">
        <a:spcBef>
          <a:spcPct val="0"/>
        </a:spcBef>
        <a:spcAft>
          <a:spcPct val="0"/>
        </a:spcAft>
        <a:defRPr sz="3600">
          <a:solidFill>
            <a:srgbClr val="005AB4"/>
          </a:solidFill>
          <a:latin typeface="+mj-lt"/>
          <a:ea typeface="+mj-ea"/>
          <a:cs typeface="+mj-cs"/>
        </a:defRPr>
      </a:lvl1pPr>
      <a:lvl2pPr algn="l" defTabSz="914608" rtl="0" eaLnBrk="1" fontAlgn="base" hangingPunct="1">
        <a:spcBef>
          <a:spcPct val="0"/>
        </a:spcBef>
        <a:spcAft>
          <a:spcPct val="0"/>
        </a:spcAft>
        <a:defRPr sz="3600">
          <a:solidFill>
            <a:srgbClr val="005AB4"/>
          </a:solidFill>
          <a:latin typeface="Arial" charset="0"/>
        </a:defRPr>
      </a:lvl2pPr>
      <a:lvl3pPr algn="l" defTabSz="914608" rtl="0" eaLnBrk="1" fontAlgn="base" hangingPunct="1">
        <a:spcBef>
          <a:spcPct val="0"/>
        </a:spcBef>
        <a:spcAft>
          <a:spcPct val="0"/>
        </a:spcAft>
        <a:defRPr sz="3600">
          <a:solidFill>
            <a:srgbClr val="005AB4"/>
          </a:solidFill>
          <a:latin typeface="Arial" charset="0"/>
        </a:defRPr>
      </a:lvl3pPr>
      <a:lvl4pPr algn="l" defTabSz="914608" rtl="0" eaLnBrk="1" fontAlgn="base" hangingPunct="1">
        <a:spcBef>
          <a:spcPct val="0"/>
        </a:spcBef>
        <a:spcAft>
          <a:spcPct val="0"/>
        </a:spcAft>
        <a:defRPr sz="3600">
          <a:solidFill>
            <a:srgbClr val="005AB4"/>
          </a:solidFill>
          <a:latin typeface="Arial" charset="0"/>
        </a:defRPr>
      </a:lvl4pPr>
      <a:lvl5pPr algn="l" defTabSz="914608" rtl="0" eaLnBrk="1" fontAlgn="base" hangingPunct="1">
        <a:spcBef>
          <a:spcPct val="0"/>
        </a:spcBef>
        <a:spcAft>
          <a:spcPct val="0"/>
        </a:spcAft>
        <a:defRPr sz="3600">
          <a:solidFill>
            <a:srgbClr val="005AB4"/>
          </a:solidFill>
          <a:latin typeface="Arial" charset="0"/>
        </a:defRPr>
      </a:lvl5pPr>
      <a:lvl6pPr marL="410291" algn="l" defTabSz="914608" rtl="0" eaLnBrk="1" fontAlgn="base" hangingPunct="1">
        <a:spcBef>
          <a:spcPct val="0"/>
        </a:spcBef>
        <a:spcAft>
          <a:spcPct val="0"/>
        </a:spcAft>
        <a:defRPr sz="3600">
          <a:solidFill>
            <a:srgbClr val="005AB4"/>
          </a:solidFill>
          <a:latin typeface="Arial" charset="0"/>
        </a:defRPr>
      </a:lvl6pPr>
      <a:lvl7pPr marL="820583" algn="l" defTabSz="914608" rtl="0" eaLnBrk="1" fontAlgn="base" hangingPunct="1">
        <a:spcBef>
          <a:spcPct val="0"/>
        </a:spcBef>
        <a:spcAft>
          <a:spcPct val="0"/>
        </a:spcAft>
        <a:defRPr sz="3600">
          <a:solidFill>
            <a:srgbClr val="005AB4"/>
          </a:solidFill>
          <a:latin typeface="Arial" charset="0"/>
        </a:defRPr>
      </a:lvl7pPr>
      <a:lvl8pPr marL="1230874" algn="l" defTabSz="914608" rtl="0" eaLnBrk="1" fontAlgn="base" hangingPunct="1">
        <a:spcBef>
          <a:spcPct val="0"/>
        </a:spcBef>
        <a:spcAft>
          <a:spcPct val="0"/>
        </a:spcAft>
        <a:defRPr sz="3600">
          <a:solidFill>
            <a:srgbClr val="005AB4"/>
          </a:solidFill>
          <a:latin typeface="Arial" charset="0"/>
        </a:defRPr>
      </a:lvl8pPr>
      <a:lvl9pPr marL="1641165" algn="l" defTabSz="914608" rtl="0" eaLnBrk="1" fontAlgn="base" hangingPunct="1">
        <a:spcBef>
          <a:spcPct val="0"/>
        </a:spcBef>
        <a:spcAft>
          <a:spcPct val="0"/>
        </a:spcAft>
        <a:defRPr sz="3600">
          <a:solidFill>
            <a:srgbClr val="005AB4"/>
          </a:solidFill>
          <a:latin typeface="Arial" charset="0"/>
        </a:defRPr>
      </a:lvl9pPr>
    </p:titleStyle>
    <p:bodyStyle>
      <a:lvl1pPr marL="343334" indent="-343334" algn="l" defTabSz="914608" rtl="0" eaLnBrk="1" fontAlgn="base" hangingPunct="1">
        <a:spcBef>
          <a:spcPct val="20000"/>
        </a:spcBef>
        <a:spcAft>
          <a:spcPct val="0"/>
        </a:spcAft>
        <a:buClr>
          <a:srgbClr val="0066CC"/>
        </a:buClr>
        <a:buChar char="•"/>
        <a:defRPr sz="2000">
          <a:solidFill>
            <a:schemeClr val="tx1"/>
          </a:solidFill>
          <a:latin typeface="+mn-lt"/>
          <a:ea typeface="+mn-ea"/>
          <a:cs typeface="+mn-cs"/>
        </a:defRPr>
      </a:lvl1pPr>
      <a:lvl2pPr marL="742229" indent="-284925" algn="l" defTabSz="914608" rtl="0" eaLnBrk="1" fontAlgn="base" hangingPunct="1">
        <a:spcBef>
          <a:spcPct val="20000"/>
        </a:spcBef>
        <a:spcAft>
          <a:spcPct val="0"/>
        </a:spcAft>
        <a:buClr>
          <a:srgbClr val="0066CC"/>
        </a:buClr>
        <a:buFont typeface="Arial" charset="0"/>
        <a:buChar char="–"/>
        <a:defRPr sz="1800">
          <a:solidFill>
            <a:schemeClr val="tx1"/>
          </a:solidFill>
          <a:latin typeface="+mn-lt"/>
        </a:defRPr>
      </a:lvl2pPr>
      <a:lvl3pPr marL="1142547" indent="-227940" algn="l" defTabSz="914608" rtl="0" eaLnBrk="1" fontAlgn="base" hangingPunct="1">
        <a:spcBef>
          <a:spcPct val="20000"/>
        </a:spcBef>
        <a:spcAft>
          <a:spcPct val="0"/>
        </a:spcAft>
        <a:buChar char="•"/>
        <a:defRPr>
          <a:solidFill>
            <a:schemeClr val="tx1"/>
          </a:solidFill>
          <a:latin typeface="+mn-lt"/>
        </a:defRPr>
      </a:lvl3pPr>
      <a:lvl4pPr marL="1599852" indent="-227940" algn="l" defTabSz="914608" rtl="0" eaLnBrk="1" fontAlgn="base" hangingPunct="1">
        <a:spcBef>
          <a:spcPct val="20000"/>
        </a:spcBef>
        <a:spcAft>
          <a:spcPct val="0"/>
        </a:spcAft>
        <a:buChar char="–"/>
        <a:defRPr>
          <a:solidFill>
            <a:schemeClr val="tx1"/>
          </a:solidFill>
          <a:latin typeface="+mn-lt"/>
        </a:defRPr>
      </a:lvl4pPr>
      <a:lvl5pPr marL="2057155" indent="-227940" algn="l" defTabSz="914608" rtl="0" eaLnBrk="1" fontAlgn="base" hangingPunct="1">
        <a:spcBef>
          <a:spcPct val="20000"/>
        </a:spcBef>
        <a:spcAft>
          <a:spcPct val="0"/>
        </a:spcAft>
        <a:buChar char="»"/>
        <a:defRPr>
          <a:solidFill>
            <a:schemeClr val="tx1"/>
          </a:solidFill>
          <a:latin typeface="+mn-lt"/>
        </a:defRPr>
      </a:lvl5pPr>
      <a:lvl6pPr marL="2467446" indent="-227940" algn="l" defTabSz="914608" rtl="0" eaLnBrk="1" fontAlgn="base" hangingPunct="1">
        <a:spcBef>
          <a:spcPct val="20000"/>
        </a:spcBef>
        <a:spcAft>
          <a:spcPct val="0"/>
        </a:spcAft>
        <a:buChar char="»"/>
        <a:defRPr>
          <a:solidFill>
            <a:schemeClr val="tx1"/>
          </a:solidFill>
          <a:latin typeface="+mn-lt"/>
        </a:defRPr>
      </a:lvl6pPr>
      <a:lvl7pPr marL="2877737" indent="-227940" algn="l" defTabSz="914608" rtl="0" eaLnBrk="1" fontAlgn="base" hangingPunct="1">
        <a:spcBef>
          <a:spcPct val="20000"/>
        </a:spcBef>
        <a:spcAft>
          <a:spcPct val="0"/>
        </a:spcAft>
        <a:buChar char="»"/>
        <a:defRPr>
          <a:solidFill>
            <a:schemeClr val="tx1"/>
          </a:solidFill>
          <a:latin typeface="+mn-lt"/>
        </a:defRPr>
      </a:lvl7pPr>
      <a:lvl8pPr marL="3288029" indent="-227940" algn="l" defTabSz="914608" rtl="0" eaLnBrk="1" fontAlgn="base" hangingPunct="1">
        <a:spcBef>
          <a:spcPct val="20000"/>
        </a:spcBef>
        <a:spcAft>
          <a:spcPct val="0"/>
        </a:spcAft>
        <a:buChar char="»"/>
        <a:defRPr>
          <a:solidFill>
            <a:schemeClr val="tx1"/>
          </a:solidFill>
          <a:latin typeface="+mn-lt"/>
        </a:defRPr>
      </a:lvl8pPr>
      <a:lvl9pPr marL="3698320" indent="-227940" algn="l" defTabSz="914608"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820583" rtl="0" eaLnBrk="1" latinLnBrk="0" hangingPunct="1">
        <a:defRPr sz="1600" kern="1200">
          <a:solidFill>
            <a:schemeClr val="tx1"/>
          </a:solidFill>
          <a:latin typeface="+mn-lt"/>
          <a:ea typeface="+mn-ea"/>
          <a:cs typeface="+mn-cs"/>
        </a:defRPr>
      </a:lvl1pPr>
      <a:lvl2pPr marL="410291" algn="l" defTabSz="820583" rtl="0" eaLnBrk="1" latinLnBrk="0" hangingPunct="1">
        <a:defRPr sz="1600" kern="1200">
          <a:solidFill>
            <a:schemeClr val="tx1"/>
          </a:solidFill>
          <a:latin typeface="+mn-lt"/>
          <a:ea typeface="+mn-ea"/>
          <a:cs typeface="+mn-cs"/>
        </a:defRPr>
      </a:lvl2pPr>
      <a:lvl3pPr marL="820583" algn="l" defTabSz="820583" rtl="0" eaLnBrk="1" latinLnBrk="0" hangingPunct="1">
        <a:defRPr sz="1600" kern="1200">
          <a:solidFill>
            <a:schemeClr val="tx1"/>
          </a:solidFill>
          <a:latin typeface="+mn-lt"/>
          <a:ea typeface="+mn-ea"/>
          <a:cs typeface="+mn-cs"/>
        </a:defRPr>
      </a:lvl3pPr>
      <a:lvl4pPr marL="1230874" algn="l" defTabSz="820583" rtl="0" eaLnBrk="1" latinLnBrk="0" hangingPunct="1">
        <a:defRPr sz="1600" kern="1200">
          <a:solidFill>
            <a:schemeClr val="tx1"/>
          </a:solidFill>
          <a:latin typeface="+mn-lt"/>
          <a:ea typeface="+mn-ea"/>
          <a:cs typeface="+mn-cs"/>
        </a:defRPr>
      </a:lvl4pPr>
      <a:lvl5pPr marL="1641165" algn="l" defTabSz="820583" rtl="0" eaLnBrk="1" latinLnBrk="0" hangingPunct="1">
        <a:defRPr sz="1600" kern="1200">
          <a:solidFill>
            <a:schemeClr val="tx1"/>
          </a:solidFill>
          <a:latin typeface="+mn-lt"/>
          <a:ea typeface="+mn-ea"/>
          <a:cs typeface="+mn-cs"/>
        </a:defRPr>
      </a:lvl5pPr>
      <a:lvl6pPr marL="2051456" algn="l" defTabSz="820583" rtl="0" eaLnBrk="1" latinLnBrk="0" hangingPunct="1">
        <a:defRPr sz="1600" kern="1200">
          <a:solidFill>
            <a:schemeClr val="tx1"/>
          </a:solidFill>
          <a:latin typeface="+mn-lt"/>
          <a:ea typeface="+mn-ea"/>
          <a:cs typeface="+mn-cs"/>
        </a:defRPr>
      </a:lvl6pPr>
      <a:lvl7pPr marL="2461748" algn="l" defTabSz="820583" rtl="0" eaLnBrk="1" latinLnBrk="0" hangingPunct="1">
        <a:defRPr sz="1600" kern="1200">
          <a:solidFill>
            <a:schemeClr val="tx1"/>
          </a:solidFill>
          <a:latin typeface="+mn-lt"/>
          <a:ea typeface="+mn-ea"/>
          <a:cs typeface="+mn-cs"/>
        </a:defRPr>
      </a:lvl7pPr>
      <a:lvl8pPr marL="2872039" algn="l" defTabSz="820583" rtl="0" eaLnBrk="1" latinLnBrk="0" hangingPunct="1">
        <a:defRPr sz="1600" kern="1200">
          <a:solidFill>
            <a:schemeClr val="tx1"/>
          </a:solidFill>
          <a:latin typeface="+mn-lt"/>
          <a:ea typeface="+mn-ea"/>
          <a:cs typeface="+mn-cs"/>
        </a:defRPr>
      </a:lvl8pPr>
      <a:lvl9pPr marL="3282330" algn="l" defTabSz="820583"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4" descr="&#10;slide2.jpg                                                     001C5D61Macintosh HD                   C2DA1BFD:"/>
          <p:cNvPicPr>
            <a:picLocks noChangeAspect="1" noChangeArrowheads="1"/>
          </p:cNvPicPr>
          <p:nvPr/>
        </p:nvPicPr>
        <p:blipFill>
          <a:blip r:embed="rId13" cstate="print"/>
          <a:srcRect t="139" r="71957"/>
          <a:stretch>
            <a:fillRect/>
          </a:stretch>
        </p:blipFill>
        <p:spPr bwMode="auto">
          <a:xfrm>
            <a:off x="-18760" y="0"/>
            <a:ext cx="2574637" cy="6867806"/>
          </a:xfrm>
          <a:prstGeom prst="rect">
            <a:avLst/>
          </a:prstGeom>
          <a:noFill/>
          <a:ln w="9525">
            <a:noFill/>
            <a:miter lim="800000"/>
            <a:headEnd/>
            <a:tailEnd/>
          </a:ln>
        </p:spPr>
      </p:pic>
      <p:sp>
        <p:nvSpPr>
          <p:cNvPr id="2051" name="Rectangle 3"/>
          <p:cNvSpPr>
            <a:spLocks noGrp="1" noChangeArrowheads="1"/>
          </p:cNvSpPr>
          <p:nvPr>
            <p:ph type="title"/>
          </p:nvPr>
        </p:nvSpPr>
        <p:spPr bwMode="auto">
          <a:xfrm>
            <a:off x="611909" y="980516"/>
            <a:ext cx="7921625" cy="935691"/>
          </a:xfrm>
          <a:prstGeom prst="rect">
            <a:avLst/>
          </a:prstGeom>
          <a:noFill/>
          <a:ln w="9525">
            <a:noFill/>
            <a:miter lim="800000"/>
            <a:headEnd/>
            <a:tailEnd/>
          </a:ln>
        </p:spPr>
        <p:txBody>
          <a:bodyPr vert="horz" wrap="square" lIns="91418" tIns="45709" rIns="91418" bIns="45709" numCol="1" anchor="ctr" anchorCtr="0" compatLnSpc="1">
            <a:prstTxWarp prst="textNoShape">
              <a:avLst/>
            </a:prstTxWarp>
          </a:bodyPr>
          <a:lstStyle/>
          <a:p>
            <a:pPr lvl="0"/>
            <a:r>
              <a:rPr lang="en-US" smtClean="0"/>
              <a:t>Click to edit Master title style</a:t>
            </a:r>
            <a:endParaRPr lang="en-GB" smtClean="0"/>
          </a:p>
        </p:txBody>
      </p:sp>
      <p:sp>
        <p:nvSpPr>
          <p:cNvPr id="2052" name="Rectangle 4"/>
          <p:cNvSpPr>
            <a:spLocks noGrp="1" noChangeArrowheads="1"/>
          </p:cNvSpPr>
          <p:nvPr>
            <p:ph type="body" idx="1"/>
          </p:nvPr>
        </p:nvSpPr>
        <p:spPr bwMode="auto">
          <a:xfrm>
            <a:off x="611909" y="2026866"/>
            <a:ext cx="7921625" cy="4210610"/>
          </a:xfrm>
          <a:prstGeom prst="rect">
            <a:avLst/>
          </a:prstGeom>
          <a:noFill/>
          <a:ln w="9525">
            <a:noFill/>
            <a:miter lim="800000"/>
            <a:headEnd/>
            <a:tailEnd/>
          </a:ln>
        </p:spPr>
        <p:txBody>
          <a:bodyPr vert="horz" wrap="square" lIns="91418" tIns="45709" rIns="91418" bIns="457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501" rtl="0" eaLnBrk="1" fontAlgn="base" hangingPunct="1">
        <a:spcBef>
          <a:spcPct val="0"/>
        </a:spcBef>
        <a:spcAft>
          <a:spcPct val="0"/>
        </a:spcAft>
        <a:defRPr sz="3600">
          <a:solidFill>
            <a:srgbClr val="005AB4"/>
          </a:solidFill>
          <a:latin typeface="+mj-lt"/>
          <a:ea typeface="+mj-ea"/>
          <a:cs typeface="+mj-cs"/>
        </a:defRPr>
      </a:lvl1pPr>
      <a:lvl2pPr algn="l" defTabSz="914501" rtl="0" eaLnBrk="1" fontAlgn="base" hangingPunct="1">
        <a:spcBef>
          <a:spcPct val="0"/>
        </a:spcBef>
        <a:spcAft>
          <a:spcPct val="0"/>
        </a:spcAft>
        <a:defRPr sz="3600">
          <a:solidFill>
            <a:srgbClr val="005AB4"/>
          </a:solidFill>
          <a:latin typeface="Arial" charset="0"/>
        </a:defRPr>
      </a:lvl2pPr>
      <a:lvl3pPr algn="l" defTabSz="914501" rtl="0" eaLnBrk="1" fontAlgn="base" hangingPunct="1">
        <a:spcBef>
          <a:spcPct val="0"/>
        </a:spcBef>
        <a:spcAft>
          <a:spcPct val="0"/>
        </a:spcAft>
        <a:defRPr sz="3600">
          <a:solidFill>
            <a:srgbClr val="005AB4"/>
          </a:solidFill>
          <a:latin typeface="Arial" charset="0"/>
        </a:defRPr>
      </a:lvl3pPr>
      <a:lvl4pPr algn="l" defTabSz="914501" rtl="0" eaLnBrk="1" fontAlgn="base" hangingPunct="1">
        <a:spcBef>
          <a:spcPct val="0"/>
        </a:spcBef>
        <a:spcAft>
          <a:spcPct val="0"/>
        </a:spcAft>
        <a:defRPr sz="3600">
          <a:solidFill>
            <a:srgbClr val="005AB4"/>
          </a:solidFill>
          <a:latin typeface="Arial" charset="0"/>
        </a:defRPr>
      </a:lvl4pPr>
      <a:lvl5pPr algn="l" defTabSz="914501" rtl="0" eaLnBrk="1" fontAlgn="base" hangingPunct="1">
        <a:spcBef>
          <a:spcPct val="0"/>
        </a:spcBef>
        <a:spcAft>
          <a:spcPct val="0"/>
        </a:spcAft>
        <a:defRPr sz="3600">
          <a:solidFill>
            <a:srgbClr val="005AB4"/>
          </a:solidFill>
          <a:latin typeface="Arial" charset="0"/>
        </a:defRPr>
      </a:lvl5pPr>
      <a:lvl6pPr marL="410243" algn="l" defTabSz="914501" rtl="0" eaLnBrk="1" fontAlgn="base" hangingPunct="1">
        <a:spcBef>
          <a:spcPct val="0"/>
        </a:spcBef>
        <a:spcAft>
          <a:spcPct val="0"/>
        </a:spcAft>
        <a:defRPr sz="3600">
          <a:solidFill>
            <a:srgbClr val="005AB4"/>
          </a:solidFill>
          <a:latin typeface="Arial" charset="0"/>
        </a:defRPr>
      </a:lvl6pPr>
      <a:lvl7pPr marL="820487" algn="l" defTabSz="914501" rtl="0" eaLnBrk="1" fontAlgn="base" hangingPunct="1">
        <a:spcBef>
          <a:spcPct val="0"/>
        </a:spcBef>
        <a:spcAft>
          <a:spcPct val="0"/>
        </a:spcAft>
        <a:defRPr sz="3600">
          <a:solidFill>
            <a:srgbClr val="005AB4"/>
          </a:solidFill>
          <a:latin typeface="Arial" charset="0"/>
        </a:defRPr>
      </a:lvl7pPr>
      <a:lvl8pPr marL="1230730" algn="l" defTabSz="914501" rtl="0" eaLnBrk="1" fontAlgn="base" hangingPunct="1">
        <a:spcBef>
          <a:spcPct val="0"/>
        </a:spcBef>
        <a:spcAft>
          <a:spcPct val="0"/>
        </a:spcAft>
        <a:defRPr sz="3600">
          <a:solidFill>
            <a:srgbClr val="005AB4"/>
          </a:solidFill>
          <a:latin typeface="Arial" charset="0"/>
        </a:defRPr>
      </a:lvl8pPr>
      <a:lvl9pPr marL="1640973" algn="l" defTabSz="914501" rtl="0" eaLnBrk="1" fontAlgn="base" hangingPunct="1">
        <a:spcBef>
          <a:spcPct val="0"/>
        </a:spcBef>
        <a:spcAft>
          <a:spcPct val="0"/>
        </a:spcAft>
        <a:defRPr sz="3600">
          <a:solidFill>
            <a:srgbClr val="005AB4"/>
          </a:solidFill>
          <a:latin typeface="Arial" charset="0"/>
        </a:defRPr>
      </a:lvl9pPr>
    </p:titleStyle>
    <p:bodyStyle>
      <a:lvl1pPr marL="343294" indent="-343294" algn="l" defTabSz="914501" rtl="0" eaLnBrk="1" fontAlgn="base" hangingPunct="1">
        <a:spcBef>
          <a:spcPct val="20000"/>
        </a:spcBef>
        <a:spcAft>
          <a:spcPct val="0"/>
        </a:spcAft>
        <a:buClr>
          <a:srgbClr val="0066CC"/>
        </a:buClr>
        <a:buChar char="•"/>
        <a:defRPr sz="2000">
          <a:solidFill>
            <a:schemeClr val="tx1"/>
          </a:solidFill>
          <a:latin typeface="+mn-lt"/>
          <a:ea typeface="+mn-ea"/>
          <a:cs typeface="+mn-cs"/>
        </a:defRPr>
      </a:lvl1pPr>
      <a:lvl2pPr marL="742143" indent="-284891" algn="l" defTabSz="914501" rtl="0" eaLnBrk="1" fontAlgn="base" hangingPunct="1">
        <a:spcBef>
          <a:spcPct val="20000"/>
        </a:spcBef>
        <a:spcAft>
          <a:spcPct val="0"/>
        </a:spcAft>
        <a:buClr>
          <a:srgbClr val="0066CC"/>
        </a:buClr>
        <a:buFont typeface="Arial" charset="0"/>
        <a:buChar char="–"/>
        <a:defRPr sz="1800">
          <a:solidFill>
            <a:schemeClr val="tx1"/>
          </a:solidFill>
          <a:latin typeface="+mn-lt"/>
        </a:defRPr>
      </a:lvl2pPr>
      <a:lvl3pPr marL="1142414" indent="-227914" algn="l" defTabSz="914501" rtl="0" eaLnBrk="1" fontAlgn="base" hangingPunct="1">
        <a:spcBef>
          <a:spcPct val="20000"/>
        </a:spcBef>
        <a:spcAft>
          <a:spcPct val="0"/>
        </a:spcAft>
        <a:buChar char="•"/>
        <a:defRPr>
          <a:solidFill>
            <a:schemeClr val="tx1"/>
          </a:solidFill>
          <a:latin typeface="+mn-lt"/>
        </a:defRPr>
      </a:lvl3pPr>
      <a:lvl4pPr marL="1599665" indent="-227914" algn="l" defTabSz="914501" rtl="0" eaLnBrk="1" fontAlgn="base" hangingPunct="1">
        <a:spcBef>
          <a:spcPct val="20000"/>
        </a:spcBef>
        <a:spcAft>
          <a:spcPct val="0"/>
        </a:spcAft>
        <a:buChar char="–"/>
        <a:defRPr>
          <a:solidFill>
            <a:schemeClr val="tx1"/>
          </a:solidFill>
          <a:latin typeface="+mn-lt"/>
        </a:defRPr>
      </a:lvl4pPr>
      <a:lvl5pPr marL="2056914" indent="-227914" algn="l" defTabSz="914501" rtl="0" eaLnBrk="1" fontAlgn="base" hangingPunct="1">
        <a:spcBef>
          <a:spcPct val="20000"/>
        </a:spcBef>
        <a:spcAft>
          <a:spcPct val="0"/>
        </a:spcAft>
        <a:buChar char="»"/>
        <a:defRPr>
          <a:solidFill>
            <a:schemeClr val="tx1"/>
          </a:solidFill>
          <a:latin typeface="+mn-lt"/>
        </a:defRPr>
      </a:lvl5pPr>
      <a:lvl6pPr marL="2467157" indent="-227914" algn="l" defTabSz="914501" rtl="0" eaLnBrk="1" fontAlgn="base" hangingPunct="1">
        <a:spcBef>
          <a:spcPct val="20000"/>
        </a:spcBef>
        <a:spcAft>
          <a:spcPct val="0"/>
        </a:spcAft>
        <a:buChar char="»"/>
        <a:defRPr>
          <a:solidFill>
            <a:schemeClr val="tx1"/>
          </a:solidFill>
          <a:latin typeface="+mn-lt"/>
        </a:defRPr>
      </a:lvl6pPr>
      <a:lvl7pPr marL="2877401" indent="-227914" algn="l" defTabSz="914501" rtl="0" eaLnBrk="1" fontAlgn="base" hangingPunct="1">
        <a:spcBef>
          <a:spcPct val="20000"/>
        </a:spcBef>
        <a:spcAft>
          <a:spcPct val="0"/>
        </a:spcAft>
        <a:buChar char="»"/>
        <a:defRPr>
          <a:solidFill>
            <a:schemeClr val="tx1"/>
          </a:solidFill>
          <a:latin typeface="+mn-lt"/>
        </a:defRPr>
      </a:lvl7pPr>
      <a:lvl8pPr marL="3287645" indent="-227914" algn="l" defTabSz="914501" rtl="0" eaLnBrk="1" fontAlgn="base" hangingPunct="1">
        <a:spcBef>
          <a:spcPct val="20000"/>
        </a:spcBef>
        <a:spcAft>
          <a:spcPct val="0"/>
        </a:spcAft>
        <a:buChar char="»"/>
        <a:defRPr>
          <a:solidFill>
            <a:schemeClr val="tx1"/>
          </a:solidFill>
          <a:latin typeface="+mn-lt"/>
        </a:defRPr>
      </a:lvl8pPr>
      <a:lvl9pPr marL="3697887" indent="-227914" algn="l" defTabSz="914501"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820487" rtl="0" eaLnBrk="1" latinLnBrk="0" hangingPunct="1">
        <a:defRPr sz="1600" kern="1200">
          <a:solidFill>
            <a:schemeClr val="tx1"/>
          </a:solidFill>
          <a:latin typeface="+mn-lt"/>
          <a:ea typeface="+mn-ea"/>
          <a:cs typeface="+mn-cs"/>
        </a:defRPr>
      </a:lvl1pPr>
      <a:lvl2pPr marL="410243" algn="l" defTabSz="820487" rtl="0" eaLnBrk="1" latinLnBrk="0" hangingPunct="1">
        <a:defRPr sz="1600" kern="1200">
          <a:solidFill>
            <a:schemeClr val="tx1"/>
          </a:solidFill>
          <a:latin typeface="+mn-lt"/>
          <a:ea typeface="+mn-ea"/>
          <a:cs typeface="+mn-cs"/>
        </a:defRPr>
      </a:lvl2pPr>
      <a:lvl3pPr marL="820487" algn="l" defTabSz="820487" rtl="0" eaLnBrk="1" latinLnBrk="0" hangingPunct="1">
        <a:defRPr sz="1600" kern="1200">
          <a:solidFill>
            <a:schemeClr val="tx1"/>
          </a:solidFill>
          <a:latin typeface="+mn-lt"/>
          <a:ea typeface="+mn-ea"/>
          <a:cs typeface="+mn-cs"/>
        </a:defRPr>
      </a:lvl3pPr>
      <a:lvl4pPr marL="1230730" algn="l" defTabSz="820487" rtl="0" eaLnBrk="1" latinLnBrk="0" hangingPunct="1">
        <a:defRPr sz="1600" kern="1200">
          <a:solidFill>
            <a:schemeClr val="tx1"/>
          </a:solidFill>
          <a:latin typeface="+mn-lt"/>
          <a:ea typeface="+mn-ea"/>
          <a:cs typeface="+mn-cs"/>
        </a:defRPr>
      </a:lvl4pPr>
      <a:lvl5pPr marL="1640973" algn="l" defTabSz="820487" rtl="0" eaLnBrk="1" latinLnBrk="0" hangingPunct="1">
        <a:defRPr sz="1600" kern="1200">
          <a:solidFill>
            <a:schemeClr val="tx1"/>
          </a:solidFill>
          <a:latin typeface="+mn-lt"/>
          <a:ea typeface="+mn-ea"/>
          <a:cs typeface="+mn-cs"/>
        </a:defRPr>
      </a:lvl5pPr>
      <a:lvl6pPr marL="2051216" algn="l" defTabSz="820487" rtl="0" eaLnBrk="1" latinLnBrk="0" hangingPunct="1">
        <a:defRPr sz="1600" kern="1200">
          <a:solidFill>
            <a:schemeClr val="tx1"/>
          </a:solidFill>
          <a:latin typeface="+mn-lt"/>
          <a:ea typeface="+mn-ea"/>
          <a:cs typeface="+mn-cs"/>
        </a:defRPr>
      </a:lvl6pPr>
      <a:lvl7pPr marL="2461461" algn="l" defTabSz="820487" rtl="0" eaLnBrk="1" latinLnBrk="0" hangingPunct="1">
        <a:defRPr sz="1600" kern="1200">
          <a:solidFill>
            <a:schemeClr val="tx1"/>
          </a:solidFill>
          <a:latin typeface="+mn-lt"/>
          <a:ea typeface="+mn-ea"/>
          <a:cs typeface="+mn-cs"/>
        </a:defRPr>
      </a:lvl7pPr>
      <a:lvl8pPr marL="2871703" algn="l" defTabSz="820487" rtl="0" eaLnBrk="1" latinLnBrk="0" hangingPunct="1">
        <a:defRPr sz="1600" kern="1200">
          <a:solidFill>
            <a:schemeClr val="tx1"/>
          </a:solidFill>
          <a:latin typeface="+mn-lt"/>
          <a:ea typeface="+mn-ea"/>
          <a:cs typeface="+mn-cs"/>
        </a:defRPr>
      </a:lvl8pPr>
      <a:lvl9pPr marL="3281946" algn="l" defTabSz="820487"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5" descr="slide 1.jpg                                                    00085858Macintosh HD                   C2DA1BFD:"/>
          <p:cNvPicPr>
            <a:picLocks noChangeAspect="1" noChangeArrowheads="1"/>
          </p:cNvPicPr>
          <p:nvPr/>
        </p:nvPicPr>
        <p:blipFill>
          <a:blip r:embed="rId2" cstate="print"/>
          <a:srcRect/>
          <a:stretch>
            <a:fillRect/>
          </a:stretch>
        </p:blipFill>
        <p:spPr bwMode="auto">
          <a:xfrm>
            <a:off x="-19050" y="-9525"/>
            <a:ext cx="9182100" cy="6877050"/>
          </a:xfrm>
          <a:prstGeom prst="rect">
            <a:avLst/>
          </a:prstGeom>
          <a:noFill/>
          <a:ln w="9525">
            <a:noFill/>
            <a:miter lim="800000"/>
            <a:headEnd/>
            <a:tailEnd/>
          </a:ln>
        </p:spPr>
      </p:pic>
      <p:sp>
        <p:nvSpPr>
          <p:cNvPr id="5122" name="Rectangle 2"/>
          <p:cNvSpPr>
            <a:spLocks noGrp="1" noChangeArrowheads="1"/>
          </p:cNvSpPr>
          <p:nvPr>
            <p:ph type="title"/>
          </p:nvPr>
        </p:nvSpPr>
        <p:spPr>
          <a:xfrm>
            <a:off x="684213" y="2349500"/>
            <a:ext cx="6265862" cy="2735263"/>
          </a:xfrm>
        </p:spPr>
        <p:txBody>
          <a:bodyPr/>
          <a:lstStyle/>
          <a:p>
            <a:pPr eaLnBrk="1" hangingPunct="1"/>
            <a:r>
              <a:rPr lang="en-GB" sz="4800" dirty="0" smtClean="0">
                <a:solidFill>
                  <a:schemeClr val="tx1"/>
                </a:solidFill>
              </a:rPr>
              <a:t>Politics and International Relations</a:t>
            </a:r>
            <a:br>
              <a:rPr lang="en-GB" sz="4800" dirty="0" smtClean="0">
                <a:solidFill>
                  <a:schemeClr val="tx1"/>
                </a:solidFill>
              </a:rPr>
            </a:br>
            <a:r>
              <a:rPr lang="en-GB" sz="4800" dirty="0" smtClean="0">
                <a:solidFill>
                  <a:schemeClr val="tx1"/>
                </a:solidFill>
              </a:rPr>
              <a:t>at Exeter</a:t>
            </a:r>
            <a:endParaRPr lang="en-US" sz="4800" dirty="0" smtClean="0">
              <a:solidFill>
                <a:schemeClr val="tx1"/>
              </a:solidFill>
            </a:endParaRPr>
          </a:p>
        </p:txBody>
      </p:sp>
      <p:sp>
        <p:nvSpPr>
          <p:cNvPr id="5123" name="Rectangle 3"/>
          <p:cNvSpPr>
            <a:spLocks noGrp="1" noChangeArrowheads="1"/>
          </p:cNvSpPr>
          <p:nvPr>
            <p:ph idx="1"/>
          </p:nvPr>
        </p:nvSpPr>
        <p:spPr>
          <a:xfrm>
            <a:off x="611188" y="5229225"/>
            <a:ext cx="6265862" cy="1008063"/>
          </a:xfrm>
        </p:spPr>
        <p:txBody>
          <a:bodyPr/>
          <a:lstStyle/>
          <a:p>
            <a:pPr eaLnBrk="1" hangingPunct="1">
              <a:lnSpc>
                <a:spcPct val="130000"/>
              </a:lnSpc>
              <a:buFontTx/>
              <a:buNone/>
            </a:pPr>
            <a:r>
              <a:rPr lang="en-GB" dirty="0" smtClean="0"/>
              <a:t>Dr John </a:t>
            </a:r>
            <a:r>
              <a:rPr lang="en-GB" dirty="0" err="1" smtClean="0"/>
              <a:t>Heathershaw</a:t>
            </a:r>
            <a:r>
              <a:rPr lang="en-GB" dirty="0" smtClean="0"/>
              <a:t>, Director of Education, Politics</a:t>
            </a:r>
          </a:p>
          <a:p>
            <a:pPr eaLnBrk="1" hangingPunct="1">
              <a:lnSpc>
                <a:spcPct val="130000"/>
              </a:lnSpc>
              <a:buFontTx/>
              <a:buNone/>
            </a:pPr>
            <a:r>
              <a:rPr lang="en-GB" dirty="0" smtClean="0"/>
              <a:t>8 September 2012</a:t>
            </a:r>
            <a:endParaRPr lang="en-US" dirty="0" smtClean="0"/>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4. Career Development</a:t>
            </a:r>
            <a:endParaRPr lang="en-GB" sz="2800" dirty="0"/>
          </a:p>
        </p:txBody>
      </p:sp>
      <p:sp>
        <p:nvSpPr>
          <p:cNvPr id="3" name="Content Placeholder 2"/>
          <p:cNvSpPr>
            <a:spLocks noGrp="1"/>
          </p:cNvSpPr>
          <p:nvPr>
            <p:ph idx="1"/>
          </p:nvPr>
        </p:nvSpPr>
        <p:spPr/>
        <p:txBody>
          <a:bodyPr/>
          <a:lstStyle/>
          <a:p>
            <a:r>
              <a:rPr lang="en-GB" dirty="0" smtClean="0"/>
              <a:t>University-wide ‘Exeter Award’ provides access to workshops and skills designed to improve a student’s </a:t>
            </a:r>
            <a:r>
              <a:rPr lang="en-GB" dirty="0" smtClean="0"/>
              <a:t>CV</a:t>
            </a:r>
            <a:endParaRPr lang="en-GB" dirty="0" smtClean="0"/>
          </a:p>
          <a:p>
            <a:r>
              <a:rPr lang="en-GB" dirty="0" smtClean="0"/>
              <a:t>Exeter Politics Internship Programme at Parliament and ad-hoc opportunities</a:t>
            </a:r>
          </a:p>
          <a:p>
            <a:r>
              <a:rPr lang="en-GB" dirty="0" smtClean="0"/>
              <a:t>Opportunity for ‘Work Shadowing’ module taught in year 3 taught by Professor Michael Winter OBE – past placements have included Devon County and Exeter City Councils, DEFRA and other governance bodies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7" descr="slide 10.jpg                                                   00085858Macintosh HD                   C2DA1BFD:"/>
          <p:cNvPicPr>
            <a:picLocks noChangeAspect="1" noChangeArrowheads="1"/>
          </p:cNvPicPr>
          <p:nvPr/>
        </p:nvPicPr>
        <p:blipFill>
          <a:blip r:embed="rId2" cstate="print"/>
          <a:srcRect/>
          <a:stretch>
            <a:fillRect/>
          </a:stretch>
        </p:blipFill>
        <p:spPr bwMode="auto">
          <a:xfrm>
            <a:off x="-19050" y="-9525"/>
            <a:ext cx="9182100" cy="6877050"/>
          </a:xfrm>
          <a:prstGeom prst="rect">
            <a:avLst/>
          </a:prstGeom>
          <a:noFill/>
          <a:ln w="9525">
            <a:noFill/>
            <a:miter lim="800000"/>
            <a:headEnd/>
            <a:tailEnd/>
          </a:ln>
        </p:spPr>
      </p:pic>
      <p:sp>
        <p:nvSpPr>
          <p:cNvPr id="14338" name="Rectangle 2"/>
          <p:cNvSpPr>
            <a:spLocks noGrp="1" noChangeArrowheads="1"/>
          </p:cNvSpPr>
          <p:nvPr>
            <p:ph type="title"/>
          </p:nvPr>
        </p:nvSpPr>
        <p:spPr>
          <a:xfrm>
            <a:off x="0" y="692696"/>
            <a:ext cx="9036496" cy="1223962"/>
          </a:xfrm>
        </p:spPr>
        <p:txBody>
          <a:bodyPr/>
          <a:lstStyle/>
          <a:p>
            <a:pPr eaLnBrk="1" hangingPunct="1"/>
            <a:r>
              <a:rPr lang="en-GB" dirty="0" smtClean="0">
                <a:solidFill>
                  <a:schemeClr val="tx1"/>
                </a:solidFill>
              </a:rPr>
              <a:t>   The Exeter Politics Internship Programme</a:t>
            </a:r>
            <a:endParaRPr lang="en-US" b="1" dirty="0" smtClean="0">
              <a:solidFill>
                <a:schemeClr val="tx1"/>
              </a:solidFill>
            </a:endParaRPr>
          </a:p>
        </p:txBody>
      </p:sp>
      <p:sp>
        <p:nvSpPr>
          <p:cNvPr id="60419" name="Rectangle 3"/>
          <p:cNvSpPr>
            <a:spLocks noGrp="1" noChangeArrowheads="1"/>
          </p:cNvSpPr>
          <p:nvPr>
            <p:ph idx="1"/>
          </p:nvPr>
        </p:nvSpPr>
        <p:spPr>
          <a:xfrm>
            <a:off x="395536" y="1844824"/>
            <a:ext cx="6408712" cy="4320480"/>
          </a:xfrm>
        </p:spPr>
        <p:txBody>
          <a:bodyPr/>
          <a:lstStyle/>
          <a:p>
            <a:r>
              <a:rPr lang="en-GB" sz="1800" dirty="0" smtClean="0">
                <a:solidFill>
                  <a:schemeClr val="tx1"/>
                </a:solidFill>
                <a:latin typeface="+mn-lt"/>
                <a:ea typeface="+mn-ea"/>
                <a:cs typeface="+mn-cs"/>
              </a:rPr>
              <a:t>Provides you with the opportunity to gain valuable work experience during the summer vacation of the second year.  </a:t>
            </a:r>
          </a:p>
          <a:p>
            <a:r>
              <a:rPr lang="en-GB" sz="1800" dirty="0" smtClean="0">
                <a:solidFill>
                  <a:schemeClr val="tx1"/>
                </a:solidFill>
                <a:latin typeface="+mn-lt"/>
                <a:ea typeface="+mn-ea"/>
                <a:cs typeface="+mn-cs"/>
              </a:rPr>
              <a:t>You will develop a set of skills that demonstrates to future employers your readiness to work and your awareness of working cultures and environments.</a:t>
            </a:r>
          </a:p>
          <a:p>
            <a:r>
              <a:rPr lang="en-GB" sz="1800" dirty="0" smtClean="0">
                <a:solidFill>
                  <a:schemeClr val="tx1"/>
                </a:solidFill>
                <a:latin typeface="+mn-lt"/>
                <a:ea typeface="+mn-ea"/>
                <a:cs typeface="+mn-cs"/>
              </a:rPr>
              <a:t>Internships are mostly based in Westminster working with an MP, although they can also be in an MP’s constituency office. </a:t>
            </a:r>
            <a:endParaRPr lang="en-GB" sz="1800" dirty="0" smtClean="0"/>
          </a:p>
          <a:p>
            <a:r>
              <a:rPr lang="en-GB" sz="1800" dirty="0" smtClean="0">
                <a:solidFill>
                  <a:schemeClr val="tx1"/>
                </a:solidFill>
                <a:latin typeface="+mn-lt"/>
                <a:ea typeface="+mn-ea"/>
                <a:cs typeface="+mn-cs"/>
              </a:rPr>
              <a:t>You can expect to be involved in casework and policy activity, interaction with the public, working with other agencies, policy development and legislation, working with other MPs’ offices and supporting MPs’ work in the chamber and committee.</a:t>
            </a:r>
            <a:endParaRPr lang="en-US" sz="1800" dirty="0" smtClean="0">
              <a:solidFill>
                <a:schemeClr val="tx2"/>
              </a:solidFill>
            </a:endParaRPr>
          </a:p>
          <a:p>
            <a:pPr marL="0" indent="0" eaLnBrk="1" hangingPunct="1">
              <a:lnSpc>
                <a:spcPct val="120000"/>
              </a:lnSpc>
              <a:buNone/>
            </a:pPr>
            <a:endParaRPr lang="en-US" dirty="0" smtClean="0">
              <a:solidFill>
                <a:schemeClr val="tx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6" descr="slide 11.jpg                                                   00085858Macintosh HD                   C2DA1BFD:"/>
          <p:cNvPicPr>
            <a:picLocks noChangeAspect="1" noChangeArrowheads="1"/>
          </p:cNvPicPr>
          <p:nvPr/>
        </p:nvPicPr>
        <p:blipFill>
          <a:blip r:embed="rId2" cstate="print"/>
          <a:srcRect/>
          <a:stretch>
            <a:fillRect/>
          </a:stretch>
        </p:blipFill>
        <p:spPr bwMode="auto">
          <a:xfrm>
            <a:off x="-19050" y="-9525"/>
            <a:ext cx="9182100" cy="6877050"/>
          </a:xfrm>
          <a:prstGeom prst="rect">
            <a:avLst/>
          </a:prstGeom>
          <a:noFill/>
          <a:ln w="9525">
            <a:noFill/>
            <a:miter lim="800000"/>
            <a:headEnd/>
            <a:tailEnd/>
          </a:ln>
        </p:spPr>
      </p:pic>
      <p:sp>
        <p:nvSpPr>
          <p:cNvPr id="14338" name="Rectangle 2"/>
          <p:cNvSpPr>
            <a:spLocks noGrp="1" noChangeArrowheads="1"/>
          </p:cNvSpPr>
          <p:nvPr>
            <p:ph type="title"/>
          </p:nvPr>
        </p:nvSpPr>
        <p:spPr>
          <a:xfrm>
            <a:off x="251520" y="692696"/>
            <a:ext cx="8640960" cy="1295970"/>
          </a:xfrm>
        </p:spPr>
        <p:txBody>
          <a:bodyPr/>
          <a:lstStyle/>
          <a:p>
            <a:pPr eaLnBrk="1" hangingPunct="1"/>
            <a:r>
              <a:rPr lang="en-GB" dirty="0" smtClean="0">
                <a:solidFill>
                  <a:schemeClr val="tx1"/>
                </a:solidFill>
              </a:rPr>
              <a:t>   Politics in Cornwall</a:t>
            </a:r>
            <a:endParaRPr lang="en-US" b="1" dirty="0" smtClean="0">
              <a:solidFill>
                <a:schemeClr val="tx1"/>
              </a:solidFill>
            </a:endParaRPr>
          </a:p>
        </p:txBody>
      </p:sp>
      <p:sp>
        <p:nvSpPr>
          <p:cNvPr id="60419" name="Rectangle 3"/>
          <p:cNvSpPr>
            <a:spLocks noGrp="1" noChangeArrowheads="1"/>
          </p:cNvSpPr>
          <p:nvPr>
            <p:ph idx="1"/>
          </p:nvPr>
        </p:nvSpPr>
        <p:spPr>
          <a:xfrm>
            <a:off x="611560" y="1844824"/>
            <a:ext cx="6120680" cy="4032448"/>
          </a:xfrm>
        </p:spPr>
        <p:txBody>
          <a:bodyPr/>
          <a:lstStyle/>
          <a:p>
            <a:pPr marL="0" indent="0" eaLnBrk="1" hangingPunct="1">
              <a:lnSpc>
                <a:spcPct val="120000"/>
              </a:lnSpc>
            </a:pPr>
            <a:r>
              <a:rPr lang="en-US" dirty="0" smtClean="0">
                <a:solidFill>
                  <a:schemeClr val="tx2"/>
                </a:solidFill>
              </a:rPr>
              <a:t> </a:t>
            </a:r>
            <a:r>
              <a:rPr lang="en-US" sz="1800" dirty="0" smtClean="0">
                <a:solidFill>
                  <a:schemeClr val="tx2"/>
                </a:solidFill>
              </a:rPr>
              <a:t>Opportunity to develop your knowledge, understanding and interest in the environment and sustainability.</a:t>
            </a:r>
          </a:p>
          <a:p>
            <a:pPr marL="0" indent="0" eaLnBrk="1" hangingPunct="1">
              <a:lnSpc>
                <a:spcPct val="120000"/>
              </a:lnSpc>
            </a:pPr>
            <a:r>
              <a:rPr lang="en-US" sz="1800" dirty="0" smtClean="0">
                <a:solidFill>
                  <a:schemeClr val="tx2"/>
                </a:solidFill>
              </a:rPr>
              <a:t> </a:t>
            </a:r>
            <a:r>
              <a:rPr lang="en-GB" sz="1800" dirty="0" smtClean="0">
                <a:solidFill>
                  <a:schemeClr val="tx1"/>
                </a:solidFill>
                <a:latin typeface="+mn-lt"/>
                <a:ea typeface="+mn-ea"/>
                <a:cs typeface="+mn-cs"/>
              </a:rPr>
              <a:t>The £30 million Environment and Sustainability Institute, completed in 2012, will be a world leader in research into the leading causes and consequences of environmental change and how to manage its </a:t>
            </a:r>
            <a:r>
              <a:rPr lang="en-GB" sz="1800" dirty="0" smtClean="0">
                <a:solidFill>
                  <a:schemeClr val="tx1"/>
                </a:solidFill>
                <a:latin typeface="+mn-lt"/>
                <a:ea typeface="+mn-ea"/>
                <a:cs typeface="+mn-cs"/>
              </a:rPr>
              <a:t>effects.</a:t>
            </a:r>
            <a:endParaRPr lang="en-GB" sz="1800" dirty="0" smtClean="0">
              <a:solidFill>
                <a:schemeClr val="tx1"/>
              </a:solidFill>
              <a:latin typeface="+mn-lt"/>
              <a:ea typeface="+mn-ea"/>
              <a:cs typeface="+mn-cs"/>
            </a:endParaRPr>
          </a:p>
          <a:p>
            <a:pPr marL="0" indent="0" eaLnBrk="1" hangingPunct="1">
              <a:lnSpc>
                <a:spcPct val="120000"/>
              </a:lnSpc>
            </a:pPr>
            <a:r>
              <a:rPr lang="en-GB" sz="1800" dirty="0" smtClean="0"/>
              <a:t> Other </a:t>
            </a:r>
            <a:r>
              <a:rPr lang="en-GB" sz="1800" dirty="0" err="1" smtClean="0"/>
              <a:t>specialisms</a:t>
            </a:r>
            <a:r>
              <a:rPr lang="en-GB" sz="1800" dirty="0" smtClean="0"/>
              <a:t> include Security Studies, counter-terrorism, political psychology, electoral systems and accountability, campaigns and media, decolonisation, gender and race, politics of health systems and military services, political theory and </a:t>
            </a:r>
            <a:r>
              <a:rPr lang="en-GB" sz="1800" dirty="0" smtClean="0"/>
              <a:t>geopolitics.</a:t>
            </a:r>
            <a:endParaRPr lang="en-US" sz="1800" dirty="0" smtClean="0">
              <a:solidFill>
                <a:schemeClr val="tx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oE Corporate Ppoint2.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31" y="25656"/>
            <a:ext cx="9169873" cy="6858000"/>
          </a:xfrm>
          <a:prstGeom prst="rect">
            <a:avLst/>
          </a:prstGeom>
        </p:spPr>
      </p:pic>
      <p:sp>
        <p:nvSpPr>
          <p:cNvPr id="2" name="Title 1"/>
          <p:cNvSpPr>
            <a:spLocks noGrp="1"/>
          </p:cNvSpPr>
          <p:nvPr>
            <p:ph type="title"/>
          </p:nvPr>
        </p:nvSpPr>
        <p:spPr>
          <a:xfrm>
            <a:off x="179512" y="116632"/>
            <a:ext cx="8229600" cy="864096"/>
          </a:xfrm>
        </p:spPr>
        <p:txBody>
          <a:bodyPr/>
          <a:lstStyle/>
          <a:p>
            <a:pPr algn="l"/>
            <a:r>
              <a:rPr lang="en-US" dirty="0" smtClean="0">
                <a:solidFill>
                  <a:schemeClr val="accent4"/>
                </a:solidFill>
                <a:latin typeface="Arial" charset="0"/>
              </a:rPr>
              <a:t>Our Degree Programmes</a:t>
            </a:r>
            <a:endParaRPr lang="en-GB" dirty="0">
              <a:solidFill>
                <a:schemeClr val="accent4"/>
              </a:solidFill>
            </a:endParaRPr>
          </a:p>
        </p:txBody>
      </p:sp>
      <p:sp>
        <p:nvSpPr>
          <p:cNvPr id="3" name="Content Placeholder 2"/>
          <p:cNvSpPr>
            <a:spLocks noGrp="1"/>
          </p:cNvSpPr>
          <p:nvPr>
            <p:ph idx="1"/>
          </p:nvPr>
        </p:nvSpPr>
        <p:spPr>
          <a:xfrm>
            <a:off x="323528" y="1052736"/>
            <a:ext cx="8229600" cy="4824536"/>
          </a:xfrm>
        </p:spPr>
        <p:txBody>
          <a:bodyPr>
            <a:normAutofit fontScale="70000" lnSpcReduction="20000"/>
          </a:bodyPr>
          <a:lstStyle/>
          <a:p>
            <a:r>
              <a:rPr lang="en-GB" sz="2300" dirty="0">
                <a:solidFill>
                  <a:schemeClr val="tx1">
                    <a:lumMod val="95000"/>
                    <a:lumOff val="5000"/>
                  </a:schemeClr>
                </a:solidFill>
              </a:rPr>
              <a:t>Flexibility to tailor your degree around your own </a:t>
            </a:r>
            <a:r>
              <a:rPr lang="en-GB" sz="2300" dirty="0" smtClean="0">
                <a:solidFill>
                  <a:schemeClr val="tx1">
                    <a:lumMod val="95000"/>
                    <a:lumOff val="5000"/>
                  </a:schemeClr>
                </a:solidFill>
              </a:rPr>
              <a:t>interests:</a:t>
            </a:r>
          </a:p>
          <a:p>
            <a:pPr lvl="1"/>
            <a:r>
              <a:rPr lang="en-GB" sz="2300" b="1" dirty="0" smtClean="0"/>
              <a:t>BA </a:t>
            </a:r>
            <a:r>
              <a:rPr lang="en-GB" sz="2300" b="1" dirty="0"/>
              <a:t>Single Honours in </a:t>
            </a:r>
            <a:r>
              <a:rPr lang="en-GB" sz="2300" b="1" dirty="0" smtClean="0"/>
              <a:t>Exeter</a:t>
            </a:r>
            <a:endParaRPr lang="en-GB" sz="2300" dirty="0">
              <a:solidFill>
                <a:schemeClr val="tx1">
                  <a:lumMod val="95000"/>
                  <a:lumOff val="5000"/>
                </a:schemeClr>
              </a:solidFill>
            </a:endParaRPr>
          </a:p>
          <a:p>
            <a:pPr lvl="2"/>
            <a:r>
              <a:rPr lang="en-GB" sz="2300" dirty="0" smtClean="0">
                <a:solidFill>
                  <a:schemeClr val="tx1">
                    <a:lumMod val="95000"/>
                    <a:lumOff val="5000"/>
                  </a:schemeClr>
                </a:solidFill>
              </a:rPr>
              <a:t>I</a:t>
            </a:r>
            <a:r>
              <a:rPr lang="en-GB" sz="2300" dirty="0" smtClean="0"/>
              <a:t>nternational Relations/with Study Abroad</a:t>
            </a:r>
            <a:endParaRPr lang="en-GB" sz="2300" dirty="0" smtClean="0">
              <a:solidFill>
                <a:schemeClr val="tx1">
                  <a:lumMod val="95000"/>
                  <a:lumOff val="5000"/>
                </a:schemeClr>
              </a:solidFill>
            </a:endParaRPr>
          </a:p>
          <a:p>
            <a:pPr lvl="2"/>
            <a:r>
              <a:rPr lang="en-GB" sz="2300" dirty="0" smtClean="0"/>
              <a:t>Politics/with </a:t>
            </a:r>
            <a:r>
              <a:rPr lang="en-GB" sz="2300" dirty="0"/>
              <a:t>Study </a:t>
            </a:r>
            <a:r>
              <a:rPr lang="en-GB" sz="2300" dirty="0" smtClean="0"/>
              <a:t>Abroad</a:t>
            </a:r>
            <a:endParaRPr lang="en-GB" sz="2300" dirty="0" smtClean="0">
              <a:solidFill>
                <a:schemeClr val="tx1">
                  <a:lumMod val="95000"/>
                  <a:lumOff val="5000"/>
                </a:schemeClr>
              </a:solidFill>
            </a:endParaRPr>
          </a:p>
          <a:p>
            <a:pPr lvl="1"/>
            <a:r>
              <a:rPr lang="en-GB" sz="2300" b="1" dirty="0" smtClean="0">
                <a:solidFill>
                  <a:schemeClr val="tx1">
                    <a:lumMod val="95000"/>
                    <a:lumOff val="5000"/>
                  </a:schemeClr>
                </a:solidFill>
              </a:rPr>
              <a:t>BA Combined Honours in Exeter</a:t>
            </a:r>
          </a:p>
          <a:p>
            <a:pPr lvl="2"/>
            <a:r>
              <a:rPr lang="en-GB" sz="2300" dirty="0"/>
              <a:t>Economics and Politics/with </a:t>
            </a:r>
            <a:r>
              <a:rPr lang="en-GB" sz="2300" dirty="0" smtClean="0"/>
              <a:t>European Study</a:t>
            </a:r>
          </a:p>
          <a:p>
            <a:pPr lvl="2"/>
            <a:r>
              <a:rPr lang="en-GB" sz="2300" dirty="0"/>
              <a:t>History and International </a:t>
            </a:r>
            <a:r>
              <a:rPr lang="en-GB" sz="2300" dirty="0" smtClean="0"/>
              <a:t>Relations/with </a:t>
            </a:r>
            <a:r>
              <a:rPr lang="en-GB" sz="2300" dirty="0"/>
              <a:t>Study </a:t>
            </a:r>
            <a:r>
              <a:rPr lang="en-GB" sz="2300" dirty="0" smtClean="0"/>
              <a:t>Abroad</a:t>
            </a:r>
          </a:p>
          <a:p>
            <a:pPr lvl="2"/>
            <a:r>
              <a:rPr lang="en-GB" sz="2300" dirty="0"/>
              <a:t>History and Politics/with Study </a:t>
            </a:r>
            <a:r>
              <a:rPr lang="en-GB" sz="2300" dirty="0" smtClean="0"/>
              <a:t>Abroad</a:t>
            </a:r>
          </a:p>
          <a:p>
            <a:pPr lvl="2"/>
            <a:r>
              <a:rPr lang="en-GB" sz="2300" dirty="0"/>
              <a:t>International Relations and </a:t>
            </a:r>
            <a:r>
              <a:rPr lang="en-GB" sz="2300" dirty="0" smtClean="0"/>
              <a:t>French, German, Italian, Russian or Spanish</a:t>
            </a:r>
          </a:p>
          <a:p>
            <a:pPr lvl="2"/>
            <a:r>
              <a:rPr lang="en-GB" sz="2300" dirty="0"/>
              <a:t>Philosophy and Political </a:t>
            </a:r>
            <a:r>
              <a:rPr lang="en-GB" sz="2300" dirty="0" smtClean="0"/>
              <a:t>Economy/with Study </a:t>
            </a:r>
            <a:r>
              <a:rPr lang="en-GB" sz="2300" dirty="0"/>
              <a:t>Abroad</a:t>
            </a:r>
            <a:endParaRPr lang="en-GB" sz="2300" dirty="0" smtClean="0"/>
          </a:p>
          <a:p>
            <a:pPr lvl="2"/>
            <a:r>
              <a:rPr lang="en-GB" sz="2300" dirty="0"/>
              <a:t>Philosophy and </a:t>
            </a:r>
            <a:r>
              <a:rPr lang="en-GB" sz="2300" dirty="0" smtClean="0"/>
              <a:t>Politics (or Sociology)/with Study Abroad</a:t>
            </a:r>
          </a:p>
          <a:p>
            <a:pPr lvl="2"/>
            <a:r>
              <a:rPr lang="en-GB" sz="2300" dirty="0" smtClean="0"/>
              <a:t>Politics </a:t>
            </a:r>
            <a:r>
              <a:rPr lang="en-GB" sz="2300" dirty="0"/>
              <a:t>and </a:t>
            </a:r>
            <a:r>
              <a:rPr lang="en-GB" sz="2300" dirty="0" smtClean="0"/>
              <a:t>French, </a:t>
            </a:r>
            <a:r>
              <a:rPr lang="en-GB" sz="2300" dirty="0"/>
              <a:t>German, Italian, </a:t>
            </a:r>
            <a:r>
              <a:rPr lang="en-GB" sz="2300" dirty="0" smtClean="0"/>
              <a:t>Russian, Spanish or Arabic Studies</a:t>
            </a:r>
          </a:p>
          <a:p>
            <a:pPr lvl="2"/>
            <a:r>
              <a:rPr lang="en-GB" sz="2300" dirty="0" smtClean="0"/>
              <a:t>Flexible </a:t>
            </a:r>
            <a:r>
              <a:rPr lang="en-GB" sz="2300" dirty="0"/>
              <a:t>Combined Honours/with </a:t>
            </a:r>
            <a:r>
              <a:rPr lang="en-GB" sz="2300" dirty="0" smtClean="0"/>
              <a:t>Study or </a:t>
            </a:r>
            <a:r>
              <a:rPr lang="en-GB" sz="2300" dirty="0"/>
              <a:t>Work </a:t>
            </a:r>
            <a:r>
              <a:rPr lang="en-GB" sz="2300" dirty="0" smtClean="0"/>
              <a:t> (in the UK or Abroad)</a:t>
            </a:r>
          </a:p>
          <a:p>
            <a:pPr lvl="1"/>
            <a:r>
              <a:rPr lang="en-GB" sz="2300" b="1" dirty="0" smtClean="0"/>
              <a:t>BA </a:t>
            </a:r>
            <a:r>
              <a:rPr lang="en-GB" sz="2300" b="1" dirty="0"/>
              <a:t>Single Honours in </a:t>
            </a:r>
            <a:r>
              <a:rPr lang="en-GB" sz="2300" b="1" dirty="0" smtClean="0"/>
              <a:t>Cornwall</a:t>
            </a:r>
          </a:p>
          <a:p>
            <a:pPr lvl="2"/>
            <a:r>
              <a:rPr lang="en-GB" sz="2300" dirty="0"/>
              <a:t>Politics and International Studies/with Study </a:t>
            </a:r>
            <a:r>
              <a:rPr lang="en-GB" sz="2300" dirty="0" smtClean="0"/>
              <a:t>Abroad</a:t>
            </a:r>
            <a:endParaRPr lang="en-GB" sz="2300" b="1" dirty="0" smtClean="0"/>
          </a:p>
          <a:p>
            <a:pPr lvl="1"/>
            <a:r>
              <a:rPr lang="en-GB" sz="2300" b="1" dirty="0">
                <a:solidFill>
                  <a:schemeClr val="tx1">
                    <a:lumMod val="95000"/>
                    <a:lumOff val="5000"/>
                  </a:schemeClr>
                </a:solidFill>
              </a:rPr>
              <a:t>BA Combined Honours in </a:t>
            </a:r>
            <a:r>
              <a:rPr lang="en-GB" sz="2300" b="1" dirty="0" smtClean="0">
                <a:solidFill>
                  <a:schemeClr val="tx1">
                    <a:lumMod val="95000"/>
                    <a:lumOff val="5000"/>
                  </a:schemeClr>
                </a:solidFill>
              </a:rPr>
              <a:t>Cornwall</a:t>
            </a:r>
            <a:endParaRPr lang="en-GB" sz="2300" b="1" dirty="0" smtClean="0"/>
          </a:p>
          <a:p>
            <a:pPr lvl="2"/>
            <a:r>
              <a:rPr lang="en-GB" sz="2300" dirty="0" smtClean="0"/>
              <a:t>History </a:t>
            </a:r>
            <a:r>
              <a:rPr lang="en-GB" sz="2300" dirty="0"/>
              <a:t>and Politics/with Study </a:t>
            </a:r>
            <a:r>
              <a:rPr lang="en-GB" sz="2300" dirty="0" smtClean="0"/>
              <a:t>Abroad</a:t>
            </a:r>
          </a:p>
          <a:p>
            <a:pPr lvl="2"/>
            <a:r>
              <a:rPr lang="en-GB" sz="2300" dirty="0"/>
              <a:t>Politics and </a:t>
            </a:r>
            <a:r>
              <a:rPr lang="en-GB" sz="2300" dirty="0" smtClean="0"/>
              <a:t>Geography</a:t>
            </a:r>
          </a:p>
          <a:p>
            <a:pPr lvl="2"/>
            <a:r>
              <a:rPr lang="en-GB" sz="2300" dirty="0"/>
              <a:t>Flexible Combined Honours</a:t>
            </a:r>
            <a:endParaRPr lang="en-GB" sz="2300" dirty="0">
              <a:solidFill>
                <a:schemeClr val="tx1">
                  <a:lumMod val="95000"/>
                  <a:lumOff val="5000"/>
                </a:schemeClr>
              </a:solidFill>
            </a:endParaRPr>
          </a:p>
          <a:p>
            <a:pPr lvl="1"/>
            <a:endParaRPr lang="en-GB" sz="2000" dirty="0">
              <a:solidFill>
                <a:schemeClr val="tx1">
                  <a:lumMod val="95000"/>
                  <a:lumOff val="5000"/>
                </a:schemeClr>
              </a:solidFill>
            </a:endParaRPr>
          </a:p>
          <a:p>
            <a:pPr lvl="1"/>
            <a:endParaRPr lang="en-GB" sz="2000" dirty="0" smtClean="0">
              <a:solidFill>
                <a:schemeClr val="tx1">
                  <a:lumMod val="95000"/>
                  <a:lumOff val="5000"/>
                </a:schemeClr>
              </a:solidFill>
            </a:endParaRPr>
          </a:p>
          <a:p>
            <a:pPr lvl="2"/>
            <a:endParaRPr lang="en-GB" sz="1800" dirty="0" smtClean="0"/>
          </a:p>
        </p:txBody>
      </p:sp>
    </p:spTree>
    <p:extLst>
      <p:ext uri="{BB962C8B-B14F-4D97-AF65-F5344CB8AC3E}">
        <p14:creationId xmlns:p14="http://schemas.microsoft.com/office/powerpoint/2010/main" xmlns="" val="3563081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0" descr="slide 5.jpg                                                    00085858Macintosh HD                   C2DA1BFD:"/>
          <p:cNvPicPr>
            <a:picLocks noChangeAspect="1" noChangeArrowheads="1"/>
          </p:cNvPicPr>
          <p:nvPr/>
        </p:nvPicPr>
        <p:blipFill>
          <a:blip r:embed="rId3" cstate="print"/>
          <a:srcRect/>
          <a:stretch>
            <a:fillRect/>
          </a:stretch>
        </p:blipFill>
        <p:spPr bwMode="auto">
          <a:xfrm>
            <a:off x="-19050" y="-9525"/>
            <a:ext cx="9182100" cy="6877050"/>
          </a:xfrm>
          <a:prstGeom prst="rect">
            <a:avLst/>
          </a:prstGeom>
          <a:noFill/>
          <a:ln w="9525">
            <a:noFill/>
            <a:miter lim="800000"/>
            <a:headEnd/>
            <a:tailEnd/>
          </a:ln>
        </p:spPr>
      </p:pic>
      <p:sp>
        <p:nvSpPr>
          <p:cNvPr id="3075" name="Rectangle 21"/>
          <p:cNvSpPr>
            <a:spLocks noChangeArrowheads="1"/>
          </p:cNvSpPr>
          <p:nvPr/>
        </p:nvSpPr>
        <p:spPr bwMode="auto">
          <a:xfrm>
            <a:off x="712788" y="1524000"/>
            <a:ext cx="6400800" cy="1143000"/>
          </a:xfrm>
          <a:prstGeom prst="rect">
            <a:avLst/>
          </a:prstGeom>
          <a:noFill/>
          <a:ln w="9525">
            <a:noFill/>
            <a:miter lim="800000"/>
            <a:headEnd/>
            <a:tailEnd/>
          </a:ln>
        </p:spPr>
        <p:txBody>
          <a:bodyPr/>
          <a:lstStyle/>
          <a:p>
            <a:pPr algn="l" eaLnBrk="1" hangingPunct="1"/>
            <a:r>
              <a:rPr lang="en-GB" sz="4000" dirty="0" smtClean="0">
                <a:latin typeface="Arial" charset="0"/>
              </a:rPr>
              <a:t>Growth and investment</a:t>
            </a:r>
            <a:endParaRPr lang="en-US" sz="4400" b="1" dirty="0">
              <a:latin typeface="Arial" charset="0"/>
            </a:endParaRPr>
          </a:p>
        </p:txBody>
      </p:sp>
      <p:sp>
        <p:nvSpPr>
          <p:cNvPr id="3076" name="Text Box 22"/>
          <p:cNvSpPr txBox="1">
            <a:spLocks noChangeArrowheads="1"/>
          </p:cNvSpPr>
          <p:nvPr/>
        </p:nvSpPr>
        <p:spPr bwMode="auto">
          <a:xfrm>
            <a:off x="765175" y="2438400"/>
            <a:ext cx="6950075" cy="2529923"/>
          </a:xfrm>
          <a:prstGeom prst="rect">
            <a:avLst/>
          </a:prstGeom>
          <a:noFill/>
          <a:ln w="9525">
            <a:noFill/>
            <a:miter lim="800000"/>
            <a:headEnd/>
            <a:tailEnd/>
          </a:ln>
        </p:spPr>
        <p:txBody>
          <a:bodyPr>
            <a:spAutoFit/>
          </a:bodyPr>
          <a:lstStyle/>
          <a:p>
            <a:pPr algn="l">
              <a:lnSpc>
                <a:spcPct val="120000"/>
              </a:lnSpc>
              <a:buFont typeface="Times" charset="0"/>
              <a:buBlip>
                <a:blip r:embed="rId4"/>
              </a:buBlip>
            </a:pPr>
            <a:r>
              <a:rPr lang="en-US" sz="2200" dirty="0">
                <a:solidFill>
                  <a:schemeClr val="tx2"/>
                </a:solidFill>
                <a:latin typeface="Arial" charset="0"/>
              </a:rPr>
              <a:t> </a:t>
            </a:r>
            <a:r>
              <a:rPr lang="en-GB" sz="2200" dirty="0">
                <a:latin typeface="Arial" charset="0"/>
              </a:rPr>
              <a:t>£</a:t>
            </a:r>
            <a:r>
              <a:rPr lang="en-GB" sz="2200" dirty="0" smtClean="0">
                <a:latin typeface="Arial" charset="0"/>
              </a:rPr>
              <a:t>350m </a:t>
            </a:r>
            <a:r>
              <a:rPr lang="en-GB" sz="2200" dirty="0">
                <a:latin typeface="Arial" charset="0"/>
              </a:rPr>
              <a:t>investment in campus facilities including</a:t>
            </a:r>
            <a:r>
              <a:rPr lang="en-GB" sz="2200" dirty="0">
                <a:latin typeface="Arial" charset="0"/>
                <a:cs typeface="Arial" charset="0"/>
              </a:rPr>
              <a:t> a £48m redevelopment of the centre of the Streatham </a:t>
            </a:r>
            <a:r>
              <a:rPr lang="en-GB" sz="2200" dirty="0" smtClean="0">
                <a:latin typeface="Arial" charset="0"/>
                <a:cs typeface="Arial" charset="0"/>
              </a:rPr>
              <a:t>Campus</a:t>
            </a:r>
            <a:endParaRPr lang="en-GB" sz="2200" dirty="0">
              <a:latin typeface="Arial" charset="0"/>
              <a:cs typeface="Arial" charset="0"/>
            </a:endParaRPr>
          </a:p>
          <a:p>
            <a:pPr algn="l">
              <a:lnSpc>
                <a:spcPct val="120000"/>
              </a:lnSpc>
              <a:buFont typeface="Times" charset="0"/>
              <a:buBlip>
                <a:blip r:embed="rId4"/>
              </a:buBlip>
            </a:pPr>
            <a:r>
              <a:rPr lang="en-GB" sz="2200" dirty="0">
                <a:latin typeface="Arial" charset="0"/>
              </a:rPr>
              <a:t> </a:t>
            </a:r>
            <a:r>
              <a:rPr lang="en-GB" sz="2200" dirty="0" smtClean="0">
                <a:latin typeface="Arial" charset="0"/>
                <a:cs typeface="Arial" charset="0"/>
              </a:rPr>
              <a:t>Library modernisation project</a:t>
            </a:r>
            <a:endParaRPr lang="en-GB" sz="2200" dirty="0">
              <a:latin typeface="Arial" charset="0"/>
              <a:cs typeface="Arial" charset="0"/>
            </a:endParaRPr>
          </a:p>
          <a:p>
            <a:pPr algn="l">
              <a:lnSpc>
                <a:spcPct val="120000"/>
              </a:lnSpc>
              <a:buFont typeface="Times" charset="0"/>
              <a:buBlip>
                <a:blip r:embed="rId4"/>
              </a:buBlip>
            </a:pPr>
            <a:r>
              <a:rPr lang="en-GB" sz="2200" dirty="0" smtClean="0">
                <a:latin typeface="Arial" charset="0"/>
                <a:cs typeface="Arial" charset="0"/>
              </a:rPr>
              <a:t>£</a:t>
            </a:r>
            <a:r>
              <a:rPr lang="en-GB" sz="2200" dirty="0">
                <a:latin typeface="Arial" charset="0"/>
                <a:cs typeface="Arial" charset="0"/>
              </a:rPr>
              <a:t>11m invested in sports facilities</a:t>
            </a:r>
            <a:endParaRPr lang="en-US" sz="2200" dirty="0">
              <a:latin typeface="Arial" charset="0"/>
              <a:cs typeface="Arial" charset="0"/>
            </a:endParaRPr>
          </a:p>
          <a:p>
            <a:pPr algn="l">
              <a:lnSpc>
                <a:spcPct val="120000"/>
              </a:lnSpc>
            </a:pPr>
            <a:endParaRPr lang="en-GB" sz="2200" dirty="0">
              <a:latin typeface="Arial"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5" descr="slide 3.jpg                                                    00085858Macintosh HD                   C2DA1BFD:"/>
          <p:cNvPicPr>
            <a:picLocks noChangeAspect="1" noChangeArrowheads="1"/>
          </p:cNvPicPr>
          <p:nvPr/>
        </p:nvPicPr>
        <p:blipFill>
          <a:blip r:embed="rId3" cstate="print"/>
          <a:srcRect/>
          <a:stretch>
            <a:fillRect/>
          </a:stretch>
        </p:blipFill>
        <p:spPr bwMode="auto">
          <a:xfrm>
            <a:off x="-19050" y="-9525"/>
            <a:ext cx="9182100" cy="6877050"/>
          </a:xfrm>
          <a:prstGeom prst="rect">
            <a:avLst/>
          </a:prstGeom>
          <a:noFill/>
          <a:ln w="9525">
            <a:noFill/>
            <a:miter lim="800000"/>
            <a:headEnd/>
            <a:tailEnd/>
          </a:ln>
        </p:spPr>
      </p:pic>
      <p:sp>
        <p:nvSpPr>
          <p:cNvPr id="5123" name="Rectangle 16"/>
          <p:cNvSpPr>
            <a:spLocks noChangeArrowheads="1"/>
          </p:cNvSpPr>
          <p:nvPr/>
        </p:nvSpPr>
        <p:spPr bwMode="auto">
          <a:xfrm>
            <a:off x="714375" y="1428750"/>
            <a:ext cx="6400800" cy="1143000"/>
          </a:xfrm>
          <a:prstGeom prst="rect">
            <a:avLst/>
          </a:prstGeom>
          <a:noFill/>
          <a:ln w="9525">
            <a:noFill/>
            <a:miter lim="800000"/>
            <a:headEnd/>
            <a:tailEnd/>
          </a:ln>
        </p:spPr>
        <p:txBody>
          <a:bodyPr/>
          <a:lstStyle/>
          <a:p>
            <a:pPr algn="l" eaLnBrk="1" hangingPunct="1"/>
            <a:r>
              <a:rPr lang="en-GB" sz="4000">
                <a:latin typeface="Arial" charset="0"/>
              </a:rPr>
              <a:t>An exceptional location</a:t>
            </a:r>
            <a:endParaRPr lang="en-US" sz="4400" b="1">
              <a:latin typeface="Arial" charset="0"/>
            </a:endParaRPr>
          </a:p>
        </p:txBody>
      </p:sp>
      <p:sp>
        <p:nvSpPr>
          <p:cNvPr id="5124" name="Text Box 17"/>
          <p:cNvSpPr txBox="1">
            <a:spLocks noChangeArrowheads="1"/>
          </p:cNvSpPr>
          <p:nvPr/>
        </p:nvSpPr>
        <p:spPr bwMode="auto">
          <a:xfrm>
            <a:off x="785813" y="2500313"/>
            <a:ext cx="6950075" cy="2529923"/>
          </a:xfrm>
          <a:prstGeom prst="rect">
            <a:avLst/>
          </a:prstGeom>
          <a:noFill/>
          <a:ln w="9525">
            <a:noFill/>
            <a:miter lim="800000"/>
            <a:headEnd/>
            <a:tailEnd/>
          </a:ln>
        </p:spPr>
        <p:txBody>
          <a:bodyPr>
            <a:spAutoFit/>
          </a:bodyPr>
          <a:lstStyle/>
          <a:p>
            <a:pPr algn="l">
              <a:lnSpc>
                <a:spcPct val="120000"/>
              </a:lnSpc>
              <a:buFont typeface="Times" charset="0"/>
              <a:buBlip>
                <a:blip r:embed="rId4"/>
              </a:buBlip>
            </a:pPr>
            <a:r>
              <a:rPr lang="en-US" sz="2200" dirty="0">
                <a:solidFill>
                  <a:schemeClr val="tx2"/>
                </a:solidFill>
                <a:latin typeface="Arial" charset="0"/>
              </a:rPr>
              <a:t> </a:t>
            </a:r>
            <a:r>
              <a:rPr lang="en-GB" sz="2200" dirty="0">
                <a:latin typeface="Arial" charset="0"/>
                <a:cs typeface="Times New Roman" pitchFamily="18" charset="0"/>
              </a:rPr>
              <a:t>The UK’s most beautiful campus</a:t>
            </a:r>
            <a:endParaRPr lang="en-GB" sz="2200" dirty="0">
              <a:latin typeface="Arial" charset="0"/>
            </a:endParaRPr>
          </a:p>
          <a:p>
            <a:pPr algn="l">
              <a:lnSpc>
                <a:spcPct val="120000"/>
              </a:lnSpc>
              <a:buFont typeface="Times" charset="0"/>
              <a:buBlip>
                <a:blip r:embed="rId4"/>
              </a:buBlip>
            </a:pPr>
            <a:r>
              <a:rPr lang="en-GB" sz="2200" dirty="0">
                <a:latin typeface="Arial" charset="0"/>
              </a:rPr>
              <a:t> </a:t>
            </a:r>
            <a:r>
              <a:rPr lang="en-GB" sz="2200" dirty="0">
                <a:latin typeface="Arial" charset="0"/>
                <a:cs typeface="Times New Roman" pitchFamily="18" charset="0"/>
              </a:rPr>
              <a:t>A safe, student-friendly </a:t>
            </a:r>
            <a:r>
              <a:rPr lang="en-GB" sz="2200" dirty="0" smtClean="0">
                <a:latin typeface="Arial" charset="0"/>
                <a:cs typeface="Times New Roman" pitchFamily="18" charset="0"/>
              </a:rPr>
              <a:t>city</a:t>
            </a:r>
            <a:endParaRPr lang="en-GB" sz="2200" baseline="30000" dirty="0">
              <a:latin typeface="Arial" charset="0"/>
            </a:endParaRPr>
          </a:p>
          <a:p>
            <a:pPr algn="l">
              <a:lnSpc>
                <a:spcPct val="120000"/>
              </a:lnSpc>
              <a:buFont typeface="Times" charset="0"/>
              <a:buBlip>
                <a:blip r:embed="rId4"/>
              </a:buBlip>
            </a:pPr>
            <a:r>
              <a:rPr lang="en-GB" sz="2200" dirty="0">
                <a:latin typeface="Arial" charset="0"/>
              </a:rPr>
              <a:t> </a:t>
            </a:r>
            <a:r>
              <a:rPr lang="en-GB" sz="2200" dirty="0">
                <a:latin typeface="Arial" charset="0"/>
                <a:cs typeface="Times New Roman" pitchFamily="18" charset="0"/>
              </a:rPr>
              <a:t>Consistently rated one of the best places to live in the UK</a:t>
            </a:r>
            <a:endParaRPr lang="en-GB" sz="2200" dirty="0">
              <a:latin typeface="Arial" charset="0"/>
            </a:endParaRPr>
          </a:p>
          <a:p>
            <a:pPr algn="l">
              <a:lnSpc>
                <a:spcPct val="120000"/>
              </a:lnSpc>
              <a:buFont typeface="Times" charset="0"/>
              <a:buBlip>
                <a:blip r:embed="rId4"/>
              </a:buBlip>
            </a:pPr>
            <a:r>
              <a:rPr lang="en-GB" sz="2200" dirty="0">
                <a:latin typeface="Arial" charset="0"/>
              </a:rPr>
              <a:t> </a:t>
            </a:r>
            <a:r>
              <a:rPr lang="en-GB" sz="2200" dirty="0">
                <a:latin typeface="Arial" charset="0"/>
                <a:cs typeface="Times New Roman" pitchFamily="18" charset="0"/>
              </a:rPr>
              <a:t>Some of the most stunning countryside in </a:t>
            </a:r>
          </a:p>
          <a:p>
            <a:pPr algn="l">
              <a:lnSpc>
                <a:spcPct val="120000"/>
              </a:lnSpc>
            </a:pPr>
            <a:r>
              <a:rPr lang="en-GB" sz="2200" dirty="0" smtClean="0">
                <a:latin typeface="Arial" charset="0"/>
                <a:cs typeface="Times New Roman" pitchFamily="18" charset="0"/>
              </a:rPr>
              <a:t>Britain nearby</a:t>
            </a:r>
            <a:endParaRPr lang="en-US" sz="2200" dirty="0">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2" descr="slide 7.jpg                                                    00085858Macintosh HD                   C2DA1BFD:"/>
          <p:cNvPicPr>
            <a:picLocks noChangeAspect="1" noChangeArrowheads="1"/>
          </p:cNvPicPr>
          <p:nvPr/>
        </p:nvPicPr>
        <p:blipFill>
          <a:blip r:embed="rId3" cstate="print"/>
          <a:srcRect/>
          <a:stretch>
            <a:fillRect/>
          </a:stretch>
        </p:blipFill>
        <p:spPr bwMode="auto">
          <a:xfrm>
            <a:off x="-38100" y="0"/>
            <a:ext cx="9182100" cy="6877050"/>
          </a:xfrm>
          <a:prstGeom prst="rect">
            <a:avLst/>
          </a:prstGeom>
          <a:noFill/>
          <a:ln w="9525">
            <a:noFill/>
            <a:miter lim="800000"/>
            <a:headEnd/>
            <a:tailEnd/>
          </a:ln>
        </p:spPr>
      </p:pic>
      <p:sp>
        <p:nvSpPr>
          <p:cNvPr id="12290" name="Rectangle 2"/>
          <p:cNvSpPr>
            <a:spLocks noGrp="1" noChangeArrowheads="1"/>
          </p:cNvSpPr>
          <p:nvPr>
            <p:ph type="title"/>
          </p:nvPr>
        </p:nvSpPr>
        <p:spPr>
          <a:xfrm>
            <a:off x="107504" y="836712"/>
            <a:ext cx="9036496" cy="1223962"/>
          </a:xfrm>
        </p:spPr>
        <p:txBody>
          <a:bodyPr/>
          <a:lstStyle/>
          <a:p>
            <a:pPr eaLnBrk="1" hangingPunct="1"/>
            <a:r>
              <a:rPr lang="en-GB" dirty="0" smtClean="0">
                <a:solidFill>
                  <a:schemeClr val="tx1"/>
                </a:solidFill>
              </a:rPr>
              <a:t>   Politics and International Relations</a:t>
            </a:r>
            <a:endParaRPr lang="en-US" sz="4000" b="1" dirty="0" smtClean="0">
              <a:solidFill>
                <a:schemeClr val="tx1"/>
              </a:solidFill>
            </a:endParaRPr>
          </a:p>
        </p:txBody>
      </p:sp>
      <p:sp>
        <p:nvSpPr>
          <p:cNvPr id="60419" name="Rectangle 3"/>
          <p:cNvSpPr>
            <a:spLocks noGrp="1" noChangeArrowheads="1"/>
          </p:cNvSpPr>
          <p:nvPr>
            <p:ph idx="1"/>
          </p:nvPr>
        </p:nvSpPr>
        <p:spPr>
          <a:xfrm>
            <a:off x="611560" y="1844824"/>
            <a:ext cx="6625108" cy="4393233"/>
          </a:xfrm>
        </p:spPr>
        <p:txBody>
          <a:bodyPr/>
          <a:lstStyle/>
          <a:p>
            <a:r>
              <a:rPr lang="en-GB" dirty="0" smtClean="0">
                <a:solidFill>
                  <a:schemeClr val="tx1"/>
                </a:solidFill>
                <a:latin typeface="+mn-lt"/>
                <a:ea typeface="+mn-ea"/>
                <a:cs typeface="+mn-cs"/>
              </a:rPr>
              <a:t>One of the UK's best Politics departments </a:t>
            </a:r>
          </a:p>
          <a:p>
            <a:r>
              <a:rPr lang="en-GB" dirty="0" smtClean="0">
                <a:solidFill>
                  <a:schemeClr val="tx1"/>
                </a:solidFill>
                <a:latin typeface="+mn-lt"/>
                <a:ea typeface="+mn-ea"/>
                <a:cs typeface="+mn-cs"/>
              </a:rPr>
              <a:t>6th in the UK for world leading research </a:t>
            </a:r>
          </a:p>
          <a:p>
            <a:r>
              <a:rPr lang="en-GB" dirty="0" smtClean="0"/>
              <a:t>4</a:t>
            </a:r>
            <a:r>
              <a:rPr lang="en-GB" dirty="0" smtClean="0">
                <a:solidFill>
                  <a:schemeClr val="tx1"/>
                </a:solidFill>
                <a:latin typeface="+mn-lt"/>
                <a:ea typeface="+mn-ea"/>
                <a:cs typeface="+mn-cs"/>
              </a:rPr>
              <a:t>th for Politics in </a:t>
            </a:r>
            <a:r>
              <a:rPr lang="en-GB" i="1" dirty="0" smtClean="0">
                <a:solidFill>
                  <a:schemeClr val="tx1"/>
                </a:solidFill>
                <a:latin typeface="+mn-lt"/>
                <a:ea typeface="+mn-ea"/>
                <a:cs typeface="+mn-cs"/>
              </a:rPr>
              <a:t>The Times</a:t>
            </a:r>
            <a:r>
              <a:rPr lang="en-GB" dirty="0" smtClean="0">
                <a:solidFill>
                  <a:schemeClr val="tx1"/>
                </a:solidFill>
                <a:latin typeface="+mn-lt"/>
                <a:ea typeface="+mn-ea"/>
                <a:cs typeface="+mn-cs"/>
              </a:rPr>
              <a:t> </a:t>
            </a:r>
            <a:r>
              <a:rPr lang="en-GB" i="1" dirty="0" smtClean="0">
                <a:solidFill>
                  <a:schemeClr val="tx1"/>
                </a:solidFill>
                <a:latin typeface="+mn-lt"/>
                <a:ea typeface="+mn-ea"/>
                <a:cs typeface="+mn-cs"/>
              </a:rPr>
              <a:t>Good University Guide</a:t>
            </a:r>
            <a:r>
              <a:rPr lang="en-GB" dirty="0" smtClean="0">
                <a:solidFill>
                  <a:schemeClr val="tx1"/>
                </a:solidFill>
                <a:latin typeface="+mn-lt"/>
                <a:ea typeface="+mn-ea"/>
                <a:cs typeface="+mn-cs"/>
              </a:rPr>
              <a:t> </a:t>
            </a:r>
            <a:r>
              <a:rPr lang="en-GB" i="1" dirty="0" smtClean="0">
                <a:solidFill>
                  <a:schemeClr val="tx1"/>
                </a:solidFill>
                <a:latin typeface="+mn-lt"/>
                <a:ea typeface="+mn-ea"/>
                <a:cs typeface="+mn-cs"/>
              </a:rPr>
              <a:t>2012</a:t>
            </a:r>
            <a:r>
              <a:rPr lang="en-GB" dirty="0" smtClean="0">
                <a:solidFill>
                  <a:schemeClr val="tx1"/>
                </a:solidFill>
                <a:latin typeface="+mn-lt"/>
                <a:ea typeface="+mn-ea"/>
                <a:cs typeface="+mn-cs"/>
              </a:rPr>
              <a:t> </a:t>
            </a:r>
          </a:p>
          <a:p>
            <a:r>
              <a:rPr lang="en-GB" dirty="0" smtClean="0"/>
              <a:t>Top 10 for Politics in The Times Good University Guide 2013</a:t>
            </a:r>
            <a:endParaRPr lang="en-GB" dirty="0" smtClean="0">
              <a:solidFill>
                <a:schemeClr val="tx1"/>
              </a:solidFill>
              <a:latin typeface="+mn-lt"/>
              <a:ea typeface="+mn-ea"/>
              <a:cs typeface="+mn-cs"/>
            </a:endParaRPr>
          </a:p>
          <a:p>
            <a:r>
              <a:rPr lang="en-GB" dirty="0" smtClean="0">
                <a:solidFill>
                  <a:schemeClr val="tx1"/>
                </a:solidFill>
                <a:latin typeface="+mn-lt"/>
                <a:ea typeface="+mn-ea"/>
                <a:cs typeface="+mn-cs"/>
              </a:rPr>
              <a:t>Above UK average graduate level employment and postgraduate study rates </a:t>
            </a:r>
          </a:p>
          <a:p>
            <a:r>
              <a:rPr lang="en-GB" dirty="0" smtClean="0">
                <a:solidFill>
                  <a:schemeClr val="tx1"/>
                </a:solidFill>
                <a:latin typeface="+mn-lt"/>
                <a:ea typeface="+mn-ea"/>
                <a:cs typeface="+mn-cs"/>
              </a:rPr>
              <a:t>International staff with a wide breadth of expertise with governmental and non-governmental organisations </a:t>
            </a:r>
          </a:p>
          <a:p>
            <a:pPr marL="0" indent="0" eaLnBrk="1" hangingPunct="1">
              <a:lnSpc>
                <a:spcPct val="120000"/>
              </a:lnSpc>
              <a:buNone/>
            </a:pPr>
            <a:endParaRPr lang="en-GB" dirty="0" smtClean="0"/>
          </a:p>
          <a:p>
            <a:pPr marL="0" indent="0" eaLnBrk="1" hangingPunct="1">
              <a:lnSpc>
                <a:spcPct val="120000"/>
              </a:lnSpc>
              <a:buFontTx/>
              <a:buNone/>
            </a:pPr>
            <a:endParaRPr lang="en-GB" dirty="0" smtClean="0">
              <a:solidFill>
                <a:srgbClr val="0066CC"/>
              </a:solidFill>
            </a:endParaRPr>
          </a:p>
          <a:p>
            <a:pPr marL="0" indent="0" eaLnBrk="1" hangingPunct="1">
              <a:lnSpc>
                <a:spcPct val="120000"/>
              </a:lnSpc>
              <a:buFontTx/>
              <a:buNone/>
            </a:pPr>
            <a:endParaRPr lang="en-US" dirty="0" smtClean="0"/>
          </a:p>
          <a:p>
            <a:pPr marL="0" indent="0" eaLnBrk="1" hangingPunct="1">
              <a:buFontTx/>
              <a:buNone/>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What you should look for in a </a:t>
            </a:r>
            <a:r>
              <a:rPr lang="en-GB" sz="2400" smtClean="0"/>
              <a:t>Politics Degree/Department</a:t>
            </a:r>
            <a:endParaRPr lang="en-GB" sz="2400" dirty="0"/>
          </a:p>
        </p:txBody>
      </p:sp>
      <p:sp>
        <p:nvSpPr>
          <p:cNvPr id="3" name="Content Placeholder 2"/>
          <p:cNvSpPr>
            <a:spLocks noGrp="1"/>
          </p:cNvSpPr>
          <p:nvPr>
            <p:ph idx="1"/>
          </p:nvPr>
        </p:nvSpPr>
        <p:spPr/>
        <p:txBody>
          <a:bodyPr/>
          <a:lstStyle/>
          <a:p>
            <a:pPr>
              <a:buNone/>
            </a:pPr>
            <a:r>
              <a:rPr lang="en-GB" sz="2400" dirty="0" smtClean="0"/>
              <a:t>4 things:</a:t>
            </a:r>
          </a:p>
          <a:p>
            <a:endParaRPr lang="en-GB" sz="2400" dirty="0" smtClean="0"/>
          </a:p>
          <a:p>
            <a:pPr>
              <a:buNone/>
            </a:pPr>
            <a:r>
              <a:rPr lang="en-GB" sz="2400" dirty="0" smtClean="0"/>
              <a:t>1. Research Quality</a:t>
            </a:r>
          </a:p>
          <a:p>
            <a:pPr>
              <a:buNone/>
            </a:pPr>
            <a:r>
              <a:rPr lang="en-GB" sz="2400" dirty="0" smtClean="0"/>
              <a:t>2. Teaching Quality</a:t>
            </a:r>
          </a:p>
          <a:p>
            <a:pPr>
              <a:buNone/>
            </a:pPr>
            <a:r>
              <a:rPr lang="en-GB" sz="2400" dirty="0" smtClean="0"/>
              <a:t>3. Degree Structure</a:t>
            </a:r>
          </a:p>
          <a:p>
            <a:pPr>
              <a:buNone/>
            </a:pPr>
            <a:r>
              <a:rPr lang="en-GB" sz="2400" dirty="0" smtClean="0"/>
              <a:t>4. Career Development</a:t>
            </a:r>
            <a:endParaRPr lang="en-GB"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1. Research Quality: Strength</a:t>
            </a:r>
            <a:endParaRPr lang="en-GB" sz="2800" dirty="0"/>
          </a:p>
        </p:txBody>
      </p:sp>
      <p:sp>
        <p:nvSpPr>
          <p:cNvPr id="3" name="Content Placeholder 2"/>
          <p:cNvSpPr>
            <a:spLocks noGrp="1"/>
          </p:cNvSpPr>
          <p:nvPr>
            <p:ph idx="1"/>
          </p:nvPr>
        </p:nvSpPr>
        <p:spPr/>
        <p:txBody>
          <a:bodyPr/>
          <a:lstStyle/>
          <a:p>
            <a:r>
              <a:rPr lang="en-GB" dirty="0" smtClean="0"/>
              <a:t>Link between Excellent Research and Teaching</a:t>
            </a:r>
          </a:p>
          <a:p>
            <a:r>
              <a:rPr lang="en-GB" dirty="0" smtClean="0"/>
              <a:t>Exeter staffed with world-leading academics publish their research at the highest level </a:t>
            </a:r>
          </a:p>
          <a:p>
            <a:r>
              <a:rPr lang="en-GB" dirty="0" smtClean="0"/>
              <a:t>Up-to-date, cutting-edge scholarship</a:t>
            </a:r>
          </a:p>
          <a:p>
            <a:r>
              <a:rPr lang="en-GB" dirty="0" smtClean="0"/>
              <a:t>RAE 2008: Exeter ranked 9</a:t>
            </a:r>
            <a:r>
              <a:rPr lang="en-GB" baseline="30000" dirty="0" smtClean="0"/>
              <a:t>th</a:t>
            </a:r>
            <a:r>
              <a:rPr lang="en-GB" dirty="0" smtClean="0"/>
              <a:t> in the UK for overall Research in 2008 (6</a:t>
            </a:r>
            <a:r>
              <a:rPr lang="en-GB" baseline="30000" dirty="0" smtClean="0"/>
              <a:t>th</a:t>
            </a:r>
            <a:r>
              <a:rPr lang="en-GB" dirty="0" smtClean="0"/>
              <a:t> for world-leading scholarship)</a:t>
            </a:r>
          </a:p>
          <a:p>
            <a:r>
              <a:rPr lang="en-GB" dirty="0" smtClean="0"/>
              <a:t>Exeter continues to grow its number of faculty members – approximately doubled the size of the department in 10 years</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1. Research Quality: Diversity</a:t>
            </a:r>
            <a:endParaRPr lang="en-GB" sz="2800" dirty="0"/>
          </a:p>
        </p:txBody>
      </p:sp>
      <p:sp>
        <p:nvSpPr>
          <p:cNvPr id="3" name="Content Placeholder 2"/>
          <p:cNvSpPr>
            <a:spLocks noGrp="1"/>
          </p:cNvSpPr>
          <p:nvPr>
            <p:ph idx="1"/>
          </p:nvPr>
        </p:nvSpPr>
        <p:spPr/>
        <p:txBody>
          <a:bodyPr/>
          <a:lstStyle/>
          <a:p>
            <a:r>
              <a:rPr lang="en-GB" dirty="0" smtClean="0"/>
              <a:t>Exeter is a diverse, all-round department that covers the whole of the Politics/IR discipline</a:t>
            </a:r>
          </a:p>
          <a:p>
            <a:r>
              <a:rPr lang="en-GB" dirty="0" smtClean="0"/>
              <a:t>5 key areas of expertise across the department:</a:t>
            </a:r>
          </a:p>
          <a:p>
            <a:pPr>
              <a:buNone/>
            </a:pPr>
            <a:r>
              <a:rPr lang="en-GB" dirty="0" smtClean="0"/>
              <a:t>		- Political Theory</a:t>
            </a:r>
          </a:p>
          <a:p>
            <a:pPr>
              <a:buNone/>
            </a:pPr>
            <a:r>
              <a:rPr lang="en-GB" dirty="0" smtClean="0"/>
              <a:t>		- Public Policy</a:t>
            </a:r>
          </a:p>
          <a:p>
            <a:pPr>
              <a:buNone/>
            </a:pPr>
            <a:r>
              <a:rPr lang="en-GB" dirty="0" smtClean="0"/>
              <a:t>		- International Relations</a:t>
            </a:r>
          </a:p>
          <a:p>
            <a:pPr>
              <a:buNone/>
            </a:pPr>
            <a:r>
              <a:rPr lang="en-GB" dirty="0" smtClean="0"/>
              <a:t>		- Electoral Studies/Political Behaviour</a:t>
            </a:r>
          </a:p>
          <a:p>
            <a:pPr>
              <a:buNone/>
            </a:pPr>
            <a:r>
              <a:rPr lang="en-GB" dirty="0" smtClean="0"/>
              <a:t>		- Middle East and North African Politics</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2. Teaching Quality</a:t>
            </a:r>
            <a:endParaRPr lang="en-GB" sz="2800" dirty="0"/>
          </a:p>
        </p:txBody>
      </p:sp>
      <p:sp>
        <p:nvSpPr>
          <p:cNvPr id="3" name="Content Placeholder 2"/>
          <p:cNvSpPr>
            <a:spLocks noGrp="1"/>
          </p:cNvSpPr>
          <p:nvPr>
            <p:ph idx="1"/>
          </p:nvPr>
        </p:nvSpPr>
        <p:spPr>
          <a:xfrm>
            <a:off x="611560" y="1772816"/>
            <a:ext cx="7921625" cy="4824536"/>
          </a:xfrm>
        </p:spPr>
        <p:txBody>
          <a:bodyPr/>
          <a:lstStyle/>
          <a:p>
            <a:r>
              <a:rPr lang="en-GB" dirty="0" smtClean="0"/>
              <a:t>Student-centred teaching</a:t>
            </a:r>
          </a:p>
          <a:p>
            <a:r>
              <a:rPr lang="en-GB" dirty="0" smtClean="0"/>
              <a:t>Politics won 2011 ‘Best Teaching Award’ at Exeter</a:t>
            </a:r>
          </a:p>
          <a:p>
            <a:r>
              <a:rPr lang="en-GB" dirty="0" smtClean="0"/>
              <a:t>Year 3 Seminar system: Specialist modules studied intensively with an academic and a group of 20-25 students over a full year:</a:t>
            </a:r>
          </a:p>
          <a:p>
            <a:pPr>
              <a:buNone/>
            </a:pPr>
            <a:r>
              <a:rPr lang="en-GB" dirty="0" smtClean="0"/>
              <a:t>		</a:t>
            </a:r>
            <a:r>
              <a:rPr lang="en-GB" sz="1600" dirty="0" smtClean="0"/>
              <a:t>Democracy and Human Rights in the Middle East</a:t>
            </a:r>
          </a:p>
          <a:p>
            <a:pPr>
              <a:buNone/>
            </a:pPr>
            <a:r>
              <a:rPr lang="en-GB" sz="1600" dirty="0" smtClean="0"/>
              <a:t>		The Media in Europe</a:t>
            </a:r>
          </a:p>
          <a:p>
            <a:pPr>
              <a:buNone/>
            </a:pPr>
            <a:r>
              <a:rPr lang="en-GB" sz="1600" dirty="0" smtClean="0"/>
              <a:t>		The Politics of Climate Change</a:t>
            </a:r>
          </a:p>
          <a:p>
            <a:pPr>
              <a:buNone/>
            </a:pPr>
            <a:r>
              <a:rPr lang="en-GB" sz="1600" dirty="0" smtClean="0"/>
              <a:t>		War and its Aftermath</a:t>
            </a:r>
          </a:p>
          <a:p>
            <a:pPr>
              <a:buNone/>
            </a:pPr>
            <a:r>
              <a:rPr lang="en-GB" sz="1600" dirty="0" smtClean="0"/>
              <a:t>		Theories of Liberty</a:t>
            </a:r>
          </a:p>
          <a:p>
            <a:pPr>
              <a:buNone/>
            </a:pPr>
            <a:r>
              <a:rPr lang="en-GB" sz="1600" dirty="0" smtClean="0"/>
              <a:t>		Business and Politics</a:t>
            </a:r>
          </a:p>
          <a:p>
            <a:pPr>
              <a:buNone/>
            </a:pPr>
            <a:r>
              <a:rPr lang="en-GB" sz="1600" dirty="0" smtClean="0"/>
              <a:t>		Regional and </a:t>
            </a:r>
            <a:r>
              <a:rPr lang="en-GB" sz="1600" dirty="0" err="1" smtClean="0"/>
              <a:t>Subregional</a:t>
            </a:r>
            <a:r>
              <a:rPr lang="en-GB" sz="1600" dirty="0" smtClean="0"/>
              <a:t> Governance</a:t>
            </a:r>
          </a:p>
          <a:p>
            <a:pPr>
              <a:buNone/>
            </a:pPr>
            <a:r>
              <a:rPr lang="en-GB" sz="1600" dirty="0" smtClean="0"/>
              <a:t>		The Political Economy of Globalization</a:t>
            </a:r>
          </a:p>
          <a:p>
            <a:pPr>
              <a:buNone/>
            </a:pPr>
            <a:r>
              <a:rPr lang="en-GB" sz="1600" dirty="0" smtClean="0"/>
              <a:t>		Central Asian Politics</a:t>
            </a:r>
          </a:p>
          <a:p>
            <a:pPr>
              <a:buNone/>
            </a:pPr>
            <a:r>
              <a:rPr lang="en-GB" sz="1600" dirty="0" smtClean="0"/>
              <a:t>		Latin American Politics</a:t>
            </a:r>
          </a:p>
          <a:p>
            <a:pPr>
              <a:buNone/>
            </a:pPr>
            <a:r>
              <a:rPr lang="en-GB" sz="1600" dirty="0" smtClean="0"/>
              <a:t>		Globalization and the Politics of Resistance</a:t>
            </a:r>
          </a:p>
          <a:p>
            <a:pPr>
              <a:buNone/>
            </a:pP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3. Degree Structure</a:t>
            </a:r>
            <a:endParaRPr lang="en-GB" sz="2800" dirty="0"/>
          </a:p>
        </p:txBody>
      </p:sp>
      <p:sp>
        <p:nvSpPr>
          <p:cNvPr id="3" name="Content Placeholder 2"/>
          <p:cNvSpPr>
            <a:spLocks noGrp="1"/>
          </p:cNvSpPr>
          <p:nvPr>
            <p:ph idx="1"/>
          </p:nvPr>
        </p:nvSpPr>
        <p:spPr>
          <a:xfrm>
            <a:off x="971600" y="1844824"/>
            <a:ext cx="6265862" cy="4536504"/>
          </a:xfrm>
        </p:spPr>
        <p:txBody>
          <a:bodyPr/>
          <a:lstStyle/>
          <a:p>
            <a:pPr>
              <a:buNone/>
            </a:pPr>
            <a:r>
              <a:rPr lang="en-GB" dirty="0" smtClean="0"/>
              <a:t>Principles: depth, diversity and flexibility</a:t>
            </a:r>
          </a:p>
          <a:p>
            <a:r>
              <a:rPr lang="en-GB" dirty="0" smtClean="0"/>
              <a:t>Diverse range of modules covering broad account of Politics/IR discipline</a:t>
            </a:r>
          </a:p>
          <a:p>
            <a:r>
              <a:rPr lang="en-GB" dirty="0" smtClean="0"/>
              <a:t>Year 3 Specialist Modules</a:t>
            </a:r>
          </a:p>
          <a:p>
            <a:r>
              <a:rPr lang="en-GB" dirty="0" smtClean="0"/>
              <a:t>Flexibility within Politics – if a student has a particular interest within the department, this can be followed</a:t>
            </a:r>
          </a:p>
          <a:p>
            <a:r>
              <a:rPr lang="en-GB" dirty="0" smtClean="0"/>
              <a:t>Flexibility across the University – students can complement their study of Politics and pursue other interests by taking 30 credits per year elsewhere (e.g. Modern language, Philosophy, Business)</a:t>
            </a:r>
          </a:p>
          <a:p>
            <a:r>
              <a:rPr lang="en-GB" dirty="0" smtClean="0"/>
              <a:t>Opportunity to Study Abroad</a:t>
            </a:r>
            <a:endParaRPr lang="en-GB" dirty="0"/>
          </a:p>
        </p:txBody>
      </p:sp>
    </p:spTree>
  </p:cSld>
  <p:clrMapOvr>
    <a:masterClrMapping/>
  </p:clrMapOvr>
</p:sld>
</file>

<file path=ppt/theme/theme1.xml><?xml version="1.0" encoding="utf-8"?>
<a:theme xmlns:a="http://schemas.openxmlformats.org/drawingml/2006/main" name="UG 0910 slides_without images">
  <a:themeElements>
    <a:clrScheme name="UG 0910 slides_without imag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G 0910 slides_without imag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G 0910 slides_without imag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G 0910 slides_without imag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G 0910 slides_without imag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G 0910 slides_without imag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G 0910 slides_without imag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G 0910 slides_without imag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G 0910 slides_without imag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G 0910 slides_without imag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G 0910 slides_without imag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G 0910 slides_without imag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G 0910 slides_without imag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G 0910 slides_without imag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1">
  <a:themeElements>
    <a:clrScheme name="UG 0910 slides_with imag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G 0910 slides_with imag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UG 0910 slides_with imag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G 0910 slides_with imag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G 0910 slides_with imag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G 0910 slides_with imag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G 0910 slides_with imag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G 0910 slides_with imag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G 0910 slides_with imag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G 0910 slides_with imag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G 0910 slides_with imag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G 0910 slides_with imag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G 0910 slides_with imag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G 0910 slides_with imag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UG 0910 slides_without images">
  <a:themeElements>
    <a:clrScheme name="UG 0910 slides_without imag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G 0910 slides_without imag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UG 0910 slides_without imag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G 0910 slides_without imag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G 0910 slides_without imag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G 0910 slides_without imag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G 0910 slides_without imag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G 0910 slides_without imag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G 0910 slides_without imag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G 0910 slides_without imag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G 0910 slides_without imag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G 0910 slides_without imag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G 0910 slides_without imag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G 0910 slides_without imag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860</TotalTime>
  <Words>714</Words>
  <Application>Microsoft Office PowerPoint</Application>
  <PresentationFormat>On-screen Show (4:3)</PresentationFormat>
  <Paragraphs>126</Paragraphs>
  <Slides>13</Slides>
  <Notes>3</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UG 0910 slides_without images</vt:lpstr>
      <vt:lpstr>Theme1</vt:lpstr>
      <vt:lpstr>1_UG 0910 slides_without images</vt:lpstr>
      <vt:lpstr>Politics and International Relations at Exeter</vt:lpstr>
      <vt:lpstr>Slide 2</vt:lpstr>
      <vt:lpstr>Slide 3</vt:lpstr>
      <vt:lpstr>   Politics and International Relations</vt:lpstr>
      <vt:lpstr>What you should look for in a Politics Degree/Department</vt:lpstr>
      <vt:lpstr>1. Research Quality: Strength</vt:lpstr>
      <vt:lpstr>1. Research Quality: Diversity</vt:lpstr>
      <vt:lpstr>2. Teaching Quality</vt:lpstr>
      <vt:lpstr>3. Degree Structure</vt:lpstr>
      <vt:lpstr>4. Career Development</vt:lpstr>
      <vt:lpstr>   The Exeter Politics Internship Programme</vt:lpstr>
      <vt:lpstr>   Politics in Cornwall</vt:lpstr>
      <vt:lpstr>Our Degree Programmes</vt:lpstr>
    </vt:vector>
  </TitlesOfParts>
  <Company>University of Exeter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Dawn</dc:creator>
  <cp:lastModifiedBy>eaem201</cp:lastModifiedBy>
  <cp:revision>44</cp:revision>
  <dcterms:created xsi:type="dcterms:W3CDTF">2008-09-05T15:11:11Z</dcterms:created>
  <dcterms:modified xsi:type="dcterms:W3CDTF">2012-09-14T12:46:37Z</dcterms:modified>
</cp:coreProperties>
</file>