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0"/>
  </p:notesMasterIdLst>
  <p:handoutMasterIdLst>
    <p:handoutMasterId r:id="rId61"/>
  </p:handoutMasterIdLst>
  <p:sldIdLst>
    <p:sldId id="256" r:id="rId2"/>
    <p:sldId id="257" r:id="rId3"/>
    <p:sldId id="309" r:id="rId4"/>
    <p:sldId id="310" r:id="rId5"/>
    <p:sldId id="311" r:id="rId6"/>
    <p:sldId id="312" r:id="rId7"/>
    <p:sldId id="313" r:id="rId8"/>
    <p:sldId id="314" r:id="rId9"/>
    <p:sldId id="315" r:id="rId10"/>
    <p:sldId id="316" r:id="rId11"/>
    <p:sldId id="317" r:id="rId12"/>
    <p:sldId id="318" r:id="rId13"/>
    <p:sldId id="319" r:id="rId14"/>
    <p:sldId id="320" r:id="rId15"/>
    <p:sldId id="321" r:id="rId16"/>
    <p:sldId id="322" r:id="rId17"/>
    <p:sldId id="323" r:id="rId18"/>
    <p:sldId id="324" r:id="rId19"/>
    <p:sldId id="325" r:id="rId20"/>
    <p:sldId id="326" r:id="rId21"/>
    <p:sldId id="327" r:id="rId22"/>
    <p:sldId id="328" r:id="rId23"/>
    <p:sldId id="329" r:id="rId24"/>
    <p:sldId id="330" r:id="rId25"/>
    <p:sldId id="331" r:id="rId26"/>
    <p:sldId id="332" r:id="rId27"/>
    <p:sldId id="333" r:id="rId28"/>
    <p:sldId id="334" r:id="rId29"/>
    <p:sldId id="335" r:id="rId30"/>
    <p:sldId id="336" r:id="rId31"/>
    <p:sldId id="337" r:id="rId32"/>
    <p:sldId id="338" r:id="rId33"/>
    <p:sldId id="339" r:id="rId34"/>
    <p:sldId id="340" r:id="rId35"/>
    <p:sldId id="341" r:id="rId36"/>
    <p:sldId id="342" r:id="rId37"/>
    <p:sldId id="343" r:id="rId38"/>
    <p:sldId id="344" r:id="rId39"/>
    <p:sldId id="345" r:id="rId40"/>
    <p:sldId id="346" r:id="rId41"/>
    <p:sldId id="347" r:id="rId42"/>
    <p:sldId id="348" r:id="rId43"/>
    <p:sldId id="349" r:id="rId44"/>
    <p:sldId id="350" r:id="rId45"/>
    <p:sldId id="352" r:id="rId46"/>
    <p:sldId id="353" r:id="rId47"/>
    <p:sldId id="354" r:id="rId48"/>
    <p:sldId id="355" r:id="rId49"/>
    <p:sldId id="356" r:id="rId50"/>
    <p:sldId id="357" r:id="rId51"/>
    <p:sldId id="358" r:id="rId52"/>
    <p:sldId id="359" r:id="rId53"/>
    <p:sldId id="360" r:id="rId54"/>
    <p:sldId id="361" r:id="rId55"/>
    <p:sldId id="362" r:id="rId56"/>
    <p:sldId id="365" r:id="rId57"/>
    <p:sldId id="366" r:id="rId58"/>
    <p:sldId id="367" r:id="rId59"/>
  </p:sldIdLst>
  <p:sldSz cx="9144000" cy="6858000" type="screen4x3"/>
  <p:notesSz cx="7086600" cy="10210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7" d="100"/>
          <a:sy n="87" d="100"/>
        </p:scale>
        <p:origin x="-462" y="-4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510540"/>
          </a:xfrm>
          <a:prstGeom prst="rect">
            <a:avLst/>
          </a:prstGeom>
        </p:spPr>
        <p:txBody>
          <a:bodyPr vert="horz" lIns="94558" tIns="47279" rIns="94558" bIns="47279" rtlCol="0"/>
          <a:lstStyle>
            <a:lvl1pPr algn="l">
              <a:defRPr sz="1200"/>
            </a:lvl1pPr>
          </a:lstStyle>
          <a:p>
            <a:endParaRPr lang="en-GB"/>
          </a:p>
        </p:txBody>
      </p:sp>
      <p:sp>
        <p:nvSpPr>
          <p:cNvPr id="3" name="Date Placeholder 2"/>
          <p:cNvSpPr>
            <a:spLocks noGrp="1"/>
          </p:cNvSpPr>
          <p:nvPr>
            <p:ph type="dt" sz="quarter" idx="1"/>
          </p:nvPr>
        </p:nvSpPr>
        <p:spPr>
          <a:xfrm>
            <a:off x="4014101" y="0"/>
            <a:ext cx="3070860" cy="510540"/>
          </a:xfrm>
          <a:prstGeom prst="rect">
            <a:avLst/>
          </a:prstGeom>
        </p:spPr>
        <p:txBody>
          <a:bodyPr vert="horz" lIns="94558" tIns="47279" rIns="94558" bIns="47279" rtlCol="0"/>
          <a:lstStyle>
            <a:lvl1pPr algn="r">
              <a:defRPr sz="1200"/>
            </a:lvl1pPr>
          </a:lstStyle>
          <a:p>
            <a:fld id="{3F69E210-1E3F-4C9F-AEDF-669395F61BF4}" type="datetimeFigureOut">
              <a:rPr lang="en-GB" smtClean="0"/>
              <a:pPr/>
              <a:t>30/06/2014</a:t>
            </a:fld>
            <a:endParaRPr lang="en-GB"/>
          </a:p>
        </p:txBody>
      </p:sp>
      <p:sp>
        <p:nvSpPr>
          <p:cNvPr id="4" name="Footer Placeholder 3"/>
          <p:cNvSpPr>
            <a:spLocks noGrp="1"/>
          </p:cNvSpPr>
          <p:nvPr>
            <p:ph type="ftr" sz="quarter" idx="2"/>
          </p:nvPr>
        </p:nvSpPr>
        <p:spPr>
          <a:xfrm>
            <a:off x="0" y="9698490"/>
            <a:ext cx="3070860" cy="510540"/>
          </a:xfrm>
          <a:prstGeom prst="rect">
            <a:avLst/>
          </a:prstGeom>
        </p:spPr>
        <p:txBody>
          <a:bodyPr vert="horz" lIns="94558" tIns="47279" rIns="94558" bIns="47279" rtlCol="0" anchor="b"/>
          <a:lstStyle>
            <a:lvl1pPr algn="l">
              <a:defRPr sz="1200"/>
            </a:lvl1pPr>
          </a:lstStyle>
          <a:p>
            <a:endParaRPr lang="en-GB"/>
          </a:p>
        </p:txBody>
      </p:sp>
      <p:sp>
        <p:nvSpPr>
          <p:cNvPr id="5" name="Slide Number Placeholder 4"/>
          <p:cNvSpPr>
            <a:spLocks noGrp="1"/>
          </p:cNvSpPr>
          <p:nvPr>
            <p:ph type="sldNum" sz="quarter" idx="3"/>
          </p:nvPr>
        </p:nvSpPr>
        <p:spPr>
          <a:xfrm>
            <a:off x="4014101" y="9698490"/>
            <a:ext cx="3070860" cy="510540"/>
          </a:xfrm>
          <a:prstGeom prst="rect">
            <a:avLst/>
          </a:prstGeom>
        </p:spPr>
        <p:txBody>
          <a:bodyPr vert="horz" lIns="94558" tIns="47279" rIns="94558" bIns="47279" rtlCol="0" anchor="b"/>
          <a:lstStyle>
            <a:lvl1pPr algn="r">
              <a:defRPr sz="1200"/>
            </a:lvl1pPr>
          </a:lstStyle>
          <a:p>
            <a:fld id="{3C191640-D5C0-4D68-AE2C-EB72F7EF0269}" type="slidenum">
              <a:rPr lang="en-GB" smtClean="0"/>
              <a:pPr/>
              <a:t>‹#›</a:t>
            </a:fld>
            <a:endParaRPr lang="en-GB"/>
          </a:p>
        </p:txBody>
      </p:sp>
    </p:spTree>
    <p:extLst>
      <p:ext uri="{BB962C8B-B14F-4D97-AF65-F5344CB8AC3E}">
        <p14:creationId xmlns:p14="http://schemas.microsoft.com/office/powerpoint/2010/main" val="88725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1632" cy="511112"/>
          </a:xfrm>
          <a:prstGeom prst="rect">
            <a:avLst/>
          </a:prstGeom>
        </p:spPr>
        <p:txBody>
          <a:bodyPr vert="horz" lIns="94558" tIns="47279" rIns="94558" bIns="47279" rtlCol="0"/>
          <a:lstStyle>
            <a:lvl1pPr algn="l">
              <a:defRPr sz="1200"/>
            </a:lvl1pPr>
          </a:lstStyle>
          <a:p>
            <a:endParaRPr lang="en-GB"/>
          </a:p>
        </p:txBody>
      </p:sp>
      <p:sp>
        <p:nvSpPr>
          <p:cNvPr id="3" name="Date Placeholder 2"/>
          <p:cNvSpPr>
            <a:spLocks noGrp="1"/>
          </p:cNvSpPr>
          <p:nvPr>
            <p:ph type="dt" idx="1"/>
          </p:nvPr>
        </p:nvSpPr>
        <p:spPr>
          <a:xfrm>
            <a:off x="4013313" y="1"/>
            <a:ext cx="3071632" cy="511112"/>
          </a:xfrm>
          <a:prstGeom prst="rect">
            <a:avLst/>
          </a:prstGeom>
        </p:spPr>
        <p:txBody>
          <a:bodyPr vert="horz" lIns="94558" tIns="47279" rIns="94558" bIns="47279" rtlCol="0"/>
          <a:lstStyle>
            <a:lvl1pPr algn="r">
              <a:defRPr sz="1200"/>
            </a:lvl1pPr>
          </a:lstStyle>
          <a:p>
            <a:fld id="{D562B555-7BAA-4799-BC33-E1D7DCD4AD9B}" type="datetimeFigureOut">
              <a:rPr lang="en-GB" smtClean="0"/>
              <a:pPr/>
              <a:t>30/06/2014</a:t>
            </a:fld>
            <a:endParaRPr lang="en-GB"/>
          </a:p>
        </p:txBody>
      </p:sp>
      <p:sp>
        <p:nvSpPr>
          <p:cNvPr id="4" name="Slide Image Placeholder 3"/>
          <p:cNvSpPr>
            <a:spLocks noGrp="1" noRot="1" noChangeAspect="1"/>
          </p:cNvSpPr>
          <p:nvPr>
            <p:ph type="sldImg" idx="2"/>
          </p:nvPr>
        </p:nvSpPr>
        <p:spPr>
          <a:xfrm>
            <a:off x="990600" y="765175"/>
            <a:ext cx="5105400" cy="3829050"/>
          </a:xfrm>
          <a:prstGeom prst="rect">
            <a:avLst/>
          </a:prstGeom>
          <a:noFill/>
          <a:ln w="12700">
            <a:solidFill>
              <a:prstClr val="black"/>
            </a:solidFill>
          </a:ln>
        </p:spPr>
        <p:txBody>
          <a:bodyPr vert="horz" lIns="94558" tIns="47279" rIns="94558" bIns="47279" rtlCol="0" anchor="ctr"/>
          <a:lstStyle/>
          <a:p>
            <a:endParaRPr lang="en-GB"/>
          </a:p>
        </p:txBody>
      </p:sp>
      <p:sp>
        <p:nvSpPr>
          <p:cNvPr id="5" name="Notes Placeholder 4"/>
          <p:cNvSpPr>
            <a:spLocks noGrp="1"/>
          </p:cNvSpPr>
          <p:nvPr>
            <p:ph type="body" sz="quarter" idx="3"/>
          </p:nvPr>
        </p:nvSpPr>
        <p:spPr>
          <a:xfrm>
            <a:off x="708331" y="4849846"/>
            <a:ext cx="5669942" cy="4595105"/>
          </a:xfrm>
          <a:prstGeom prst="rect">
            <a:avLst/>
          </a:prstGeom>
        </p:spPr>
        <p:txBody>
          <a:bodyPr vert="horz" lIns="94558" tIns="47279" rIns="94558" bIns="472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698056"/>
            <a:ext cx="3071632" cy="511111"/>
          </a:xfrm>
          <a:prstGeom prst="rect">
            <a:avLst/>
          </a:prstGeom>
        </p:spPr>
        <p:txBody>
          <a:bodyPr vert="horz" lIns="94558" tIns="47279" rIns="94558" bIns="47279" rtlCol="0" anchor="b"/>
          <a:lstStyle>
            <a:lvl1pPr algn="l">
              <a:defRPr sz="1200"/>
            </a:lvl1pPr>
          </a:lstStyle>
          <a:p>
            <a:endParaRPr lang="en-GB"/>
          </a:p>
        </p:txBody>
      </p:sp>
      <p:sp>
        <p:nvSpPr>
          <p:cNvPr id="7" name="Slide Number Placeholder 6"/>
          <p:cNvSpPr>
            <a:spLocks noGrp="1"/>
          </p:cNvSpPr>
          <p:nvPr>
            <p:ph type="sldNum" sz="quarter" idx="5"/>
          </p:nvPr>
        </p:nvSpPr>
        <p:spPr>
          <a:xfrm>
            <a:off x="4013313" y="9698056"/>
            <a:ext cx="3071632" cy="511111"/>
          </a:xfrm>
          <a:prstGeom prst="rect">
            <a:avLst/>
          </a:prstGeom>
        </p:spPr>
        <p:txBody>
          <a:bodyPr vert="horz" lIns="94558" tIns="47279" rIns="94558" bIns="47279" rtlCol="0" anchor="b"/>
          <a:lstStyle>
            <a:lvl1pPr algn="r">
              <a:defRPr sz="1200"/>
            </a:lvl1pPr>
          </a:lstStyle>
          <a:p>
            <a:fld id="{D60D2EF6-ACFB-4297-9B8E-9740DA214B6F}" type="slidenum">
              <a:rPr lang="en-GB" smtClean="0"/>
              <a:pPr/>
              <a:t>‹#›</a:t>
            </a:fld>
            <a:endParaRPr lang="en-GB"/>
          </a:p>
        </p:txBody>
      </p:sp>
    </p:spTree>
    <p:extLst>
      <p:ext uri="{BB962C8B-B14F-4D97-AF65-F5344CB8AC3E}">
        <p14:creationId xmlns:p14="http://schemas.microsoft.com/office/powerpoint/2010/main" val="2312230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60D2EF6-ACFB-4297-9B8E-9740DA214B6F}"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5" cy="370"/>
          </a:xfrm>
        </p:spPr>
        <p:txBody>
          <a:bodyPr wrap="square" lIns="93069" tIns="46535" rIns="93069" bIns="46535" anchor="t"/>
          <a:lstStyle/>
          <a:p>
            <a:pPr lvl="0"/>
            <a:endParaRPr lang="en-GB"/>
          </a:p>
        </p:txBody>
      </p:sp>
      <p:sp>
        <p:nvSpPr>
          <p:cNvPr id="4" name="Slide Number Placeholder 3"/>
          <p:cNvSpPr txBox="1">
            <a:spLocks noGrp="1"/>
          </p:cNvSpPr>
          <p:nvPr>
            <p:ph type="sldNum" sz="quarter" idx="8"/>
          </p:nvPr>
        </p:nvSpPr>
        <p:spPr>
          <a:xfrm>
            <a:off x="0" y="0"/>
            <a:ext cx="375" cy="370"/>
          </a:xfrm>
        </p:spPr>
        <p:txBody>
          <a:bodyPr wrap="square" lIns="93069" tIns="46535" rIns="93069" bIns="46535" anchor="t"/>
          <a:lstStyle/>
          <a:p>
            <a:pPr lvl="0" algn="l" hangingPunct="1"/>
            <a:fld id="{6C6114CA-413E-41CA-8EC6-6FEC06BAED0B}" type="slidenum">
              <a:t>11</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5" cy="370"/>
          </a:xfrm>
        </p:spPr>
        <p:txBody>
          <a:bodyPr wrap="square" lIns="93069" tIns="46535" rIns="93069" bIns="46535" anchor="t"/>
          <a:lstStyle/>
          <a:p>
            <a:pPr lvl="0"/>
            <a:endParaRPr lang="en-GB"/>
          </a:p>
        </p:txBody>
      </p:sp>
      <p:sp>
        <p:nvSpPr>
          <p:cNvPr id="4" name="Slide Number Placeholder 3"/>
          <p:cNvSpPr txBox="1">
            <a:spLocks noGrp="1"/>
          </p:cNvSpPr>
          <p:nvPr>
            <p:ph type="sldNum" sz="quarter" idx="8"/>
          </p:nvPr>
        </p:nvSpPr>
        <p:spPr>
          <a:xfrm>
            <a:off x="0" y="0"/>
            <a:ext cx="375" cy="370"/>
          </a:xfrm>
        </p:spPr>
        <p:txBody>
          <a:bodyPr wrap="square" lIns="93069" tIns="46535" rIns="93069" bIns="46535" anchor="t"/>
          <a:lstStyle/>
          <a:p>
            <a:pPr lvl="0" algn="l" hangingPunct="1"/>
            <a:fld id="{6C6114CA-413E-41CA-8EC6-6FEC06BAED0B}" type="slidenum">
              <a:t>12</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5" cy="370"/>
          </a:xfrm>
        </p:spPr>
        <p:txBody>
          <a:bodyPr wrap="square" lIns="93069" tIns="46535" rIns="93069" bIns="46535" anchor="t"/>
          <a:lstStyle/>
          <a:p>
            <a:pPr lvl="0"/>
            <a:endParaRPr lang="en-GB"/>
          </a:p>
        </p:txBody>
      </p:sp>
      <p:sp>
        <p:nvSpPr>
          <p:cNvPr id="4" name="Slide Number Placeholder 3"/>
          <p:cNvSpPr txBox="1">
            <a:spLocks noGrp="1"/>
          </p:cNvSpPr>
          <p:nvPr>
            <p:ph type="sldNum" sz="quarter" idx="8"/>
          </p:nvPr>
        </p:nvSpPr>
        <p:spPr>
          <a:xfrm>
            <a:off x="0" y="0"/>
            <a:ext cx="375" cy="370"/>
          </a:xfrm>
        </p:spPr>
        <p:txBody>
          <a:bodyPr wrap="square" lIns="93069" tIns="46535" rIns="93069" bIns="46535" anchor="t"/>
          <a:lstStyle/>
          <a:p>
            <a:pPr lvl="0" algn="l" hangingPunct="1"/>
            <a:fld id="{6C6114CA-413E-41CA-8EC6-6FEC06BAED0B}" type="slidenum">
              <a:t>13</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60D2EF6-ACFB-4297-9B8E-9740DA214B6F}" type="slidenum">
              <a:rPr lang="en-GB" smtClean="0"/>
              <a:pPr/>
              <a:t>27</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60D2EF6-ACFB-4297-9B8E-9740DA214B6F}" type="slidenum">
              <a:rPr lang="en-GB" smtClean="0"/>
              <a:pPr/>
              <a:t>28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60D2EF6-ACFB-4297-9B8E-9740DA214B6F}"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5" cy="370"/>
          </a:xfrm>
        </p:spPr>
        <p:txBody>
          <a:bodyPr wrap="square" lIns="93069" tIns="46535" rIns="93069" bIns="46535" anchor="t"/>
          <a:lstStyle/>
          <a:p>
            <a:pPr lvl="0"/>
            <a:endParaRPr lang="en-GB"/>
          </a:p>
        </p:txBody>
      </p:sp>
      <p:sp>
        <p:nvSpPr>
          <p:cNvPr id="4" name="Slide Number Placeholder 3"/>
          <p:cNvSpPr txBox="1">
            <a:spLocks noGrp="1"/>
          </p:cNvSpPr>
          <p:nvPr>
            <p:ph type="sldNum" sz="quarter" idx="8"/>
          </p:nvPr>
        </p:nvSpPr>
        <p:spPr>
          <a:xfrm>
            <a:off x="0" y="0"/>
            <a:ext cx="375" cy="370"/>
          </a:xfrm>
        </p:spPr>
        <p:txBody>
          <a:bodyPr wrap="square" lIns="93069" tIns="46535" rIns="93069" bIns="46535" anchor="t"/>
          <a:lstStyle/>
          <a:p>
            <a:pPr lvl="0" algn="l" hangingPunct="1"/>
            <a:fld id="{BC633225-1292-4F06-9EAD-F781643DE097}" type="slidenum">
              <a:t>4</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5" cy="370"/>
          </a:xfrm>
        </p:spPr>
        <p:txBody>
          <a:bodyPr wrap="square" lIns="93069" tIns="46535" rIns="93069" bIns="46535" anchor="t"/>
          <a:lstStyle/>
          <a:p>
            <a:pPr lvl="0"/>
            <a:endParaRPr lang="en-GB"/>
          </a:p>
        </p:txBody>
      </p:sp>
      <p:sp>
        <p:nvSpPr>
          <p:cNvPr id="4" name="Slide Number Placeholder 3"/>
          <p:cNvSpPr txBox="1">
            <a:spLocks noGrp="1"/>
          </p:cNvSpPr>
          <p:nvPr>
            <p:ph type="sldNum" sz="quarter" idx="8"/>
          </p:nvPr>
        </p:nvSpPr>
        <p:spPr>
          <a:xfrm>
            <a:off x="0" y="0"/>
            <a:ext cx="375" cy="370"/>
          </a:xfrm>
        </p:spPr>
        <p:txBody>
          <a:bodyPr wrap="square" lIns="93069" tIns="46535" rIns="93069" bIns="46535" anchor="t"/>
          <a:lstStyle/>
          <a:p>
            <a:pPr lvl="0" algn="l" hangingPunct="1"/>
            <a:fld id="{6C6114CA-413E-41CA-8EC6-6FEC06BAED0B}" type="slidenum">
              <a:t>5</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5" cy="370"/>
          </a:xfrm>
        </p:spPr>
        <p:txBody>
          <a:bodyPr wrap="square" lIns="93069" tIns="46535" rIns="93069" bIns="46535" anchor="t"/>
          <a:lstStyle/>
          <a:p>
            <a:pPr lvl="0"/>
            <a:endParaRPr lang="en-GB"/>
          </a:p>
        </p:txBody>
      </p:sp>
      <p:sp>
        <p:nvSpPr>
          <p:cNvPr id="4" name="Slide Number Placeholder 3"/>
          <p:cNvSpPr txBox="1">
            <a:spLocks noGrp="1"/>
          </p:cNvSpPr>
          <p:nvPr>
            <p:ph type="sldNum" sz="quarter" idx="8"/>
          </p:nvPr>
        </p:nvSpPr>
        <p:spPr>
          <a:xfrm>
            <a:off x="0" y="0"/>
            <a:ext cx="375" cy="370"/>
          </a:xfrm>
        </p:spPr>
        <p:txBody>
          <a:bodyPr wrap="square" lIns="93069" tIns="46535" rIns="93069" bIns="46535" anchor="t"/>
          <a:lstStyle/>
          <a:p>
            <a:pPr lvl="0" algn="l" hangingPunct="1"/>
            <a:fld id="{6C6114CA-413E-41CA-8EC6-6FEC06BAED0B}" type="slidenum">
              <a:t>6</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5" cy="370"/>
          </a:xfrm>
        </p:spPr>
        <p:txBody>
          <a:bodyPr wrap="square" lIns="93069" tIns="46535" rIns="93069" bIns="46535" anchor="t"/>
          <a:lstStyle/>
          <a:p>
            <a:pPr lvl="0"/>
            <a:endParaRPr lang="en-GB"/>
          </a:p>
        </p:txBody>
      </p:sp>
      <p:sp>
        <p:nvSpPr>
          <p:cNvPr id="4" name="Slide Number Placeholder 3"/>
          <p:cNvSpPr txBox="1">
            <a:spLocks noGrp="1"/>
          </p:cNvSpPr>
          <p:nvPr>
            <p:ph type="sldNum" sz="quarter" idx="8"/>
          </p:nvPr>
        </p:nvSpPr>
        <p:spPr>
          <a:xfrm>
            <a:off x="0" y="0"/>
            <a:ext cx="375" cy="370"/>
          </a:xfrm>
        </p:spPr>
        <p:txBody>
          <a:bodyPr wrap="square" lIns="93069" tIns="46535" rIns="93069" bIns="46535" anchor="t"/>
          <a:lstStyle/>
          <a:p>
            <a:pPr lvl="0" algn="l" hangingPunct="1"/>
            <a:fld id="{6C6114CA-413E-41CA-8EC6-6FEC06BAED0B}" type="slidenum">
              <a:t>7</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5" cy="370"/>
          </a:xfrm>
        </p:spPr>
        <p:txBody>
          <a:bodyPr wrap="square" lIns="93069" tIns="46535" rIns="93069" bIns="46535" anchor="t"/>
          <a:lstStyle/>
          <a:p>
            <a:pPr lvl="0"/>
            <a:endParaRPr lang="en-GB"/>
          </a:p>
        </p:txBody>
      </p:sp>
      <p:sp>
        <p:nvSpPr>
          <p:cNvPr id="4" name="Slide Number Placeholder 3"/>
          <p:cNvSpPr txBox="1">
            <a:spLocks noGrp="1"/>
          </p:cNvSpPr>
          <p:nvPr>
            <p:ph type="sldNum" sz="quarter" idx="8"/>
          </p:nvPr>
        </p:nvSpPr>
        <p:spPr>
          <a:xfrm>
            <a:off x="0" y="0"/>
            <a:ext cx="375" cy="370"/>
          </a:xfrm>
        </p:spPr>
        <p:txBody>
          <a:bodyPr wrap="square" lIns="93069" tIns="46535" rIns="93069" bIns="46535" anchor="t"/>
          <a:lstStyle/>
          <a:p>
            <a:pPr lvl="0" algn="l" hangingPunct="1"/>
            <a:fld id="{6C6114CA-413E-41CA-8EC6-6FEC06BAED0B}" type="slidenum">
              <a:t>8</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5" cy="370"/>
          </a:xfrm>
        </p:spPr>
        <p:txBody>
          <a:bodyPr wrap="square" lIns="93069" tIns="46535" rIns="93069" bIns="46535" anchor="t"/>
          <a:lstStyle/>
          <a:p>
            <a:pPr lvl="0"/>
            <a:endParaRPr lang="en-GB"/>
          </a:p>
        </p:txBody>
      </p:sp>
      <p:sp>
        <p:nvSpPr>
          <p:cNvPr id="4" name="Slide Number Placeholder 3"/>
          <p:cNvSpPr txBox="1">
            <a:spLocks noGrp="1"/>
          </p:cNvSpPr>
          <p:nvPr>
            <p:ph type="sldNum" sz="quarter" idx="8"/>
          </p:nvPr>
        </p:nvSpPr>
        <p:spPr>
          <a:xfrm>
            <a:off x="0" y="0"/>
            <a:ext cx="375" cy="370"/>
          </a:xfrm>
        </p:spPr>
        <p:txBody>
          <a:bodyPr wrap="square" lIns="93069" tIns="46535" rIns="93069" bIns="46535" anchor="t"/>
          <a:lstStyle/>
          <a:p>
            <a:pPr lvl="0" algn="l" hangingPunct="1"/>
            <a:fld id="{6C6114CA-413E-41CA-8EC6-6FEC06BAED0B}" type="slidenum">
              <a:t>9</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5" cy="370"/>
          </a:xfrm>
        </p:spPr>
        <p:txBody>
          <a:bodyPr wrap="square" lIns="93069" tIns="46535" rIns="93069" bIns="46535" anchor="t"/>
          <a:lstStyle/>
          <a:p>
            <a:pPr lvl="0"/>
            <a:endParaRPr lang="en-GB"/>
          </a:p>
        </p:txBody>
      </p:sp>
      <p:sp>
        <p:nvSpPr>
          <p:cNvPr id="4" name="Slide Number Placeholder 3"/>
          <p:cNvSpPr txBox="1">
            <a:spLocks noGrp="1"/>
          </p:cNvSpPr>
          <p:nvPr>
            <p:ph type="sldNum" sz="quarter" idx="8"/>
          </p:nvPr>
        </p:nvSpPr>
        <p:spPr>
          <a:xfrm>
            <a:off x="0" y="0"/>
            <a:ext cx="375" cy="370"/>
          </a:xfrm>
        </p:spPr>
        <p:txBody>
          <a:bodyPr wrap="square" lIns="93069" tIns="46535" rIns="93069" bIns="46535" anchor="t"/>
          <a:lstStyle/>
          <a:p>
            <a:pPr lvl="0" algn="l" hangingPunct="1"/>
            <a:fld id="{6C6114CA-413E-41CA-8EC6-6FEC06BAED0B}" type="slidenum">
              <a:t>10</a:t>
            </a:fld>
            <a:endParaRPr lang="en-GB" sz="1900">
              <a:solidFill>
                <a:srgbClr val="000000"/>
              </a:solidFill>
              <a:latin typeface="+mn-lt" pitchFamily="18"/>
              <a:ea typeface="+mn-ea" pitchFamily="2"/>
              <a:cs typeface="+mn-cs"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703A7D19-5E34-4828-BA83-125896E8EEB6}" type="datetimeFigureOut">
              <a:rPr lang="en-GB" smtClean="0"/>
              <a:pPr/>
              <a:t>30/06/2014</a:t>
            </a:fld>
            <a:endParaRPr lang="en-GB"/>
          </a:p>
        </p:txBody>
      </p:sp>
      <p:sp>
        <p:nvSpPr>
          <p:cNvPr id="17" name="Footer Placeholder 16"/>
          <p:cNvSpPr>
            <a:spLocks noGrp="1"/>
          </p:cNvSpPr>
          <p:nvPr>
            <p:ph type="ftr" sz="quarter" idx="11"/>
          </p:nvPr>
        </p:nvSpPr>
        <p:spPr>
          <a:xfrm>
            <a:off x="2898648" y="6355080"/>
            <a:ext cx="3474720" cy="365760"/>
          </a:xfrm>
        </p:spPr>
        <p:txBody>
          <a:bodyPr/>
          <a:lstStyle/>
          <a:p>
            <a:endParaRPr lang="en-GB"/>
          </a:p>
        </p:txBody>
      </p:sp>
      <p:sp>
        <p:nvSpPr>
          <p:cNvPr id="29" name="Slide Number Placeholder 28"/>
          <p:cNvSpPr>
            <a:spLocks noGrp="1"/>
          </p:cNvSpPr>
          <p:nvPr>
            <p:ph type="sldNum" sz="quarter" idx="12"/>
          </p:nvPr>
        </p:nvSpPr>
        <p:spPr>
          <a:xfrm>
            <a:off x="1216152" y="6355080"/>
            <a:ext cx="1219200" cy="365760"/>
          </a:xfrm>
        </p:spPr>
        <p:txBody>
          <a:bodyPr/>
          <a:lstStyle/>
          <a:p>
            <a:fld id="{A092C8A7-A700-4244-8E7B-2078CC5A027D}" type="slidenum">
              <a:rPr lang="en-GB" smtClean="0"/>
              <a:pPr/>
              <a:t>‹#›</a:t>
            </a:fld>
            <a:endParaRPr lang="en-GB"/>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3A7D19-5E34-4828-BA83-125896E8EEB6}" type="datetimeFigureOut">
              <a:rPr lang="en-GB" smtClean="0"/>
              <a:pPr/>
              <a:t>30/06/2014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92C8A7-A700-4244-8E7B-2078CC5A027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3A7D19-5E34-4828-BA83-125896E8EEB6}" type="datetimeFigureOut">
              <a:rPr lang="en-GB" smtClean="0"/>
              <a:pPr/>
              <a:t>30/06/2014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92C8A7-A700-4244-8E7B-2078CC5A027D}" type="slidenum">
              <a:rPr lang="en-GB" smtClean="0"/>
              <a:pPr/>
              <a:t>‹#›</a:t>
            </a:fld>
            <a:endParaRPr lang="en-GB"/>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03A7D19-5E34-4828-BA83-125896E8EEB6}" type="datetimeFigureOut">
              <a:rPr lang="en-GB" smtClean="0"/>
              <a:pPr/>
              <a:t>30/06/2014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92C8A7-A700-4244-8E7B-2078CC5A027D}" type="slidenum">
              <a:rPr lang="en-GB" smtClean="0"/>
              <a:pPr/>
              <a:t>‹#›</a:t>
            </a:fld>
            <a:endParaRPr lang="en-GB"/>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03A7D19-5E34-4828-BA83-125896E8EEB6}" type="datetimeFigureOut">
              <a:rPr lang="en-GB" smtClean="0"/>
              <a:pPr/>
              <a:t>30/06/2014</a:t>
            </a:fld>
            <a:endParaRPr lang="en-GB"/>
          </a:p>
        </p:txBody>
      </p:sp>
      <p:sp>
        <p:nvSpPr>
          <p:cNvPr id="5" name="Footer Placeholder 4"/>
          <p:cNvSpPr>
            <a:spLocks noGrp="1"/>
          </p:cNvSpPr>
          <p:nvPr>
            <p:ph type="ftr" sz="quarter" idx="11"/>
          </p:nvPr>
        </p:nvSpPr>
        <p:spPr>
          <a:xfrm>
            <a:off x="2898648" y="6355080"/>
            <a:ext cx="3474720" cy="365760"/>
          </a:xfrm>
        </p:spPr>
        <p:txBody>
          <a:bodyPr/>
          <a:lstStyle/>
          <a:p>
            <a:endParaRPr lang="en-GB"/>
          </a:p>
        </p:txBody>
      </p:sp>
      <p:sp>
        <p:nvSpPr>
          <p:cNvPr id="6" name="Slide Number Placeholder 5"/>
          <p:cNvSpPr>
            <a:spLocks noGrp="1"/>
          </p:cNvSpPr>
          <p:nvPr>
            <p:ph type="sldNum" sz="quarter" idx="12"/>
          </p:nvPr>
        </p:nvSpPr>
        <p:spPr>
          <a:xfrm>
            <a:off x="1069848" y="6355080"/>
            <a:ext cx="1520952" cy="365760"/>
          </a:xfrm>
        </p:spPr>
        <p:txBody>
          <a:bodyPr/>
          <a:lstStyle/>
          <a:p>
            <a:fld id="{A092C8A7-A700-4244-8E7B-2078CC5A027D}" type="slidenum">
              <a:rPr lang="en-GB" smtClean="0"/>
              <a:pPr/>
              <a:t>‹#›</a:t>
            </a:fld>
            <a:endParaRPr lang="en-GB"/>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03A7D19-5E34-4828-BA83-125896E8EEB6}" type="datetimeFigureOut">
              <a:rPr lang="en-GB" smtClean="0"/>
              <a:pPr/>
              <a:t>30/06/2014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92C8A7-A700-4244-8E7B-2078CC5A027D}" type="slidenum">
              <a:rPr lang="en-GB" smtClean="0"/>
              <a:pPr/>
              <a:t>‹#›</a:t>
            </a:fld>
            <a:endParaRPr lang="en-GB"/>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03A7D19-5E34-4828-BA83-125896E8EEB6}" type="datetimeFigureOut">
              <a:rPr lang="en-GB" smtClean="0"/>
              <a:pPr/>
              <a:t>30/06/2014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92C8A7-A700-4244-8E7B-2078CC5A027D}" type="slidenum">
              <a:rPr lang="en-GB" smtClean="0"/>
              <a:pPr/>
              <a:t>‹#›</a:t>
            </a:fld>
            <a:endParaRPr lang="en-GB"/>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3A7D19-5E34-4828-BA83-125896E8EEB6}" type="datetimeFigureOut">
              <a:rPr lang="en-GB" smtClean="0"/>
              <a:pPr/>
              <a:t>30/06/2014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92C8A7-A700-4244-8E7B-2078CC5A027D}" type="slidenum">
              <a:rPr lang="en-GB" smtClean="0"/>
              <a:pPr/>
              <a:t>‹#›</a:t>
            </a:fld>
            <a:endParaRPr lang="en-GB"/>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A7D19-5E34-4828-BA83-125896E8EEB6}" type="datetimeFigureOut">
              <a:rPr lang="en-GB" smtClean="0"/>
              <a:pPr/>
              <a:t>30/06/2014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92C8A7-A700-4244-8E7B-2078CC5A027D}" type="slidenum">
              <a:rPr lang="en-GB" smtClean="0"/>
              <a:pPr/>
              <a:t>‹#›</a:t>
            </a:fld>
            <a:endParaRPr lang="en-GB"/>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03A7D19-5E34-4828-BA83-125896E8EEB6}" type="datetimeFigureOut">
              <a:rPr lang="en-GB" smtClean="0"/>
              <a:pPr/>
              <a:t>30/06/2014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92C8A7-A700-4244-8E7B-2078CC5A027D}" type="slidenum">
              <a:rPr lang="en-GB" smtClean="0"/>
              <a:pPr/>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03A7D19-5E34-4828-BA83-125896E8EEB6}" type="datetimeFigureOut">
              <a:rPr lang="en-GB" smtClean="0"/>
              <a:pPr/>
              <a:t>30/06/2014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92C8A7-A700-4244-8E7B-2078CC5A027D}" type="slidenum">
              <a:rPr lang="en-GB" smtClean="0"/>
              <a:pPr/>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03A7D19-5E34-4828-BA83-125896E8EEB6}" type="datetimeFigureOut">
              <a:rPr lang="en-GB" smtClean="0"/>
              <a:pPr/>
              <a:t>30/06/2014</a:t>
            </a:fld>
            <a:endParaRPr lang="en-GB"/>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092C8A7-A700-4244-8E7B-2078CC5A027D}" type="slidenum">
              <a:rPr lang="en-GB" smtClean="0"/>
              <a:pPr/>
              <a:t>‹#›</a:t>
            </a:fld>
            <a:endParaRPr lang="en-GB"/>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3933056"/>
            <a:ext cx="6858000" cy="1152128"/>
          </a:xfrm>
        </p:spPr>
        <p:txBody>
          <a:bodyPr>
            <a:normAutofit fontScale="90000"/>
          </a:bodyPr>
          <a:lstStyle/>
          <a:p>
            <a:r>
              <a:rPr lang="en-GB" dirty="0" smtClean="0"/>
              <a:t>Mapping Paths to Family Justice-</a:t>
            </a:r>
            <a:br>
              <a:rPr lang="en-GB" dirty="0" smtClean="0"/>
            </a:br>
            <a:r>
              <a:rPr lang="en-GB" dirty="0" smtClean="0"/>
              <a:t>Best Practices &amp; Policy Implications</a:t>
            </a:r>
            <a:endParaRPr lang="en-GB" dirty="0"/>
          </a:p>
        </p:txBody>
      </p:sp>
      <p:sp>
        <p:nvSpPr>
          <p:cNvPr id="3" name="Subtitle 2"/>
          <p:cNvSpPr>
            <a:spLocks noGrp="1"/>
          </p:cNvSpPr>
          <p:nvPr>
            <p:ph type="subTitle" idx="1"/>
          </p:nvPr>
        </p:nvSpPr>
        <p:spPr>
          <a:xfrm>
            <a:off x="1331640" y="5085184"/>
            <a:ext cx="6858000" cy="1472902"/>
          </a:xfrm>
        </p:spPr>
        <p:txBody>
          <a:bodyPr>
            <a:normAutofit/>
          </a:bodyPr>
          <a:lstStyle/>
          <a:p>
            <a:r>
              <a:rPr lang="en-GB" spc="-100" dirty="0" smtClean="0"/>
              <a:t>Mapping Paths to Family Justice Final Conference</a:t>
            </a:r>
          </a:p>
          <a:p>
            <a:r>
              <a:rPr lang="en-GB" spc="-100" dirty="0" smtClean="0"/>
              <a:t>Session 2</a:t>
            </a:r>
          </a:p>
          <a:p>
            <a:endParaRPr lang="en-GB" spc="-100" dirty="0" smtClean="0"/>
          </a:p>
        </p:txBody>
      </p:sp>
      <p:pic>
        <p:nvPicPr>
          <p:cNvPr id="7" name="Picture 2" descr="F:\Kate's Mapping Paths\documents\logo.JPG"/>
          <p:cNvPicPr>
            <a:picLocks noChangeAspect="1" noChangeArrowheads="1"/>
          </p:cNvPicPr>
          <p:nvPr/>
        </p:nvPicPr>
        <p:blipFill>
          <a:blip r:embed="rId3" cstate="print"/>
          <a:srcRect/>
          <a:stretch>
            <a:fillRect/>
          </a:stretch>
        </p:blipFill>
        <p:spPr bwMode="auto">
          <a:xfrm>
            <a:off x="2195736" y="476671"/>
            <a:ext cx="4670446" cy="314662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dirty="0"/>
              <a:t>Susceptibility to practitioner influences</a:t>
            </a:r>
            <a:endParaRPr lang="en-US" dirty="0"/>
          </a:p>
        </p:txBody>
      </p:sp>
      <p:sp>
        <p:nvSpPr>
          <p:cNvPr id="3" name="Content Placeholder 2"/>
          <p:cNvSpPr txBox="1">
            <a:spLocks noGrp="1"/>
          </p:cNvSpPr>
          <p:nvPr>
            <p:ph type="body" idx="4294967295"/>
          </p:nvPr>
        </p:nvSpPr>
        <p:spPr>
          <a:xfrm>
            <a:off x="467544" y="1412776"/>
            <a:ext cx="8362912" cy="5248000"/>
          </a:xfrm>
        </p:spPr>
        <p:txBody>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432000" lvl="1" indent="0">
              <a:spcAft>
                <a:spcPts val="600"/>
              </a:spcAft>
              <a:buClr>
                <a:srgbClr val="727CA3"/>
              </a:buClr>
              <a:buSzPct val="76000"/>
              <a:buNone/>
            </a:pPr>
            <a:endParaRPr lang="en-GB" i="1" dirty="0" smtClean="0"/>
          </a:p>
          <a:p>
            <a:pPr marL="0" indent="0">
              <a:spcAft>
                <a:spcPts val="600"/>
              </a:spcAft>
              <a:buClr>
                <a:srgbClr val="727CA3"/>
              </a:buClr>
              <a:buSzPct val="76000"/>
              <a:buFont typeface="Wingdings 3"/>
              <a:buChar char=""/>
            </a:pPr>
            <a:r>
              <a:rPr lang="en-GB" sz="2400" dirty="0" smtClean="0"/>
              <a:t>While many practitioner did describe a range of options, many parties were susceptible to practitioner preference, and followed their </a:t>
            </a:r>
            <a:r>
              <a:rPr lang="en-GB" sz="2400" dirty="0"/>
              <a:t>practitioner’s enthusiasm for a particular </a:t>
            </a:r>
            <a:r>
              <a:rPr lang="en-GB" sz="2400" dirty="0" smtClean="0"/>
              <a:t>FDR</a:t>
            </a:r>
            <a:r>
              <a:rPr lang="en-GB" sz="3000" dirty="0" smtClean="0"/>
              <a:t>:</a:t>
            </a:r>
          </a:p>
          <a:p>
            <a:pPr marL="0" indent="0">
              <a:spcAft>
                <a:spcPts val="600"/>
              </a:spcAft>
              <a:buClr>
                <a:srgbClr val="727CA3"/>
              </a:buClr>
              <a:buSzPct val="76000"/>
              <a:buFont typeface="Wingdings 3"/>
              <a:buChar char=""/>
            </a:pPr>
            <a:endParaRPr lang="en-GB" dirty="0" smtClean="0"/>
          </a:p>
          <a:p>
            <a:pPr marL="432000" lvl="1" indent="0">
              <a:spcAft>
                <a:spcPts val="600"/>
              </a:spcAft>
              <a:buClr>
                <a:srgbClr val="727CA3"/>
              </a:buClr>
              <a:buSzPct val="76000"/>
              <a:buFont typeface="Wingdings 3"/>
              <a:buChar char=""/>
            </a:pPr>
            <a:r>
              <a:rPr lang="en-GB" dirty="0" smtClean="0"/>
              <a:t>“She </a:t>
            </a:r>
            <a:r>
              <a:rPr lang="en-GB" dirty="0"/>
              <a:t>was very pro-mediation. </a:t>
            </a:r>
            <a:r>
              <a:rPr lang="en-GB" dirty="0" smtClean="0"/>
              <a:t>So </a:t>
            </a:r>
            <a:r>
              <a:rPr lang="en-GB" dirty="0"/>
              <a:t>she kind </a:t>
            </a:r>
            <a:r>
              <a:rPr lang="en-GB" dirty="0" smtClean="0"/>
              <a:t>of described </a:t>
            </a:r>
            <a:r>
              <a:rPr lang="en-GB" dirty="0"/>
              <a:t>it in favourable terms.  Just </a:t>
            </a:r>
            <a:r>
              <a:rPr lang="en-GB" dirty="0" smtClean="0"/>
              <a:t>that you’d </a:t>
            </a:r>
            <a:r>
              <a:rPr lang="en-GB" dirty="0"/>
              <a:t>be able to get in a room together and work with a professional third party who would help you </a:t>
            </a:r>
            <a:r>
              <a:rPr lang="en-GB" dirty="0" smtClean="0"/>
              <a:t>to </a:t>
            </a:r>
            <a:r>
              <a:rPr lang="en-GB" dirty="0"/>
              <a:t>talk about the issues and then you can come to an </a:t>
            </a:r>
            <a:r>
              <a:rPr lang="en-GB" dirty="0" smtClean="0"/>
              <a:t>agreement” (Charlotte)</a:t>
            </a:r>
          </a:p>
          <a:p>
            <a:pPr marL="432000" lvl="1" indent="0">
              <a:spcAft>
                <a:spcPts val="600"/>
              </a:spcAft>
              <a:buClr>
                <a:srgbClr val="727CA3"/>
              </a:buClr>
              <a:buSzPct val="76000"/>
              <a:buFont typeface="Wingdings 3"/>
              <a:buChar char=""/>
            </a:pPr>
            <a:r>
              <a:rPr lang="en-GB" dirty="0">
                <a:latin typeface="Gill Sans MT" pitchFamily="18"/>
              </a:rPr>
              <a:t>.</a:t>
            </a:r>
          </a:p>
        </p:txBody>
      </p:sp>
    </p:spTree>
    <p:extLst>
      <p:ext uri="{BB962C8B-B14F-4D97-AF65-F5344CB8AC3E}">
        <p14:creationId xmlns:p14="http://schemas.microsoft.com/office/powerpoint/2010/main" val="3794807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smtClean="0"/>
              <a:t>Time to research and consider options</a:t>
            </a:r>
            <a:endParaRPr lang="en-US" dirty="0"/>
          </a:p>
        </p:txBody>
      </p:sp>
      <p:sp>
        <p:nvSpPr>
          <p:cNvPr id="3" name="Content Placeholder 2"/>
          <p:cNvSpPr txBox="1">
            <a:spLocks noGrp="1"/>
          </p:cNvSpPr>
          <p:nvPr>
            <p:ph type="body" idx="4294967295"/>
          </p:nvPr>
        </p:nvSpPr>
        <p:spPr/>
        <p:txBody>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Bef>
                <a:spcPts val="601"/>
              </a:spcBef>
              <a:buClr>
                <a:srgbClr val="727CA3"/>
              </a:buClr>
              <a:buSzPct val="76000"/>
              <a:buFont typeface="Wingdings 3"/>
              <a:buChar char=""/>
            </a:pPr>
            <a:r>
              <a:rPr lang="en-GB" dirty="0"/>
              <a:t>Clients should be given sufficient time to inform themselves and prepare for the FDR process.</a:t>
            </a:r>
          </a:p>
          <a:p>
            <a:pPr marL="432000" lvl="1" indent="0">
              <a:spcBef>
                <a:spcPts val="601"/>
              </a:spcBef>
              <a:buClr>
                <a:srgbClr val="727CA3"/>
              </a:buClr>
              <a:buSzPct val="76000"/>
              <a:buFont typeface="Wingdings 3"/>
              <a:buChar char=""/>
            </a:pPr>
            <a:r>
              <a:rPr lang="en-GB" dirty="0"/>
              <a:t>“As soon as [lawyer] had suggested the collaborative divorce process he sent me away with literature on the different possibilities and then I did my own research online of what that meant." (Marcus, Collaborative Law</a:t>
            </a:r>
            <a:r>
              <a:rPr lang="en-GB" dirty="0" smtClean="0"/>
              <a:t>).</a:t>
            </a:r>
          </a:p>
          <a:p>
            <a:pPr marL="432000" lvl="1" indent="0">
              <a:spcBef>
                <a:spcPts val="601"/>
              </a:spcBef>
              <a:buClr>
                <a:srgbClr val="727CA3"/>
              </a:buClr>
              <a:buSzPct val="76000"/>
              <a:buFont typeface="Wingdings 3"/>
              <a:buChar char=""/>
            </a:pPr>
            <a:r>
              <a:rPr lang="en-GB" dirty="0"/>
              <a:t>.</a:t>
            </a:r>
            <a:endParaRPr lang="en-GB" dirty="0" smtClean="0"/>
          </a:p>
          <a:p>
            <a:pPr marL="432000" lvl="1" indent="0">
              <a:spcBef>
                <a:spcPts val="601"/>
              </a:spcBef>
              <a:buClr>
                <a:srgbClr val="727CA3"/>
              </a:buClr>
              <a:buSzPct val="76000"/>
              <a:buFont typeface="Wingdings 3"/>
              <a:buChar char=""/>
            </a:pPr>
            <a:endParaRPr lang="en-GB" dirty="0"/>
          </a:p>
          <a:p>
            <a:pPr marL="0" lvl="0" indent="0">
              <a:spcBef>
                <a:spcPts val="601"/>
              </a:spcBef>
              <a:buClr>
                <a:srgbClr val="727CA3"/>
              </a:buClr>
              <a:buSzPct val="76000"/>
              <a:buFont typeface="Wingdings 3"/>
              <a:buChar char=""/>
            </a:pPr>
            <a:endParaRPr lang="en-GB" dirty="0">
              <a:latin typeface="Gill Sans MT" pitchFamily="18"/>
            </a:endParaRPr>
          </a:p>
        </p:txBody>
      </p:sp>
    </p:spTree>
    <p:extLst>
      <p:ext uri="{BB962C8B-B14F-4D97-AF65-F5344CB8AC3E}">
        <p14:creationId xmlns:p14="http://schemas.microsoft.com/office/powerpoint/2010/main" val="4161143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dirty="0"/>
              <a:t>Effective screening</a:t>
            </a:r>
            <a:endParaRPr lang="en-US" dirty="0"/>
          </a:p>
        </p:txBody>
      </p:sp>
      <p:sp>
        <p:nvSpPr>
          <p:cNvPr id="3" name="Content Placeholder 2"/>
          <p:cNvSpPr txBox="1">
            <a:spLocks noGrp="1"/>
          </p:cNvSpPr>
          <p:nvPr>
            <p:ph type="body" idx="4294967295"/>
          </p:nvPr>
        </p:nvSpPr>
        <p:spPr>
          <a:xfrm>
            <a:off x="457200" y="1219320"/>
            <a:ext cx="8435280" cy="4945984"/>
          </a:xfrm>
        </p:spPr>
        <p:txBody>
          <a:bodyPr>
            <a:normAutofit lnSpcReduction="10000"/>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Aft>
                <a:spcPts val="600"/>
              </a:spcAft>
              <a:buClr>
                <a:srgbClr val="727CA3"/>
              </a:buClr>
              <a:buSzPct val="76000"/>
              <a:buFont typeface="Wingdings 3"/>
              <a:buChar char=""/>
            </a:pPr>
            <a:r>
              <a:rPr lang="en-GB" sz="2400" dirty="0"/>
              <a:t>Effective screening for client and case suitability is needed in all processes, combined with appropriate responses to the </a:t>
            </a:r>
            <a:r>
              <a:rPr lang="en-GB" sz="2400" dirty="0" smtClean="0"/>
              <a:t>situation.</a:t>
            </a:r>
          </a:p>
          <a:p>
            <a:pPr marL="0" indent="0">
              <a:spcAft>
                <a:spcPts val="600"/>
              </a:spcAft>
              <a:buClr>
                <a:srgbClr val="727CA3"/>
              </a:buClr>
              <a:buSzPct val="76000"/>
              <a:buFont typeface="Wingdings 3"/>
              <a:buChar char=""/>
            </a:pPr>
            <a:r>
              <a:rPr lang="en-GB" sz="2400" dirty="0" smtClean="0"/>
              <a:t>As </a:t>
            </a:r>
            <a:r>
              <a:rPr lang="en-GB" sz="2400" dirty="0"/>
              <a:t>well as screening for risk in domestic abuse and child abuse cases, practitioners should be alert </a:t>
            </a:r>
            <a:r>
              <a:rPr lang="en-GB" sz="2400" dirty="0" smtClean="0"/>
              <a:t>to other factors which affect FDR suitability, including mental </a:t>
            </a:r>
            <a:r>
              <a:rPr lang="en-GB" sz="2400" dirty="0"/>
              <a:t>health </a:t>
            </a:r>
            <a:r>
              <a:rPr lang="en-GB" sz="2400" dirty="0" smtClean="0"/>
              <a:t>issues;</a:t>
            </a:r>
          </a:p>
          <a:p>
            <a:pPr marL="432000" lvl="1" indent="0">
              <a:spcAft>
                <a:spcPts val="600"/>
              </a:spcAft>
              <a:buClr>
                <a:srgbClr val="727CA3"/>
              </a:buClr>
              <a:buSzPct val="76000"/>
              <a:buFont typeface="Wingdings 3"/>
              <a:buChar char=""/>
            </a:pPr>
            <a:r>
              <a:rPr lang="en-GB" sz="1800" i="1" dirty="0"/>
              <a:t>Did you feel that your lawyer took into account your emotional state during the process</a:t>
            </a:r>
            <a:r>
              <a:rPr lang="en-GB" sz="1800" i="1" dirty="0" smtClean="0"/>
              <a:t>?</a:t>
            </a:r>
          </a:p>
          <a:p>
            <a:pPr marL="432000" lvl="1" indent="0">
              <a:spcAft>
                <a:spcPts val="600"/>
              </a:spcAft>
              <a:buClr>
                <a:srgbClr val="727CA3"/>
              </a:buClr>
              <a:buSzPct val="76000"/>
              <a:buFont typeface="Wingdings 3"/>
              <a:buChar char=""/>
            </a:pPr>
            <a:r>
              <a:rPr lang="en-GB" sz="1800" dirty="0"/>
              <a:t>Yeah. That was the main thing that he did do.  He knew I had mental health problems and he made sure I understood everything crystal </a:t>
            </a:r>
            <a:r>
              <a:rPr lang="en-GB" sz="1800" dirty="0" smtClean="0"/>
              <a:t>clear (Richard)</a:t>
            </a:r>
          </a:p>
          <a:p>
            <a:pPr marL="432000" lvl="1" indent="0">
              <a:spcAft>
                <a:spcPts val="600"/>
              </a:spcAft>
              <a:buClr>
                <a:srgbClr val="727CA3"/>
              </a:buClr>
              <a:buSzPct val="76000"/>
              <a:buFont typeface="Wingdings 3"/>
              <a:buChar char=""/>
            </a:pPr>
            <a:endParaRPr lang="en-GB" sz="1800" i="1" dirty="0"/>
          </a:p>
          <a:p>
            <a:pPr marL="0" indent="0">
              <a:spcAft>
                <a:spcPts val="600"/>
              </a:spcAft>
              <a:buClr>
                <a:srgbClr val="727CA3"/>
              </a:buClr>
              <a:buSzPct val="76000"/>
              <a:buFont typeface="Wingdings 3"/>
              <a:buChar char=""/>
            </a:pPr>
            <a:r>
              <a:rPr lang="en-GB" sz="2400" dirty="0" smtClean="0"/>
              <a:t>Also including power </a:t>
            </a:r>
            <a:r>
              <a:rPr lang="en-GB" sz="2400" dirty="0"/>
              <a:t>imbalances and the potential strategic use of Mediation or Collaborative Law by a dominant or controlling partner</a:t>
            </a:r>
            <a:r>
              <a:rPr lang="en-GB" sz="2400" dirty="0" smtClean="0"/>
              <a:t>;</a:t>
            </a:r>
          </a:p>
          <a:p>
            <a:pPr marL="432000" lvl="1" indent="0">
              <a:spcAft>
                <a:spcPts val="600"/>
              </a:spcAft>
              <a:buClr>
                <a:srgbClr val="727CA3"/>
              </a:buClr>
              <a:buSzPct val="76000"/>
              <a:buFont typeface="Wingdings 3"/>
              <a:buChar char=""/>
            </a:pPr>
            <a:r>
              <a:rPr lang="en-GB" sz="1800" dirty="0" smtClean="0"/>
              <a:t>“I </a:t>
            </a:r>
            <a:r>
              <a:rPr lang="en-GB" sz="1800" dirty="0"/>
              <a:t>would have hated </a:t>
            </a:r>
            <a:r>
              <a:rPr lang="en-GB" sz="1800" dirty="0" smtClean="0"/>
              <a:t>[Collaborative </a:t>
            </a:r>
            <a:r>
              <a:rPr lang="en-GB" sz="1800" dirty="0"/>
              <a:t>L</a:t>
            </a:r>
            <a:r>
              <a:rPr lang="en-GB" sz="1800" dirty="0" smtClean="0"/>
              <a:t>aw</a:t>
            </a:r>
            <a:r>
              <a:rPr lang="en-GB" sz="1800" dirty="0"/>
              <a:t>]. I was married to a lawyer, you see</a:t>
            </a:r>
            <a:r>
              <a:rPr lang="en-GB" sz="1800" dirty="0" smtClean="0"/>
              <a:t>.” (Eve)</a:t>
            </a:r>
          </a:p>
          <a:p>
            <a:pPr marL="432000" lvl="1" indent="0">
              <a:spcAft>
                <a:spcPts val="600"/>
              </a:spcAft>
              <a:buClr>
                <a:srgbClr val="727CA3"/>
              </a:buClr>
              <a:buSzPct val="76000"/>
              <a:buFont typeface="Wingdings 3"/>
              <a:buChar char=""/>
            </a:pPr>
            <a:r>
              <a:rPr lang="en-GB" sz="1800" dirty="0"/>
              <a:t>.</a:t>
            </a:r>
            <a:endParaRPr lang="en-GB" sz="1800" dirty="0" smtClean="0"/>
          </a:p>
          <a:p>
            <a:pPr marL="432000" lvl="1" indent="0">
              <a:spcAft>
                <a:spcPts val="600"/>
              </a:spcAft>
              <a:buClr>
                <a:srgbClr val="727CA3"/>
              </a:buClr>
              <a:buSzPct val="76000"/>
              <a:buFont typeface="Wingdings 3"/>
              <a:buChar char=""/>
            </a:pPr>
            <a:endParaRPr lang="en-GB" sz="2400" dirty="0"/>
          </a:p>
        </p:txBody>
      </p:sp>
    </p:spTree>
    <p:extLst>
      <p:ext uri="{BB962C8B-B14F-4D97-AF65-F5344CB8AC3E}">
        <p14:creationId xmlns:p14="http://schemas.microsoft.com/office/powerpoint/2010/main" val="18065631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dirty="0"/>
              <a:t>Summary of Best Practice in giving options to </a:t>
            </a:r>
            <a:r>
              <a:rPr lang="en-GB" dirty="0" smtClean="0"/>
              <a:t>clients</a:t>
            </a:r>
            <a:endParaRPr lang="en-US" dirty="0"/>
          </a:p>
        </p:txBody>
      </p:sp>
      <p:sp>
        <p:nvSpPr>
          <p:cNvPr id="3" name="Content Placeholder 2"/>
          <p:cNvSpPr txBox="1">
            <a:spLocks noGrp="1"/>
          </p:cNvSpPr>
          <p:nvPr>
            <p:ph type="body" idx="4294967295"/>
          </p:nvPr>
        </p:nvSpPr>
        <p:spPr>
          <a:xfrm>
            <a:off x="611560" y="1772816"/>
            <a:ext cx="7930864" cy="4023864"/>
          </a:xfrm>
        </p:spPr>
        <p:txBody>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Bef>
                <a:spcPts val="601"/>
              </a:spcBef>
              <a:buClr>
                <a:srgbClr val="727CA3"/>
              </a:buClr>
              <a:buSzPct val="76000"/>
              <a:buFont typeface="Wingdings 3"/>
              <a:buChar char=""/>
            </a:pPr>
            <a:r>
              <a:rPr lang="en-GB" dirty="0" smtClean="0"/>
              <a:t>Constrained choice: helping clients make choices which fit their needs pragmatically.</a:t>
            </a:r>
          </a:p>
          <a:p>
            <a:pPr marL="0" indent="0">
              <a:spcBef>
                <a:spcPts val="601"/>
              </a:spcBef>
              <a:buClr>
                <a:srgbClr val="727CA3"/>
              </a:buClr>
              <a:buSzPct val="76000"/>
              <a:buFont typeface="Wingdings 3"/>
              <a:buChar char=""/>
            </a:pPr>
            <a:r>
              <a:rPr lang="en-GB" dirty="0" smtClean="0"/>
              <a:t>Emotional readiness: giving time to talk and think through options, helping them choose an emotionally suitable process.</a:t>
            </a:r>
          </a:p>
          <a:p>
            <a:pPr marL="0" indent="0">
              <a:spcBef>
                <a:spcPts val="601"/>
              </a:spcBef>
              <a:buClr>
                <a:srgbClr val="727CA3"/>
              </a:buClr>
              <a:buSzPct val="76000"/>
              <a:buFont typeface="Wingdings 3"/>
              <a:buChar char=""/>
            </a:pPr>
            <a:r>
              <a:rPr lang="en-GB" dirty="0" smtClean="0"/>
              <a:t>Susceptibility </a:t>
            </a:r>
            <a:r>
              <a:rPr lang="en-GB" dirty="0"/>
              <a:t>to practitioner influences</a:t>
            </a:r>
            <a:r>
              <a:rPr lang="en-GB" dirty="0" smtClean="0"/>
              <a:t>. Being aware of their influence here. Offering neutral intake sessions.</a:t>
            </a:r>
          </a:p>
          <a:p>
            <a:pPr marL="0" indent="0">
              <a:spcBef>
                <a:spcPts val="601"/>
              </a:spcBef>
              <a:buClr>
                <a:srgbClr val="727CA3"/>
              </a:buClr>
              <a:buSzPct val="76000"/>
              <a:buFont typeface="Wingdings 3"/>
              <a:buChar char=""/>
            </a:pPr>
            <a:endParaRPr lang="en-GB" dirty="0"/>
          </a:p>
          <a:p>
            <a:pPr marL="0" lvl="0" indent="0">
              <a:spcBef>
                <a:spcPts val="601"/>
              </a:spcBef>
              <a:buClr>
                <a:srgbClr val="727CA3"/>
              </a:buClr>
              <a:buSzPct val="76000"/>
              <a:buFont typeface="Wingdings 3"/>
              <a:buChar char=""/>
            </a:pPr>
            <a:endParaRPr lang="en-GB" dirty="0">
              <a:latin typeface="Gill Sans MT" pitchFamily="18"/>
            </a:endParaRPr>
          </a:p>
        </p:txBody>
      </p:sp>
    </p:spTree>
    <p:extLst>
      <p:ext uri="{BB962C8B-B14F-4D97-AF65-F5344CB8AC3E}">
        <p14:creationId xmlns:p14="http://schemas.microsoft.com/office/powerpoint/2010/main" val="345731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Selling Family Dispute </a:t>
            </a:r>
            <a:r>
              <a:rPr lang="en-GB" dirty="0" smtClean="0"/>
              <a:t/>
            </a:r>
            <a:br>
              <a:rPr lang="en-GB" dirty="0" smtClean="0"/>
            </a:br>
            <a:r>
              <a:rPr lang="en-GB" dirty="0" smtClean="0"/>
              <a:t>Resolution </a:t>
            </a:r>
            <a:r>
              <a:rPr lang="en-GB" dirty="0"/>
              <a:t>Positively </a:t>
            </a:r>
          </a:p>
        </p:txBody>
      </p:sp>
      <p:sp>
        <p:nvSpPr>
          <p:cNvPr id="3" name="Subtitle 2"/>
          <p:cNvSpPr>
            <a:spLocks noGrp="1"/>
          </p:cNvSpPr>
          <p:nvPr>
            <p:ph type="subTitle" idx="1"/>
          </p:nvPr>
        </p:nvSpPr>
        <p:spPr/>
        <p:txBody>
          <a:bodyPr/>
          <a:lstStyle/>
          <a:p>
            <a:r>
              <a:rPr lang="en-GB" spc="-100" dirty="0"/>
              <a:t>Mapping Paths to Family Justice Final Conference</a:t>
            </a:r>
          </a:p>
          <a:p>
            <a:endParaRPr lang="en-GB" dirty="0"/>
          </a:p>
        </p:txBody>
      </p:sp>
      <p:pic>
        <p:nvPicPr>
          <p:cNvPr id="4" name="Picture 2" descr="F:\Kate's Mapping Paths\documents\logo.JPG"/>
          <p:cNvPicPr>
            <a:picLocks noChangeAspect="1" noChangeArrowheads="1"/>
          </p:cNvPicPr>
          <p:nvPr/>
        </p:nvPicPr>
        <p:blipFill>
          <a:blip r:embed="rId2" cstate="print"/>
          <a:srcRect/>
          <a:stretch>
            <a:fillRect/>
          </a:stretch>
        </p:blipFill>
        <p:spPr bwMode="auto">
          <a:xfrm>
            <a:off x="2483768" y="260648"/>
            <a:ext cx="4320480" cy="2882189"/>
          </a:xfrm>
          <a:prstGeom prst="rect">
            <a:avLst/>
          </a:prstGeom>
          <a:noFill/>
        </p:spPr>
      </p:pic>
    </p:spTree>
    <p:extLst>
      <p:ext uri="{BB962C8B-B14F-4D97-AF65-F5344CB8AC3E}">
        <p14:creationId xmlns:p14="http://schemas.microsoft.com/office/powerpoint/2010/main" val="23388286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smtClean="0">
                <a:solidFill>
                  <a:schemeClr val="tx2">
                    <a:lumMod val="75000"/>
                  </a:schemeClr>
                </a:solidFill>
              </a:rPr>
              <a:t>Key</a:t>
            </a:r>
            <a:r>
              <a:rPr lang="en-GB" dirty="0" smtClean="0"/>
              <a:t> </a:t>
            </a:r>
            <a:r>
              <a:rPr lang="en-GB" dirty="0" smtClean="0">
                <a:solidFill>
                  <a:schemeClr val="tx2">
                    <a:lumMod val="75000"/>
                  </a:schemeClr>
                </a:solidFill>
              </a:rPr>
              <a:t>Message</a:t>
            </a:r>
            <a:endParaRPr lang="en-GB" dirty="0">
              <a:solidFill>
                <a:schemeClr val="tx2">
                  <a:lumMod val="75000"/>
                </a:schemeClr>
              </a:solidFill>
            </a:endParaRPr>
          </a:p>
        </p:txBody>
      </p:sp>
      <p:sp>
        <p:nvSpPr>
          <p:cNvPr id="7" name="Content Placeholder 6"/>
          <p:cNvSpPr>
            <a:spLocks noGrp="1"/>
          </p:cNvSpPr>
          <p:nvPr>
            <p:ph sz="quarter" idx="1"/>
          </p:nvPr>
        </p:nvSpPr>
        <p:spPr/>
        <p:txBody>
          <a:bodyPr/>
          <a:lstStyle/>
          <a:p>
            <a:pPr marL="0" indent="0">
              <a:buNone/>
            </a:pPr>
            <a:endParaRPr lang="en-GB" dirty="0">
              <a:solidFill>
                <a:schemeClr val="tx2">
                  <a:lumMod val="75000"/>
                </a:schemeClr>
              </a:solidFill>
            </a:endParaRPr>
          </a:p>
          <a:p>
            <a:r>
              <a:rPr lang="en-GB" sz="2800" dirty="0" smtClean="0">
                <a:solidFill>
                  <a:schemeClr val="tx2">
                    <a:lumMod val="75000"/>
                  </a:schemeClr>
                </a:solidFill>
              </a:rPr>
              <a:t>There </a:t>
            </a:r>
            <a:r>
              <a:rPr lang="en-GB" sz="2800" dirty="0">
                <a:solidFill>
                  <a:schemeClr val="tx2">
                    <a:lumMod val="75000"/>
                  </a:schemeClr>
                </a:solidFill>
              </a:rPr>
              <a:t>are sufficient </a:t>
            </a:r>
            <a:r>
              <a:rPr lang="en-GB" sz="2800" i="1" dirty="0">
                <a:solidFill>
                  <a:srgbClr val="7030A0"/>
                </a:solidFill>
              </a:rPr>
              <a:t>positive</a:t>
            </a:r>
            <a:r>
              <a:rPr lang="en-GB" sz="2800" dirty="0">
                <a:solidFill>
                  <a:schemeClr val="tx2">
                    <a:lumMod val="75000"/>
                  </a:schemeClr>
                </a:solidFill>
              </a:rPr>
              <a:t> reasons for referring clients to FDR to make negative stereotyping of court outcomes unnecessary.</a:t>
            </a:r>
          </a:p>
          <a:p>
            <a:endParaRPr lang="en-GB" dirty="0"/>
          </a:p>
        </p:txBody>
      </p:sp>
    </p:spTree>
    <p:extLst>
      <p:ext uri="{BB962C8B-B14F-4D97-AF65-F5344CB8AC3E}">
        <p14:creationId xmlns:p14="http://schemas.microsoft.com/office/powerpoint/2010/main" val="36736377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chemeClr val="tx2">
                    <a:lumMod val="75000"/>
                  </a:schemeClr>
                </a:solidFill>
              </a:rPr>
              <a:t>Undermining of the court process</a:t>
            </a:r>
            <a:endParaRPr lang="en-GB" dirty="0">
              <a:solidFill>
                <a:schemeClr val="tx2">
                  <a:lumMod val="75000"/>
                </a:schemeClr>
              </a:solidFill>
            </a:endParaRPr>
          </a:p>
        </p:txBody>
      </p:sp>
      <p:sp>
        <p:nvSpPr>
          <p:cNvPr id="3" name="Content Placeholder 2"/>
          <p:cNvSpPr>
            <a:spLocks noGrp="1"/>
          </p:cNvSpPr>
          <p:nvPr>
            <p:ph sz="quarter" idx="1"/>
          </p:nvPr>
        </p:nvSpPr>
        <p:spPr/>
        <p:txBody>
          <a:bodyPr>
            <a:normAutofit/>
          </a:bodyPr>
          <a:lstStyle/>
          <a:p>
            <a:endParaRPr lang="en-GB" sz="2800" dirty="0" smtClean="0"/>
          </a:p>
          <a:p>
            <a:r>
              <a:rPr lang="en-GB" sz="2800" dirty="0" smtClean="0"/>
              <a:t>Rather than promoting FDR on its own merits practitioners undermine the court by emphasising:</a:t>
            </a:r>
          </a:p>
          <a:p>
            <a:pPr lvl="1"/>
            <a:r>
              <a:rPr lang="en-GB" sz="2400" dirty="0" smtClean="0"/>
              <a:t>Costs</a:t>
            </a:r>
          </a:p>
          <a:p>
            <a:pPr lvl="1"/>
            <a:r>
              <a:rPr lang="en-GB" sz="2400" dirty="0" smtClean="0"/>
              <a:t>Delay</a:t>
            </a:r>
          </a:p>
          <a:p>
            <a:pPr lvl="1"/>
            <a:r>
              <a:rPr lang="en-GB" sz="2400" dirty="0" smtClean="0"/>
              <a:t>Loss of control over outcome</a:t>
            </a:r>
          </a:p>
          <a:p>
            <a:pPr lvl="1"/>
            <a:r>
              <a:rPr lang="en-GB" sz="2400" dirty="0" smtClean="0"/>
              <a:t>Uncertainty of outcome</a:t>
            </a:r>
          </a:p>
          <a:p>
            <a:pPr>
              <a:buFont typeface="Wingdings" panose="05000000000000000000" pitchFamily="2" charset="2"/>
              <a:buChar char="§"/>
            </a:pPr>
            <a:endParaRPr lang="en-GB" sz="2600" dirty="0">
              <a:solidFill>
                <a:schemeClr val="tx2">
                  <a:lumMod val="75000"/>
                </a:schemeClr>
              </a:solidFill>
            </a:endParaRPr>
          </a:p>
        </p:txBody>
      </p:sp>
    </p:spTree>
    <p:extLst>
      <p:ext uri="{BB962C8B-B14F-4D97-AF65-F5344CB8AC3E}">
        <p14:creationId xmlns:p14="http://schemas.microsoft.com/office/powerpoint/2010/main" val="24956455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chemeClr val="tx2">
                    <a:lumMod val="75000"/>
                  </a:schemeClr>
                </a:solidFill>
              </a:rPr>
              <a:t>Overstating </a:t>
            </a:r>
            <a:r>
              <a:rPr lang="en-GB" dirty="0">
                <a:solidFill>
                  <a:schemeClr val="tx2">
                    <a:lumMod val="75000"/>
                  </a:schemeClr>
                </a:solidFill>
              </a:rPr>
              <a:t>j</a:t>
            </a:r>
            <a:r>
              <a:rPr lang="en-GB" dirty="0" smtClean="0">
                <a:solidFill>
                  <a:schemeClr val="tx2">
                    <a:lumMod val="75000"/>
                  </a:schemeClr>
                </a:solidFill>
              </a:rPr>
              <a:t>udicial unpredictability</a:t>
            </a:r>
            <a:endParaRPr lang="en-GB" dirty="0">
              <a:solidFill>
                <a:schemeClr val="tx2">
                  <a:lumMod val="75000"/>
                </a:schemeClr>
              </a:solidFill>
            </a:endParaRPr>
          </a:p>
        </p:txBody>
      </p:sp>
      <p:sp>
        <p:nvSpPr>
          <p:cNvPr id="3" name="Content Placeholder 2"/>
          <p:cNvSpPr>
            <a:spLocks noGrp="1"/>
          </p:cNvSpPr>
          <p:nvPr>
            <p:ph sz="quarter" idx="1"/>
          </p:nvPr>
        </p:nvSpPr>
        <p:spPr>
          <a:xfrm>
            <a:off x="457200" y="1219200"/>
            <a:ext cx="8229600" cy="5090120"/>
          </a:xfrm>
        </p:spPr>
        <p:txBody>
          <a:bodyPr>
            <a:normAutofit fontScale="92500" lnSpcReduction="20000"/>
          </a:bodyPr>
          <a:lstStyle/>
          <a:p>
            <a:pPr marL="0" indent="0">
              <a:buNone/>
            </a:pPr>
            <a:endParaRPr lang="en-GB" sz="3000" dirty="0" smtClean="0"/>
          </a:p>
          <a:p>
            <a:pPr marL="0" indent="0">
              <a:buNone/>
            </a:pPr>
            <a:r>
              <a:rPr lang="en-GB" sz="3000" dirty="0" smtClean="0"/>
              <a:t>“[</a:t>
            </a:r>
            <a:r>
              <a:rPr lang="en-GB" sz="3000" dirty="0"/>
              <a:t>T]he court... is not a great system, it's </a:t>
            </a:r>
            <a:r>
              <a:rPr lang="en-GB" sz="3000" dirty="0" smtClean="0"/>
              <a:t>very slow </a:t>
            </a:r>
            <a:r>
              <a:rPr lang="en-GB" sz="3000" dirty="0"/>
              <a:t> and the outcomes are pretty unpredictable... </a:t>
            </a:r>
            <a:r>
              <a:rPr lang="en-GB" sz="3000" dirty="0" smtClean="0"/>
              <a:t/>
            </a:r>
            <a:br>
              <a:rPr lang="en-GB" sz="3000" dirty="0" smtClean="0"/>
            </a:br>
            <a:endParaRPr lang="en-GB" sz="3000" dirty="0" smtClean="0"/>
          </a:p>
          <a:p>
            <a:pPr marL="0" indent="0">
              <a:buNone/>
            </a:pPr>
            <a:r>
              <a:rPr lang="en-GB" sz="3000" dirty="0" smtClean="0"/>
              <a:t>[</a:t>
            </a:r>
            <a:r>
              <a:rPr lang="en-GB" sz="3000" dirty="0"/>
              <a:t>O]ver financial issues I think that the court does more or less what is sort of sensible you know... and I think over kids it does something very different, and I think particularly with little babies or little ones it is even more unpredictable because the judges are not really trained in this stuff and don't really know what they are doing</a:t>
            </a:r>
            <a:r>
              <a:rPr lang="en-GB" sz="3000" dirty="0" smtClean="0"/>
              <a:t>.” </a:t>
            </a:r>
            <a:br>
              <a:rPr lang="en-GB" sz="3000" dirty="0" smtClean="0"/>
            </a:br>
            <a:r>
              <a:rPr lang="en-GB" sz="3000" dirty="0" smtClean="0"/>
              <a:t/>
            </a:r>
            <a:br>
              <a:rPr lang="en-GB" sz="3000" dirty="0" smtClean="0"/>
            </a:br>
            <a:r>
              <a:rPr lang="en-GB" sz="3000" dirty="0" smtClean="0"/>
              <a:t>[</a:t>
            </a:r>
            <a:r>
              <a:rPr lang="en-GB" sz="3000" dirty="0"/>
              <a:t>Solicitor-client interview 201</a:t>
            </a:r>
            <a:r>
              <a:rPr lang="en-GB" sz="3000" dirty="0" smtClean="0"/>
              <a:t>].</a:t>
            </a:r>
            <a:endParaRPr lang="en-GB" sz="3000" dirty="0"/>
          </a:p>
          <a:p>
            <a:endParaRPr lang="en-GB" dirty="0"/>
          </a:p>
        </p:txBody>
      </p:sp>
    </p:spTree>
    <p:extLst>
      <p:ext uri="{BB962C8B-B14F-4D97-AF65-F5344CB8AC3E}">
        <p14:creationId xmlns:p14="http://schemas.microsoft.com/office/powerpoint/2010/main" val="32870084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lumMod val="75000"/>
                  </a:schemeClr>
                </a:solidFill>
              </a:rPr>
              <a:t>Overstating judicial discretion</a:t>
            </a:r>
            <a:endParaRPr lang="en-GB" dirty="0"/>
          </a:p>
        </p:txBody>
      </p:sp>
      <p:sp>
        <p:nvSpPr>
          <p:cNvPr id="3" name="Content Placeholder 2"/>
          <p:cNvSpPr>
            <a:spLocks noGrp="1"/>
          </p:cNvSpPr>
          <p:nvPr>
            <p:ph sz="quarter" idx="1"/>
          </p:nvPr>
        </p:nvSpPr>
        <p:spPr/>
        <p:txBody>
          <a:bodyPr/>
          <a:lstStyle/>
          <a:p>
            <a:pPr marL="0" indent="0">
              <a:buNone/>
            </a:pPr>
            <a:r>
              <a:rPr lang="en-GB" sz="2800" dirty="0" smtClean="0">
                <a:solidFill>
                  <a:schemeClr val="tx2">
                    <a:lumMod val="75000"/>
                  </a:schemeClr>
                </a:solidFill>
              </a:rPr>
              <a:t/>
            </a:r>
            <a:br>
              <a:rPr lang="en-GB" sz="2800" dirty="0" smtClean="0">
                <a:solidFill>
                  <a:schemeClr val="tx2">
                    <a:lumMod val="75000"/>
                  </a:schemeClr>
                </a:solidFill>
              </a:rPr>
            </a:br>
            <a:r>
              <a:rPr lang="en-GB" sz="2800" dirty="0" smtClean="0">
                <a:solidFill>
                  <a:schemeClr val="tx2">
                    <a:lumMod val="75000"/>
                  </a:schemeClr>
                </a:solidFill>
              </a:rPr>
              <a:t>"</a:t>
            </a:r>
            <a:r>
              <a:rPr lang="en-GB" sz="2800" dirty="0">
                <a:solidFill>
                  <a:schemeClr val="tx2">
                    <a:lumMod val="75000"/>
                  </a:schemeClr>
                </a:solidFill>
              </a:rPr>
              <a:t>I have certain little visuals, sort of analogies that I use, painting pictures that I hope help[s] [clients] to remember things.  </a:t>
            </a:r>
            <a:r>
              <a:rPr lang="en-GB" sz="2800" b="1" dirty="0">
                <a:solidFill>
                  <a:schemeClr val="tx2">
                    <a:lumMod val="75000"/>
                  </a:schemeClr>
                </a:solidFill>
              </a:rPr>
              <a:t>Twelve different District Judges in a room with the same set of facts come out with </a:t>
            </a:r>
            <a:r>
              <a:rPr lang="en-GB" sz="2800" b="1" dirty="0" smtClean="0">
                <a:solidFill>
                  <a:schemeClr val="tx2">
                    <a:lumMod val="75000"/>
                  </a:schemeClr>
                </a:solidFill>
              </a:rPr>
              <a:t>thirteen </a:t>
            </a:r>
            <a:r>
              <a:rPr lang="en-GB" sz="2800" b="1" dirty="0">
                <a:solidFill>
                  <a:schemeClr val="tx2">
                    <a:lumMod val="75000"/>
                  </a:schemeClr>
                </a:solidFill>
              </a:rPr>
              <a:t>different decisions </a:t>
            </a:r>
            <a:r>
              <a:rPr lang="en-GB" sz="2800" dirty="0">
                <a:solidFill>
                  <a:schemeClr val="tx2">
                    <a:lumMod val="75000"/>
                  </a:schemeClr>
                </a:solidFill>
              </a:rPr>
              <a:t>and things like that, that just help them." </a:t>
            </a:r>
            <a:r>
              <a:rPr lang="en-GB" sz="2800" dirty="0" smtClean="0">
                <a:solidFill>
                  <a:schemeClr val="tx2">
                    <a:lumMod val="75000"/>
                  </a:schemeClr>
                </a:solidFill>
              </a:rPr>
              <a:t/>
            </a:r>
            <a:br>
              <a:rPr lang="en-GB" sz="2800" dirty="0" smtClean="0">
                <a:solidFill>
                  <a:schemeClr val="tx2">
                    <a:lumMod val="75000"/>
                  </a:schemeClr>
                </a:solidFill>
              </a:rPr>
            </a:br>
            <a:r>
              <a:rPr lang="en-GB" sz="2800" dirty="0" smtClean="0">
                <a:solidFill>
                  <a:schemeClr val="tx2">
                    <a:lumMod val="75000"/>
                  </a:schemeClr>
                </a:solidFill>
              </a:rPr>
              <a:t/>
            </a:r>
            <a:br>
              <a:rPr lang="en-GB" sz="2800" dirty="0" smtClean="0">
                <a:solidFill>
                  <a:schemeClr val="tx2">
                    <a:lumMod val="75000"/>
                  </a:schemeClr>
                </a:solidFill>
              </a:rPr>
            </a:br>
            <a:r>
              <a:rPr lang="en-GB" sz="2800" dirty="0" smtClean="0">
                <a:solidFill>
                  <a:schemeClr val="tx2">
                    <a:lumMod val="75000"/>
                  </a:schemeClr>
                </a:solidFill>
              </a:rPr>
              <a:t>(</a:t>
            </a:r>
            <a:r>
              <a:rPr lang="en-GB" sz="2800" dirty="0">
                <a:solidFill>
                  <a:schemeClr val="tx2">
                    <a:lumMod val="75000"/>
                  </a:schemeClr>
                </a:solidFill>
              </a:rPr>
              <a:t>Jane Davison; mediator, former solicitor).</a:t>
            </a:r>
          </a:p>
          <a:p>
            <a:endParaRPr lang="en-GB" dirty="0"/>
          </a:p>
        </p:txBody>
      </p:sp>
    </p:spTree>
    <p:extLst>
      <p:ext uri="{BB962C8B-B14F-4D97-AF65-F5344CB8AC3E}">
        <p14:creationId xmlns:p14="http://schemas.microsoft.com/office/powerpoint/2010/main" val="19123298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solidFill>
                  <a:schemeClr val="tx2">
                    <a:lumMod val="75000"/>
                  </a:schemeClr>
                </a:solidFill>
              </a:rPr>
              <a:t>Overstating judicial discretion </a:t>
            </a:r>
            <a:r>
              <a:rPr lang="en-GB" dirty="0" smtClean="0">
                <a:solidFill>
                  <a:schemeClr val="tx2">
                    <a:lumMod val="75000"/>
                  </a:schemeClr>
                </a:solidFill>
              </a:rPr>
              <a:t/>
            </a:r>
            <a:br>
              <a:rPr lang="en-GB" dirty="0" smtClean="0">
                <a:solidFill>
                  <a:schemeClr val="tx2">
                    <a:lumMod val="75000"/>
                  </a:schemeClr>
                </a:solidFill>
              </a:rPr>
            </a:br>
            <a:r>
              <a:rPr lang="en-GB" dirty="0" smtClean="0">
                <a:solidFill>
                  <a:schemeClr val="tx2">
                    <a:lumMod val="75000"/>
                  </a:schemeClr>
                </a:solidFill>
              </a:rPr>
              <a:t>creates uncertainty</a:t>
            </a:r>
            <a:endParaRPr lang="en-GB" dirty="0"/>
          </a:p>
        </p:txBody>
      </p:sp>
      <p:sp>
        <p:nvSpPr>
          <p:cNvPr id="3" name="Content Placeholder 2"/>
          <p:cNvSpPr>
            <a:spLocks noGrp="1"/>
          </p:cNvSpPr>
          <p:nvPr>
            <p:ph sz="quarter" idx="1"/>
          </p:nvPr>
        </p:nvSpPr>
        <p:spPr/>
        <p:txBody>
          <a:bodyPr>
            <a:normAutofit lnSpcReduction="10000"/>
          </a:bodyPr>
          <a:lstStyle/>
          <a:p>
            <a:pPr marL="0" indent="0">
              <a:buNone/>
            </a:pPr>
            <a:r>
              <a:rPr lang="en-GB" sz="2800" dirty="0" smtClean="0">
                <a:solidFill>
                  <a:schemeClr val="tx2">
                    <a:lumMod val="75000"/>
                  </a:schemeClr>
                </a:solidFill>
              </a:rPr>
              <a:t/>
            </a:r>
            <a:br>
              <a:rPr lang="en-GB" sz="2800" dirty="0" smtClean="0">
                <a:solidFill>
                  <a:schemeClr val="tx2">
                    <a:lumMod val="75000"/>
                  </a:schemeClr>
                </a:solidFill>
              </a:rPr>
            </a:br>
            <a:r>
              <a:rPr lang="en-GB" sz="2800" dirty="0" smtClean="0">
                <a:solidFill>
                  <a:schemeClr val="tx2">
                    <a:lumMod val="75000"/>
                  </a:schemeClr>
                </a:solidFill>
              </a:rPr>
              <a:t>"I knew that if I took it to court…  I could be faced with… somebody taking a very different view.  It seemed to me that I had no idea what to expect… I didn’t really want it to go to court because </a:t>
            </a:r>
          </a:p>
          <a:p>
            <a:pPr marL="0" indent="0">
              <a:buNone/>
            </a:pPr>
            <a:r>
              <a:rPr lang="en-GB" sz="2800" dirty="0" smtClean="0">
                <a:solidFill>
                  <a:schemeClr val="tx2">
                    <a:lumMod val="75000"/>
                  </a:schemeClr>
                </a:solidFill>
              </a:rPr>
              <a:t>a) it would be hugely expensive, </a:t>
            </a:r>
          </a:p>
          <a:p>
            <a:pPr marL="0" indent="0">
              <a:buNone/>
            </a:pPr>
            <a:r>
              <a:rPr lang="en-GB" sz="2800" dirty="0" smtClean="0">
                <a:solidFill>
                  <a:schemeClr val="tx2">
                    <a:lumMod val="75000"/>
                  </a:schemeClr>
                </a:solidFill>
              </a:rPr>
              <a:t>b) because it would be extremely stressful for everybody concerned and </a:t>
            </a:r>
            <a:r>
              <a:rPr lang="en-GB" sz="2800" b="1" dirty="0" smtClean="0">
                <a:solidFill>
                  <a:schemeClr val="tx2">
                    <a:lumMod val="75000"/>
                  </a:schemeClr>
                </a:solidFill>
              </a:rPr>
              <a:t>I was completely in the dark as to what the likely outcome would be</a:t>
            </a:r>
            <a:r>
              <a:rPr lang="en-GB" sz="2800" dirty="0" smtClean="0">
                <a:solidFill>
                  <a:schemeClr val="tx2">
                    <a:lumMod val="75000"/>
                  </a:schemeClr>
                </a:solidFill>
              </a:rPr>
              <a:t>." </a:t>
            </a:r>
          </a:p>
          <a:p>
            <a:pPr marL="0" indent="0">
              <a:buNone/>
            </a:pPr>
            <a:r>
              <a:rPr lang="en-GB" sz="2800" dirty="0" smtClean="0">
                <a:solidFill>
                  <a:schemeClr val="tx2">
                    <a:lumMod val="75000"/>
                  </a:schemeClr>
                </a:solidFill>
              </a:rPr>
              <a:t>(Simon: settled financial case in mediation following solicitor negotiations). </a:t>
            </a:r>
            <a:endParaRPr lang="en-GB" sz="2800" dirty="0">
              <a:solidFill>
                <a:schemeClr val="tx2">
                  <a:lumMod val="75000"/>
                </a:schemeClr>
              </a:solidFill>
              <a:effectLst/>
            </a:endParaRPr>
          </a:p>
        </p:txBody>
      </p:sp>
    </p:spTree>
    <p:extLst>
      <p:ext uri="{BB962C8B-B14F-4D97-AF65-F5344CB8AC3E}">
        <p14:creationId xmlns:p14="http://schemas.microsoft.com/office/powerpoint/2010/main" val="2236859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Commonalities across process</a:t>
            </a:r>
            <a:endParaRPr lang="en-GB" dirty="0"/>
          </a:p>
        </p:txBody>
      </p:sp>
      <p:sp>
        <p:nvSpPr>
          <p:cNvPr id="3" name="Content Placeholder 2"/>
          <p:cNvSpPr>
            <a:spLocks noGrp="1"/>
          </p:cNvSpPr>
          <p:nvPr>
            <p:ph sz="quarter" idx="1"/>
          </p:nvPr>
        </p:nvSpPr>
        <p:spPr/>
        <p:txBody>
          <a:bodyPr>
            <a:normAutofit/>
          </a:bodyPr>
          <a:lstStyle/>
          <a:p>
            <a:r>
              <a:rPr lang="en-GB" dirty="0" smtClean="0"/>
              <a:t>In all processes, we found – </a:t>
            </a:r>
          </a:p>
          <a:p>
            <a:r>
              <a:rPr lang="en-GB" dirty="0" smtClean="0"/>
              <a:t>Conciliatory approach is now dominant in all processes</a:t>
            </a:r>
          </a:p>
          <a:p>
            <a:r>
              <a:rPr lang="en-GB" dirty="0" smtClean="0"/>
              <a:t>Lower conflict cases are usually easier to settle</a:t>
            </a:r>
          </a:p>
          <a:p>
            <a:r>
              <a:rPr lang="en-GB" dirty="0"/>
              <a:t>Q</a:t>
            </a:r>
            <a:r>
              <a:rPr lang="en-GB" dirty="0" smtClean="0"/>
              <a:t>uality of practitioner(s) is key to settling higher conflict disputes</a:t>
            </a:r>
          </a:p>
          <a:p>
            <a:r>
              <a:rPr lang="en-GB" dirty="0" smtClean="0"/>
              <a:t>Lack of emotional readiness is often a barrier to settlement; high instances of depression were reported</a:t>
            </a:r>
          </a:p>
          <a:p>
            <a:r>
              <a:rPr lang="en-GB" dirty="0" smtClean="0"/>
              <a:t>The Voice of the Child is a focus across the processes but is in strong competition with entrenched ‘adult rights’ discourses</a:t>
            </a:r>
          </a:p>
          <a:p>
            <a:r>
              <a:rPr lang="en-GB" dirty="0" smtClean="0"/>
              <a:t>Any process can be used to avoid settlement</a:t>
            </a:r>
          </a:p>
          <a:p>
            <a:endParaRPr lang="en-GB" dirty="0"/>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Overstating judicial discretion </a:t>
            </a:r>
            <a:r>
              <a:rPr lang="en-GB" dirty="0" smtClean="0"/>
              <a:t/>
            </a:r>
            <a:br>
              <a:rPr lang="en-GB" dirty="0" smtClean="0"/>
            </a:br>
            <a:r>
              <a:rPr lang="en-GB" dirty="0" smtClean="0"/>
              <a:t>creates pressure</a:t>
            </a:r>
            <a:endParaRPr lang="en-GB" dirty="0"/>
          </a:p>
        </p:txBody>
      </p:sp>
      <p:sp>
        <p:nvSpPr>
          <p:cNvPr id="3" name="Content Placeholder 2"/>
          <p:cNvSpPr>
            <a:spLocks noGrp="1"/>
          </p:cNvSpPr>
          <p:nvPr>
            <p:ph sz="quarter" idx="1"/>
          </p:nvPr>
        </p:nvSpPr>
        <p:spPr/>
        <p:txBody>
          <a:bodyPr>
            <a:normAutofit/>
          </a:bodyPr>
          <a:lstStyle/>
          <a:p>
            <a:r>
              <a:rPr lang="en-GB" sz="2800" dirty="0" smtClean="0"/>
              <a:t>The undermining of </a:t>
            </a:r>
            <a:r>
              <a:rPr lang="en-GB" sz="2800" dirty="0"/>
              <a:t>court </a:t>
            </a:r>
            <a:r>
              <a:rPr lang="en-GB" sz="2800" dirty="0" smtClean="0"/>
              <a:t>proceedings:</a:t>
            </a:r>
          </a:p>
          <a:p>
            <a:pPr lvl="1"/>
            <a:r>
              <a:rPr lang="en-GB" dirty="0" smtClean="0">
                <a:solidFill>
                  <a:schemeClr val="tx2">
                    <a:lumMod val="75000"/>
                  </a:schemeClr>
                </a:solidFill>
              </a:rPr>
              <a:t> </a:t>
            </a:r>
            <a:r>
              <a:rPr lang="en-GB" dirty="0"/>
              <a:t>P</a:t>
            </a:r>
            <a:r>
              <a:rPr lang="en-GB" dirty="0" smtClean="0"/>
              <a:t>uts </a:t>
            </a:r>
            <a:r>
              <a:rPr lang="en-GB" dirty="0"/>
              <a:t>parties under undue pressure to settle on terms which may be </a:t>
            </a:r>
            <a:r>
              <a:rPr lang="en-GB" dirty="0" smtClean="0"/>
              <a:t>unfair.</a:t>
            </a:r>
          </a:p>
          <a:p>
            <a:pPr lvl="1"/>
            <a:r>
              <a:rPr lang="en-GB" dirty="0"/>
              <a:t>C</a:t>
            </a:r>
            <a:r>
              <a:rPr lang="en-GB" dirty="0" smtClean="0"/>
              <a:t>reates </a:t>
            </a:r>
            <a:r>
              <a:rPr lang="en-GB" dirty="0"/>
              <a:t>additional stress and anxiety if they do have to go to court. </a:t>
            </a:r>
            <a:endParaRPr lang="en-GB" dirty="0" smtClean="0"/>
          </a:p>
          <a:p>
            <a:pPr marL="0" indent="0">
              <a:buNone/>
            </a:pPr>
            <a:endParaRPr lang="en-GB" sz="2600" dirty="0">
              <a:solidFill>
                <a:schemeClr val="tx2"/>
              </a:solidFill>
            </a:endParaRPr>
          </a:p>
        </p:txBody>
      </p:sp>
    </p:spTree>
    <p:extLst>
      <p:ext uri="{BB962C8B-B14F-4D97-AF65-F5344CB8AC3E}">
        <p14:creationId xmlns:p14="http://schemas.microsoft.com/office/powerpoint/2010/main" val="33331253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Overstating judicial discretion </a:t>
            </a:r>
            <a:r>
              <a:rPr lang="en-GB" dirty="0" smtClean="0"/>
              <a:t>undermines</a:t>
            </a:r>
            <a:endParaRPr lang="en-GB" dirty="0"/>
          </a:p>
        </p:txBody>
      </p:sp>
      <p:sp>
        <p:nvSpPr>
          <p:cNvPr id="3" name="Content Placeholder 2"/>
          <p:cNvSpPr>
            <a:spLocks noGrp="1"/>
          </p:cNvSpPr>
          <p:nvPr>
            <p:ph sz="quarter" idx="1"/>
          </p:nvPr>
        </p:nvSpPr>
        <p:spPr/>
        <p:txBody>
          <a:bodyPr>
            <a:normAutofit/>
          </a:bodyPr>
          <a:lstStyle/>
          <a:p>
            <a:r>
              <a:rPr lang="en-GB" sz="2800" dirty="0" smtClean="0">
                <a:solidFill>
                  <a:schemeClr val="tx2">
                    <a:lumMod val="75000"/>
                  </a:schemeClr>
                </a:solidFill>
              </a:rPr>
              <a:t>Overstating judicial discretion/uncertainty </a:t>
            </a:r>
            <a:r>
              <a:rPr lang="en-GB" sz="2800" dirty="0">
                <a:solidFill>
                  <a:schemeClr val="tx2">
                    <a:lumMod val="75000"/>
                  </a:schemeClr>
                </a:solidFill>
              </a:rPr>
              <a:t>of court </a:t>
            </a:r>
            <a:r>
              <a:rPr lang="en-GB" sz="2800" dirty="0" smtClean="0">
                <a:solidFill>
                  <a:schemeClr val="tx2">
                    <a:lumMod val="75000"/>
                  </a:schemeClr>
                </a:solidFill>
              </a:rPr>
              <a:t>outcomes:</a:t>
            </a:r>
          </a:p>
          <a:p>
            <a:pPr lvl="1"/>
            <a:r>
              <a:rPr lang="en-GB" sz="2400" dirty="0" smtClean="0">
                <a:solidFill>
                  <a:schemeClr val="tx2">
                    <a:lumMod val="75000"/>
                  </a:schemeClr>
                </a:solidFill>
              </a:rPr>
              <a:t> </a:t>
            </a:r>
            <a:r>
              <a:rPr lang="en-GB" sz="2400" dirty="0"/>
              <a:t>R</a:t>
            </a:r>
            <a:r>
              <a:rPr lang="en-GB" sz="2400" dirty="0" smtClean="0"/>
              <a:t>estricts </a:t>
            </a:r>
            <a:r>
              <a:rPr lang="en-GB" sz="2400" dirty="0"/>
              <a:t>practitioners’ ability to bring the shadow of the law to bear in </a:t>
            </a:r>
            <a:r>
              <a:rPr lang="en-GB" sz="2400" dirty="0" smtClean="0"/>
              <a:t>FDR</a:t>
            </a:r>
          </a:p>
          <a:p>
            <a:pPr lvl="1"/>
            <a:r>
              <a:rPr lang="en-GB" sz="2400" dirty="0" smtClean="0"/>
              <a:t>Undermines </a:t>
            </a:r>
            <a:r>
              <a:rPr lang="en-GB" sz="2400" dirty="0"/>
              <a:t>respect for the law </a:t>
            </a:r>
            <a:r>
              <a:rPr lang="en-GB" sz="2400" dirty="0" smtClean="0"/>
              <a:t>generally</a:t>
            </a:r>
          </a:p>
          <a:p>
            <a:pPr lvl="1"/>
            <a:r>
              <a:rPr lang="en-GB" sz="2400" dirty="0" smtClean="0"/>
              <a:t>Provides </a:t>
            </a:r>
            <a:r>
              <a:rPr lang="en-GB" sz="2400" dirty="0"/>
              <a:t>ammunition to </a:t>
            </a:r>
            <a:r>
              <a:rPr lang="en-GB" sz="2400" dirty="0" smtClean="0"/>
              <a:t>the view of family </a:t>
            </a:r>
            <a:r>
              <a:rPr lang="en-GB" sz="2400" dirty="0"/>
              <a:t>law as arbitrary and </a:t>
            </a:r>
            <a:r>
              <a:rPr lang="en-GB" sz="2400" dirty="0" smtClean="0"/>
              <a:t>biased</a:t>
            </a:r>
            <a:endParaRPr lang="en-GB" dirty="0"/>
          </a:p>
          <a:p>
            <a:pPr lvl="1"/>
            <a:r>
              <a:rPr lang="en-GB"/>
              <a:t>Fails to recognise that court proceedings are the first and most appropriate resort in certain categories of cases</a:t>
            </a:r>
          </a:p>
          <a:p>
            <a:pPr lvl="1"/>
            <a:endParaRPr lang="en-GB" sz="2400" dirty="0"/>
          </a:p>
        </p:txBody>
      </p:sp>
    </p:spTree>
    <p:extLst>
      <p:ext uri="{BB962C8B-B14F-4D97-AF65-F5344CB8AC3E}">
        <p14:creationId xmlns:p14="http://schemas.microsoft.com/office/powerpoint/2010/main" val="28990902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positives of court proceedings</a:t>
            </a:r>
            <a:endParaRPr lang="en-GB" dirty="0"/>
          </a:p>
        </p:txBody>
      </p:sp>
      <p:sp>
        <p:nvSpPr>
          <p:cNvPr id="3" name="Content Placeholder 2"/>
          <p:cNvSpPr>
            <a:spLocks noGrp="1"/>
          </p:cNvSpPr>
          <p:nvPr>
            <p:ph sz="quarter" idx="1"/>
          </p:nvPr>
        </p:nvSpPr>
        <p:spPr/>
        <p:txBody>
          <a:bodyPr>
            <a:normAutofit fontScale="92500"/>
          </a:bodyPr>
          <a:lstStyle/>
          <a:p>
            <a:pPr marL="0" indent="0">
              <a:buNone/>
            </a:pPr>
            <a:r>
              <a:rPr lang="en-GB" sz="3000" dirty="0" smtClean="0"/>
              <a:t>"If it doesn’t seem that they are very close and it seems that there is a lot to play for for both sides, then I will issue straight away and it’s like right, court timetable’s engaged, we can try and have a round table meeting prior to the first appointment… So it’s in [the other party's] interest to provide us with as much disclosure as [they] can… and then we can try and strike a deal...</a:t>
            </a:r>
            <a:r>
              <a:rPr lang="en-GB" sz="3000" b="1" dirty="0" smtClean="0"/>
              <a:t>  So my tendency will be to try to issue early so that there is an end in sight and there are milestones along the way</a:t>
            </a:r>
            <a:r>
              <a:rPr lang="en-GB" sz="3000" dirty="0" smtClean="0"/>
              <a:t>.“ </a:t>
            </a:r>
          </a:p>
          <a:p>
            <a:pPr marL="0" indent="0">
              <a:buNone/>
            </a:pPr>
            <a:r>
              <a:rPr lang="en-GB" sz="3000" dirty="0" smtClean="0">
                <a:solidFill>
                  <a:schemeClr val="tx2">
                    <a:lumMod val="75000"/>
                  </a:schemeClr>
                </a:solidFill>
              </a:rPr>
              <a:t>(Francesca Lamont, solicitor).</a:t>
            </a:r>
          </a:p>
          <a:p>
            <a:endParaRPr lang="en-GB" dirty="0"/>
          </a:p>
        </p:txBody>
      </p:sp>
    </p:spTree>
    <p:extLst>
      <p:ext uri="{BB962C8B-B14F-4D97-AF65-F5344CB8AC3E}">
        <p14:creationId xmlns:p14="http://schemas.microsoft.com/office/powerpoint/2010/main" val="20828763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lumMod val="75000"/>
                  </a:schemeClr>
                </a:solidFill>
              </a:rPr>
              <a:t>Mutual respect</a:t>
            </a:r>
            <a:endParaRPr lang="en-GB" dirty="0">
              <a:solidFill>
                <a:schemeClr val="tx2">
                  <a:lumMod val="75000"/>
                </a:schemeClr>
              </a:solidFill>
            </a:endParaRPr>
          </a:p>
        </p:txBody>
      </p:sp>
      <p:sp>
        <p:nvSpPr>
          <p:cNvPr id="3" name="Content Placeholder 2"/>
          <p:cNvSpPr>
            <a:spLocks noGrp="1"/>
          </p:cNvSpPr>
          <p:nvPr>
            <p:ph sz="quarter" idx="1"/>
          </p:nvPr>
        </p:nvSpPr>
        <p:spPr>
          <a:xfrm>
            <a:off x="457200" y="1600201"/>
            <a:ext cx="8229600" cy="2620888"/>
          </a:xfrm>
        </p:spPr>
        <p:txBody>
          <a:bodyPr>
            <a:normAutofit/>
          </a:bodyPr>
          <a:lstStyle/>
          <a:p>
            <a:r>
              <a:rPr lang="en-GB" sz="2800" dirty="0"/>
              <a:t>Very often FDR is the best option but sometimes court proceedings are necessary. </a:t>
            </a:r>
          </a:p>
          <a:p>
            <a:r>
              <a:rPr lang="en-GB" sz="2800" dirty="0" smtClean="0"/>
              <a:t>An attitude of mutual respect between FDR and family courts would be better practice</a:t>
            </a:r>
          </a:p>
        </p:txBody>
      </p:sp>
    </p:spTree>
    <p:extLst>
      <p:ext uri="{BB962C8B-B14F-4D97-AF65-F5344CB8AC3E}">
        <p14:creationId xmlns:p14="http://schemas.microsoft.com/office/powerpoint/2010/main" val="34070807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Positives of mediation </a:t>
            </a:r>
            <a:endParaRPr lang="en-GB" dirty="0"/>
          </a:p>
        </p:txBody>
      </p:sp>
      <p:sp>
        <p:nvSpPr>
          <p:cNvPr id="3" name="Content Placeholder 2"/>
          <p:cNvSpPr>
            <a:spLocks noGrp="1"/>
          </p:cNvSpPr>
          <p:nvPr>
            <p:ph sz="quarter" idx="1"/>
          </p:nvPr>
        </p:nvSpPr>
        <p:spPr/>
        <p:txBody>
          <a:bodyPr>
            <a:normAutofit/>
          </a:bodyPr>
          <a:lstStyle/>
          <a:p>
            <a:r>
              <a:rPr lang="en-GB" sz="2800" dirty="0" smtClean="0"/>
              <a:t>Mediation offers:</a:t>
            </a:r>
            <a:r>
              <a:rPr lang="en-GB" sz="2800" dirty="0" smtClean="0">
                <a:solidFill>
                  <a:schemeClr val="tx2">
                    <a:lumMod val="75000"/>
                  </a:schemeClr>
                </a:solidFill>
              </a:rPr>
              <a:t/>
            </a:r>
            <a:br>
              <a:rPr lang="en-GB" sz="2800" dirty="0" smtClean="0">
                <a:solidFill>
                  <a:schemeClr val="tx2">
                    <a:lumMod val="75000"/>
                  </a:schemeClr>
                </a:solidFill>
              </a:rPr>
            </a:br>
            <a:endParaRPr lang="en-GB" sz="2800" dirty="0" smtClean="0">
              <a:solidFill>
                <a:schemeClr val="tx2">
                  <a:lumMod val="75000"/>
                </a:schemeClr>
              </a:solidFill>
            </a:endParaRPr>
          </a:p>
          <a:p>
            <a:pPr lvl="1"/>
            <a:r>
              <a:rPr lang="en-GB" sz="2400" dirty="0" smtClean="0"/>
              <a:t>The potential for speedy, cost effective solutions</a:t>
            </a:r>
          </a:p>
          <a:p>
            <a:pPr lvl="1"/>
            <a:r>
              <a:rPr lang="en-GB" sz="2400" dirty="0" smtClean="0"/>
              <a:t>The retention of decision-making by the parties</a:t>
            </a:r>
          </a:p>
          <a:p>
            <a:pPr lvl="1"/>
            <a:r>
              <a:rPr lang="en-GB" sz="2400" dirty="0"/>
              <a:t>Longer-term support for the co-parenting relationship</a:t>
            </a:r>
          </a:p>
          <a:p>
            <a:pPr lvl="1"/>
            <a:r>
              <a:rPr lang="en-GB" sz="2400" dirty="0" smtClean="0"/>
              <a:t>Scope for creative solutions:</a:t>
            </a:r>
            <a:r>
              <a:rPr lang="en-GB" sz="2400" dirty="0" smtClean="0">
                <a:solidFill>
                  <a:schemeClr val="tx2">
                    <a:lumMod val="75000"/>
                  </a:schemeClr>
                </a:solidFill>
              </a:rPr>
              <a:t/>
            </a:r>
            <a:br>
              <a:rPr lang="en-GB" sz="2400" dirty="0" smtClean="0">
                <a:solidFill>
                  <a:schemeClr val="tx2">
                    <a:lumMod val="75000"/>
                  </a:schemeClr>
                </a:solidFill>
              </a:rPr>
            </a:br>
            <a:endParaRPr lang="en-GB" sz="2400" dirty="0" smtClean="0">
              <a:solidFill>
                <a:schemeClr val="tx2">
                  <a:lumMod val="75000"/>
                </a:schemeClr>
              </a:solidFill>
            </a:endParaRPr>
          </a:p>
          <a:p>
            <a:pPr marL="0" indent="0">
              <a:buNone/>
            </a:pPr>
            <a:r>
              <a:rPr lang="en-GB" sz="2800" dirty="0" smtClean="0">
                <a:solidFill>
                  <a:schemeClr val="tx2">
                    <a:lumMod val="75000"/>
                  </a:schemeClr>
                </a:solidFill>
              </a:rPr>
              <a:t>“What </a:t>
            </a:r>
            <a:r>
              <a:rPr lang="en-GB" sz="2800" dirty="0">
                <a:solidFill>
                  <a:schemeClr val="tx2">
                    <a:lumMod val="75000"/>
                  </a:schemeClr>
                </a:solidFill>
              </a:rPr>
              <a:t>we loved about mediation, you know, I mean they came up with this solution that neither of us had seen or </a:t>
            </a:r>
            <a:r>
              <a:rPr lang="en-GB" sz="2800" dirty="0" smtClean="0">
                <a:solidFill>
                  <a:schemeClr val="tx2">
                    <a:lumMod val="75000"/>
                  </a:schemeClr>
                </a:solidFill>
              </a:rPr>
              <a:t>considered.” (Jasper)</a:t>
            </a:r>
          </a:p>
          <a:p>
            <a:endParaRPr lang="en-GB" sz="2800" dirty="0">
              <a:solidFill>
                <a:schemeClr val="tx2">
                  <a:lumMod val="75000"/>
                </a:schemeClr>
              </a:solidFill>
            </a:endParaRPr>
          </a:p>
        </p:txBody>
      </p:sp>
    </p:spTree>
    <p:extLst>
      <p:ext uri="{BB962C8B-B14F-4D97-AF65-F5344CB8AC3E}">
        <p14:creationId xmlns:p14="http://schemas.microsoft.com/office/powerpoint/2010/main" val="18263166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Positives of </a:t>
            </a:r>
            <a:r>
              <a:rPr lang="en-GB" dirty="0" smtClean="0"/>
              <a:t>solicitor negotiation</a:t>
            </a:r>
            <a:endParaRPr lang="en-GB" dirty="0"/>
          </a:p>
        </p:txBody>
      </p:sp>
      <p:sp>
        <p:nvSpPr>
          <p:cNvPr id="3" name="Content Placeholder 2"/>
          <p:cNvSpPr>
            <a:spLocks noGrp="1"/>
          </p:cNvSpPr>
          <p:nvPr>
            <p:ph sz="quarter" idx="1"/>
          </p:nvPr>
        </p:nvSpPr>
        <p:spPr/>
        <p:txBody>
          <a:bodyPr>
            <a:normAutofit/>
          </a:bodyPr>
          <a:lstStyle/>
          <a:p>
            <a:r>
              <a:rPr lang="en-GB" sz="2800" dirty="0" smtClean="0"/>
              <a:t>Solicitor negotiation offers:</a:t>
            </a:r>
          </a:p>
          <a:p>
            <a:pPr lvl="1"/>
            <a:r>
              <a:rPr lang="en-GB" sz="2400" dirty="0" smtClean="0"/>
              <a:t>Legal advice and expertise from an ally</a:t>
            </a:r>
          </a:p>
          <a:p>
            <a:pPr lvl="1"/>
            <a:r>
              <a:rPr lang="en-GB" sz="2400" dirty="0"/>
              <a:t>A 'buffer' particularly to vulnerable parties through arms-length negotiation</a:t>
            </a:r>
            <a:r>
              <a:rPr lang="en-GB" sz="2400" dirty="0" smtClean="0"/>
              <a:t>:</a:t>
            </a:r>
            <a:r>
              <a:rPr lang="en-GB" sz="2400" dirty="0" smtClean="0">
                <a:solidFill>
                  <a:schemeClr val="tx2">
                    <a:lumMod val="75000"/>
                  </a:schemeClr>
                </a:solidFill>
              </a:rPr>
              <a:t/>
            </a:r>
            <a:br>
              <a:rPr lang="en-GB" sz="2400" dirty="0" smtClean="0">
                <a:solidFill>
                  <a:schemeClr val="tx2">
                    <a:lumMod val="75000"/>
                  </a:schemeClr>
                </a:solidFill>
              </a:rPr>
            </a:br>
            <a:endParaRPr lang="en-GB" sz="2400" dirty="0" smtClean="0">
              <a:solidFill>
                <a:schemeClr val="tx2">
                  <a:lumMod val="75000"/>
                </a:schemeClr>
              </a:solidFill>
            </a:endParaRPr>
          </a:p>
          <a:p>
            <a:pPr marL="0" indent="0">
              <a:buNone/>
            </a:pPr>
            <a:r>
              <a:rPr lang="en-GB" sz="2800" dirty="0" smtClean="0">
                <a:solidFill>
                  <a:schemeClr val="tx2">
                    <a:lumMod val="75000"/>
                  </a:schemeClr>
                </a:solidFill>
              </a:rPr>
              <a:t>“</a:t>
            </a:r>
            <a:r>
              <a:rPr lang="en-GB" sz="2800" dirty="0"/>
              <a:t>M</a:t>
            </a:r>
            <a:r>
              <a:rPr lang="en-GB" sz="2800" dirty="0" smtClean="0"/>
              <a:t>y </a:t>
            </a:r>
            <a:r>
              <a:rPr lang="en-GB" sz="2800" dirty="0"/>
              <a:t>solicitor was good, because she would sit me down and say, </a:t>
            </a:r>
            <a:r>
              <a:rPr lang="en-GB" sz="2800" dirty="0" smtClean="0"/>
              <a:t>‘Right</a:t>
            </a:r>
            <a:r>
              <a:rPr lang="en-GB" sz="2800" dirty="0"/>
              <a:t>, this is what happens next.  This is what your options are</a:t>
            </a:r>
            <a:r>
              <a:rPr lang="en-GB" sz="2800" dirty="0" smtClean="0"/>
              <a:t>.’ [She] </a:t>
            </a:r>
            <a:r>
              <a:rPr lang="en-GB" sz="2800" dirty="0"/>
              <a:t>did empower me, </a:t>
            </a:r>
            <a:r>
              <a:rPr lang="en-GB" sz="2800" dirty="0" smtClean="0"/>
              <a:t>really… I </a:t>
            </a:r>
            <a:r>
              <a:rPr lang="en-GB" sz="2800" dirty="0"/>
              <a:t>felt it was a bit like a boxing ring and I was in-  I was really flat out when I first saw her. </a:t>
            </a:r>
            <a:r>
              <a:rPr lang="en-GB" sz="2800" dirty="0" smtClean="0"/>
              <a:t>[By the end] </a:t>
            </a:r>
            <a:r>
              <a:rPr lang="en-GB" sz="2800" dirty="0"/>
              <a:t>I’d got up </a:t>
            </a:r>
            <a:r>
              <a:rPr lang="en-GB" sz="2800" dirty="0" smtClean="0"/>
              <a:t>again.”  </a:t>
            </a:r>
            <a:r>
              <a:rPr lang="en-GB" sz="2800" dirty="0"/>
              <a:t>(Stella)</a:t>
            </a:r>
          </a:p>
          <a:p>
            <a:endParaRPr lang="en-GB" sz="2600" dirty="0">
              <a:solidFill>
                <a:schemeClr val="tx2"/>
              </a:solidFill>
            </a:endParaRPr>
          </a:p>
        </p:txBody>
      </p:sp>
    </p:spTree>
    <p:extLst>
      <p:ext uri="{BB962C8B-B14F-4D97-AF65-F5344CB8AC3E}">
        <p14:creationId xmlns:p14="http://schemas.microsoft.com/office/powerpoint/2010/main" val="30739266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Emphasise the positives</a:t>
            </a:r>
            <a:endParaRPr lang="en-GB" dirty="0">
              <a:solidFill>
                <a:schemeClr val="tx2"/>
              </a:solidFill>
            </a:endParaRPr>
          </a:p>
        </p:txBody>
      </p:sp>
      <p:sp>
        <p:nvSpPr>
          <p:cNvPr id="3" name="Content Placeholder 2"/>
          <p:cNvSpPr>
            <a:spLocks noGrp="1"/>
          </p:cNvSpPr>
          <p:nvPr>
            <p:ph sz="quarter" idx="1"/>
          </p:nvPr>
        </p:nvSpPr>
        <p:spPr/>
        <p:txBody>
          <a:bodyPr>
            <a:normAutofit/>
          </a:bodyPr>
          <a:lstStyle/>
          <a:p>
            <a:r>
              <a:rPr lang="en-GB" sz="2800" dirty="0" smtClean="0">
                <a:solidFill>
                  <a:schemeClr val="tx2">
                    <a:lumMod val="75000"/>
                  </a:schemeClr>
                </a:solidFill>
              </a:rPr>
              <a:t>Key Message:</a:t>
            </a:r>
            <a:br>
              <a:rPr lang="en-GB" sz="2800" dirty="0" smtClean="0">
                <a:solidFill>
                  <a:schemeClr val="tx2">
                    <a:lumMod val="75000"/>
                  </a:schemeClr>
                </a:solidFill>
              </a:rPr>
            </a:br>
            <a:endParaRPr lang="en-GB" sz="2800" dirty="0" smtClean="0">
              <a:solidFill>
                <a:schemeClr val="tx2">
                  <a:lumMod val="75000"/>
                </a:schemeClr>
              </a:solidFill>
            </a:endParaRPr>
          </a:p>
          <a:p>
            <a:pPr lvl="1"/>
            <a:r>
              <a:rPr lang="en-GB" sz="2400" dirty="0" smtClean="0"/>
              <a:t>There </a:t>
            </a:r>
            <a:r>
              <a:rPr lang="en-GB" sz="2400" dirty="0"/>
              <a:t>are enough </a:t>
            </a:r>
            <a:r>
              <a:rPr lang="en-GB" sz="2400" i="1" dirty="0">
                <a:solidFill>
                  <a:srgbClr val="7030A0"/>
                </a:solidFill>
              </a:rPr>
              <a:t>positive</a:t>
            </a:r>
            <a:r>
              <a:rPr lang="en-GB" sz="2400" dirty="0">
                <a:solidFill>
                  <a:srgbClr val="C00000"/>
                </a:solidFill>
              </a:rPr>
              <a:t> </a:t>
            </a:r>
            <a:r>
              <a:rPr lang="en-GB" sz="2400" dirty="0"/>
              <a:t>reasons for parties to engage in </a:t>
            </a:r>
            <a:r>
              <a:rPr lang="en-GB" sz="2400" dirty="0" smtClean="0"/>
              <a:t>FDR</a:t>
            </a:r>
          </a:p>
          <a:p>
            <a:pPr lvl="1"/>
            <a:r>
              <a:rPr lang="en-GB" sz="2400" dirty="0"/>
              <a:t>T</a:t>
            </a:r>
            <a:r>
              <a:rPr lang="en-GB" sz="2400" dirty="0" smtClean="0"/>
              <a:t>hese </a:t>
            </a:r>
            <a:r>
              <a:rPr lang="en-GB" sz="2400" dirty="0"/>
              <a:t>should be the focus of practitioners’ representations and marketing campaigns, rather than scare stories about going to court.  </a:t>
            </a:r>
          </a:p>
          <a:p>
            <a:pPr>
              <a:buFont typeface="Wingdings" panose="05000000000000000000" pitchFamily="2" charset="2"/>
              <a:buChar char="§"/>
            </a:pPr>
            <a:endParaRPr lang="en-GB" sz="2600" dirty="0">
              <a:solidFill>
                <a:schemeClr val="tx2">
                  <a:lumMod val="75000"/>
                </a:schemeClr>
              </a:solidFill>
            </a:endParaRPr>
          </a:p>
          <a:p>
            <a:pPr>
              <a:buFont typeface="Wingdings" panose="05000000000000000000" pitchFamily="2" charset="2"/>
              <a:buChar char="§"/>
            </a:pPr>
            <a:endParaRPr lang="en-GB" sz="2600" dirty="0">
              <a:solidFill>
                <a:schemeClr val="tx2"/>
              </a:solidFill>
            </a:endParaRPr>
          </a:p>
        </p:txBody>
      </p:sp>
    </p:spTree>
    <p:extLst>
      <p:ext uri="{BB962C8B-B14F-4D97-AF65-F5344CB8AC3E}">
        <p14:creationId xmlns:p14="http://schemas.microsoft.com/office/powerpoint/2010/main" val="4343262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Mapping Paths to Family Justice-</a:t>
            </a:r>
            <a:br>
              <a:rPr lang="en-GB" dirty="0" smtClean="0"/>
            </a:br>
            <a:r>
              <a:rPr lang="en-GB" dirty="0" smtClean="0"/>
              <a:t>Voice of the Child</a:t>
            </a:r>
            <a:endParaRPr lang="en-GB" dirty="0"/>
          </a:p>
        </p:txBody>
      </p:sp>
      <p:sp>
        <p:nvSpPr>
          <p:cNvPr id="3" name="Subtitle 2"/>
          <p:cNvSpPr>
            <a:spLocks noGrp="1"/>
          </p:cNvSpPr>
          <p:nvPr>
            <p:ph type="subTitle" idx="1"/>
          </p:nvPr>
        </p:nvSpPr>
        <p:spPr>
          <a:xfrm>
            <a:off x="1331640" y="5157192"/>
            <a:ext cx="6858000" cy="1472902"/>
          </a:xfrm>
        </p:spPr>
        <p:txBody>
          <a:bodyPr>
            <a:normAutofit/>
          </a:bodyPr>
          <a:lstStyle/>
          <a:p>
            <a:r>
              <a:rPr lang="en-GB" spc="-100" dirty="0" smtClean="0"/>
              <a:t>Mapping Paths to Family Justice Final Conference</a:t>
            </a:r>
          </a:p>
        </p:txBody>
      </p:sp>
      <p:pic>
        <p:nvPicPr>
          <p:cNvPr id="6" name="Picture 2" descr="F:\Kate's Mapping Paths\documents\logo.JPG"/>
          <p:cNvPicPr>
            <a:picLocks noChangeAspect="1" noChangeArrowheads="1"/>
          </p:cNvPicPr>
          <p:nvPr/>
        </p:nvPicPr>
        <p:blipFill>
          <a:blip r:embed="rId3" cstate="print"/>
          <a:srcRect/>
          <a:stretch>
            <a:fillRect/>
          </a:stretch>
        </p:blipFill>
        <p:spPr bwMode="auto">
          <a:xfrm>
            <a:off x="2339752" y="332656"/>
            <a:ext cx="4320480" cy="2882189"/>
          </a:xfrm>
          <a:prstGeom prst="rect">
            <a:avLst/>
          </a:prstGeom>
          <a:noFill/>
        </p:spPr>
      </p:pic>
    </p:spTree>
    <p:extLst>
      <p:ext uri="{BB962C8B-B14F-4D97-AF65-F5344CB8AC3E}">
        <p14:creationId xmlns:p14="http://schemas.microsoft.com/office/powerpoint/2010/main" val="41923213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Voice of the Child</a:t>
            </a:r>
            <a:endParaRPr lang="en-GB" dirty="0"/>
          </a:p>
        </p:txBody>
      </p:sp>
      <p:sp>
        <p:nvSpPr>
          <p:cNvPr id="3" name="Content Placeholder 2"/>
          <p:cNvSpPr>
            <a:spLocks noGrp="1"/>
          </p:cNvSpPr>
          <p:nvPr>
            <p:ph sz="quarter" idx="1"/>
          </p:nvPr>
        </p:nvSpPr>
        <p:spPr/>
        <p:txBody>
          <a:bodyPr>
            <a:normAutofit fontScale="77500" lnSpcReduction="20000"/>
          </a:bodyPr>
          <a:lstStyle/>
          <a:p>
            <a:r>
              <a:rPr lang="en-GB" dirty="0" smtClean="0"/>
              <a:t>Among our practitioner sample, focusing on the child in children or all issues cases was confirmed as best practice in all FDR processes.</a:t>
            </a:r>
          </a:p>
          <a:p>
            <a:r>
              <a:rPr lang="en-GB" dirty="0" smtClean="0"/>
              <a:t>For mediation, it was seen as a fundamental tenet linked with improving communication between the parties as parents for the sake of the children.</a:t>
            </a:r>
          </a:p>
          <a:p>
            <a:r>
              <a:rPr lang="en-GB" dirty="0"/>
              <a:t>Party experience overall confirmed that this was attempted by most practitioners </a:t>
            </a:r>
            <a:r>
              <a:rPr lang="en-GB" dirty="0" smtClean="0"/>
              <a:t>to put children at </a:t>
            </a:r>
            <a:r>
              <a:rPr lang="en-GB" dirty="0"/>
              <a:t>the centre of negotiations</a:t>
            </a:r>
            <a:r>
              <a:rPr lang="en-GB" dirty="0" smtClean="0"/>
              <a:t>.:</a:t>
            </a:r>
          </a:p>
          <a:p>
            <a:pPr lvl="1"/>
            <a:r>
              <a:rPr lang="en-GB" sz="2500" i="1" dirty="0" smtClean="0"/>
              <a:t>“Did </a:t>
            </a:r>
            <a:r>
              <a:rPr lang="en-GB" sz="2500" i="1" dirty="0"/>
              <a:t>she get you both focused on your child’s wellbeing?  </a:t>
            </a:r>
          </a:p>
          <a:p>
            <a:pPr lvl="1"/>
            <a:r>
              <a:rPr lang="en-GB" sz="2500" dirty="0" smtClean="0"/>
              <a:t>Yeah</a:t>
            </a:r>
            <a:r>
              <a:rPr lang="en-GB" sz="2500" dirty="0"/>
              <a:t>, she did.  It were obvious that her main goal was to-  I mean, she’d never met my daughter, but her main goal were to get something sorted between pair of us for her</a:t>
            </a:r>
            <a:r>
              <a:rPr lang="en-GB" sz="2500" dirty="0" smtClean="0"/>
              <a:t>. “(Kathy, Mediation)</a:t>
            </a:r>
          </a:p>
          <a:p>
            <a:pPr lvl="1"/>
            <a:r>
              <a:rPr lang="en-GB" sz="2500" i="1" dirty="0"/>
              <a:t>And did you feel that the lawyer focused on the welfare of your children and was looking out for them?</a:t>
            </a:r>
          </a:p>
          <a:p>
            <a:pPr lvl="1"/>
            <a:r>
              <a:rPr lang="en-GB" sz="2500" dirty="0" smtClean="0"/>
              <a:t>Yeah</a:t>
            </a:r>
            <a:r>
              <a:rPr lang="en-GB" sz="2500" dirty="0"/>
              <a:t>.  Yeah, that’s what the main concern was.  That’s where his main argument was and everything. </a:t>
            </a:r>
            <a:r>
              <a:rPr lang="en-GB" sz="2500" dirty="0" smtClean="0"/>
              <a:t> (Richard, Solicitor Negotiation) </a:t>
            </a:r>
            <a:endParaRPr lang="en-GB" sz="2500" dirty="0"/>
          </a:p>
          <a:p>
            <a:r>
              <a:rPr lang="en-GB" dirty="0" smtClean="0"/>
              <a:t>The increasing number of ‘hybrid’ practitioners, qualified in more than one process, has arguably helped to ensure that child focus has become part of lawyer-led processes.</a:t>
            </a:r>
          </a:p>
        </p:txBody>
      </p:sp>
    </p:spTree>
    <p:extLst>
      <p:ext uri="{BB962C8B-B14F-4D97-AF65-F5344CB8AC3E}">
        <p14:creationId xmlns:p14="http://schemas.microsoft.com/office/powerpoint/2010/main" val="16456949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practice around Voice of the Child</a:t>
            </a:r>
            <a:endParaRPr lang="en-GB" dirty="0"/>
          </a:p>
        </p:txBody>
      </p:sp>
      <p:sp>
        <p:nvSpPr>
          <p:cNvPr id="3" name="Content Placeholder 2"/>
          <p:cNvSpPr>
            <a:spLocks noGrp="1"/>
          </p:cNvSpPr>
          <p:nvPr>
            <p:ph sz="quarter" idx="1"/>
          </p:nvPr>
        </p:nvSpPr>
        <p:spPr/>
        <p:txBody>
          <a:bodyPr>
            <a:normAutofit fontScale="92500"/>
          </a:bodyPr>
          <a:lstStyle/>
          <a:p>
            <a:r>
              <a:rPr lang="en-GB" dirty="0" smtClean="0"/>
              <a:t>We found that good practice, where mediators were skilled at reframing questions around children, was appreciated by parties – </a:t>
            </a:r>
          </a:p>
          <a:p>
            <a:pPr lvl="1"/>
            <a:r>
              <a:rPr lang="en-GB" dirty="0"/>
              <a:t>“One of my husband’s objectives was to spend as much time with the children as possible and so the mediator said, ‘Well, why don’t we phrase it as to be able to build meaningful relationships with the children?’” (Tracy, Mediation</a:t>
            </a:r>
            <a:r>
              <a:rPr lang="en-GB" dirty="0" smtClean="0"/>
              <a:t>)</a:t>
            </a:r>
          </a:p>
          <a:p>
            <a:r>
              <a:rPr lang="en-GB" dirty="0" smtClean="0"/>
              <a:t>Examples of this were identified in recorded sessions too:</a:t>
            </a:r>
          </a:p>
          <a:p>
            <a:pPr lvl="1"/>
            <a:r>
              <a:rPr lang="en-GB" dirty="0"/>
              <a:t>“The reality </a:t>
            </a:r>
            <a:r>
              <a:rPr lang="en-GB" dirty="0" smtClean="0"/>
              <a:t>is, </a:t>
            </a:r>
            <a:r>
              <a:rPr lang="en-GB" dirty="0"/>
              <a:t>as you have said, you have got kids and they are at the heart of the </a:t>
            </a:r>
            <a:r>
              <a:rPr lang="en-GB" dirty="0" smtClean="0"/>
              <a:t>solution.” </a:t>
            </a:r>
            <a:r>
              <a:rPr lang="en-GB" dirty="0"/>
              <a:t>(</a:t>
            </a:r>
            <a:r>
              <a:rPr lang="en-GB" dirty="0" smtClean="0"/>
              <a:t>Solicitor-Client </a:t>
            </a:r>
            <a:r>
              <a:rPr lang="en-GB" dirty="0"/>
              <a:t>Interview 203)</a:t>
            </a:r>
          </a:p>
          <a:p>
            <a:pPr lvl="1"/>
            <a:r>
              <a:rPr lang="en-GB" b="1" dirty="0"/>
              <a:t>“</a:t>
            </a:r>
            <a:r>
              <a:rPr lang="en-GB" dirty="0"/>
              <a:t>Because you have both accepted that you do want [child] to have a relationship with his dad, so how can we reintroduce contact in a way that would be sensitive for [child]?” (Mediation 209(1))</a:t>
            </a:r>
            <a:endParaRPr lang="en-GB" b="1" dirty="0"/>
          </a:p>
          <a:p>
            <a:endParaRPr lang="en-GB" dirty="0"/>
          </a:p>
          <a:p>
            <a:endParaRPr lang="en-GB" dirty="0"/>
          </a:p>
        </p:txBody>
      </p:sp>
    </p:spTree>
    <p:extLst>
      <p:ext uri="{BB962C8B-B14F-4D97-AF65-F5344CB8AC3E}">
        <p14:creationId xmlns:p14="http://schemas.microsoft.com/office/powerpoint/2010/main" val="3455814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Learning lessons- moving to best practice</a:t>
            </a:r>
            <a:endParaRPr lang="en-GB" dirty="0"/>
          </a:p>
        </p:txBody>
      </p:sp>
      <p:sp>
        <p:nvSpPr>
          <p:cNvPr id="3" name="Content Placeholder 2"/>
          <p:cNvSpPr>
            <a:spLocks noGrp="1"/>
          </p:cNvSpPr>
          <p:nvPr>
            <p:ph sz="quarter" idx="1"/>
          </p:nvPr>
        </p:nvSpPr>
        <p:spPr/>
        <p:txBody>
          <a:bodyPr/>
          <a:lstStyle/>
          <a:p>
            <a:r>
              <a:rPr lang="en-GB" dirty="0" smtClean="0"/>
              <a:t>Parties need real choice where possible to effect ‘appropriate dispute resolution’ and this should be positively (rather than negatively) offered to clients</a:t>
            </a:r>
          </a:p>
          <a:p>
            <a:r>
              <a:rPr lang="en-GB" dirty="0" smtClean="0"/>
              <a:t> Support from other professionals during any FDR process is often needed and should be a ‘joined up’ rather than a ‘competitive’ process</a:t>
            </a:r>
          </a:p>
          <a:p>
            <a:r>
              <a:rPr lang="en-GB" dirty="0" smtClean="0"/>
              <a:t>All Professional Associations have a key role to play in providing comprehensive training and high standards of professional conduct</a:t>
            </a:r>
          </a:p>
          <a:p>
            <a:r>
              <a:rPr lang="en-GB" dirty="0" smtClean="0"/>
              <a:t>It is important to acknowledge that court is sometimes appropriate</a:t>
            </a:r>
            <a:endParaRPr lang="en-GB" dirty="0"/>
          </a:p>
        </p:txBody>
      </p:sp>
    </p:spTree>
    <p:extLst>
      <p:ext uri="{BB962C8B-B14F-4D97-AF65-F5344CB8AC3E}">
        <p14:creationId xmlns:p14="http://schemas.microsoft.com/office/powerpoint/2010/main" val="3729387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Voice of the Child</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t>In some cases, after </a:t>
            </a:r>
            <a:r>
              <a:rPr lang="en-GB" dirty="0"/>
              <a:t>prolonged dispute, consulting the children had helped to resolve the issue. </a:t>
            </a:r>
            <a:endParaRPr lang="en-GB" dirty="0" smtClean="0"/>
          </a:p>
          <a:p>
            <a:pPr lvl="1"/>
            <a:r>
              <a:rPr lang="en-GB" dirty="0" smtClean="0"/>
              <a:t>Sheila’s </a:t>
            </a:r>
            <a:r>
              <a:rPr lang="en-GB" dirty="0"/>
              <a:t>ex-husband proposed in Collaborative Law an arrangement whereby the children would spend more time with him, which Sheila resisted because she did not think it would be in the children’s best interests at that particular time. This was one of the reasons the collaborative process broke down, after which:</a:t>
            </a:r>
          </a:p>
          <a:p>
            <a:pPr lvl="2"/>
            <a:r>
              <a:rPr lang="en-GB" dirty="0"/>
              <a:t>“I actually spoke to the kids... and I said, ‘Look, part of the reason things were difficult was because we were about to make these new arrangements. What do you think?’ And they said, ‘Fine, we’ll try it</a:t>
            </a:r>
            <a:r>
              <a:rPr lang="en-GB" dirty="0" smtClean="0"/>
              <a:t>’.” (Sheila)</a:t>
            </a:r>
            <a:endParaRPr lang="en-GB" dirty="0"/>
          </a:p>
          <a:p>
            <a:r>
              <a:rPr lang="en-GB" dirty="0"/>
              <a:t>It would appear that consulting children may be an effective mechanism for dealing with some difficult cases, particularly where parties have fixed and incompatible conceptions of child welfare.    </a:t>
            </a:r>
          </a:p>
          <a:p>
            <a:endParaRPr lang="en-GB" dirty="0"/>
          </a:p>
        </p:txBody>
      </p:sp>
    </p:spTree>
    <p:extLst>
      <p:ext uri="{BB962C8B-B14F-4D97-AF65-F5344CB8AC3E}">
        <p14:creationId xmlns:p14="http://schemas.microsoft.com/office/powerpoint/2010/main" val="25458233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Voice of the Child and child-inclusive Mediation</a:t>
            </a:r>
          </a:p>
        </p:txBody>
      </p:sp>
      <p:sp>
        <p:nvSpPr>
          <p:cNvPr id="3" name="Content Placeholder 2"/>
          <p:cNvSpPr>
            <a:spLocks noGrp="1"/>
          </p:cNvSpPr>
          <p:nvPr>
            <p:ph sz="quarter" idx="1"/>
          </p:nvPr>
        </p:nvSpPr>
        <p:spPr/>
        <p:txBody>
          <a:bodyPr>
            <a:normAutofit/>
          </a:bodyPr>
          <a:lstStyle/>
          <a:p>
            <a:r>
              <a:rPr lang="en-GB" dirty="0"/>
              <a:t>Only Mediation offers a ‘child-inclusive’ (as opposed to ‘child-focused’) process.</a:t>
            </a:r>
          </a:p>
          <a:p>
            <a:r>
              <a:rPr lang="en-GB" dirty="0"/>
              <a:t>Although </a:t>
            </a:r>
            <a:r>
              <a:rPr lang="en-GB" dirty="0" smtClean="0"/>
              <a:t>a high number of </a:t>
            </a:r>
            <a:r>
              <a:rPr lang="en-GB" dirty="0"/>
              <a:t>the mediators in our practitioner sample had </a:t>
            </a:r>
            <a:r>
              <a:rPr lang="en-GB" dirty="0" smtClean="0"/>
              <a:t>trained </a:t>
            </a:r>
            <a:r>
              <a:rPr lang="en-GB" dirty="0"/>
              <a:t>to undertake child-inclusive mediation, we found this to be very rare in practice – </a:t>
            </a:r>
          </a:p>
          <a:p>
            <a:r>
              <a:rPr lang="en-GB" dirty="0" smtClean="0"/>
              <a:t>A typical practitioner response was, </a:t>
            </a:r>
          </a:p>
          <a:p>
            <a:pPr lvl="1"/>
            <a:r>
              <a:rPr lang="en-GB" dirty="0" smtClean="0"/>
              <a:t>“It </a:t>
            </a:r>
            <a:r>
              <a:rPr lang="en-GB" dirty="0"/>
              <a:t>is done very occasionally in this practice, say one or twice a year. </a:t>
            </a:r>
            <a:r>
              <a:rPr lang="en-GB" dirty="0" smtClean="0"/>
              <a:t> [T]he </a:t>
            </a:r>
            <a:r>
              <a:rPr lang="en-GB" dirty="0"/>
              <a:t>only difficulty with it is </a:t>
            </a:r>
            <a:r>
              <a:rPr lang="en-GB" dirty="0" smtClean="0"/>
              <a:t>that, </a:t>
            </a:r>
            <a:r>
              <a:rPr lang="en-GB" dirty="0"/>
              <a:t>generally </a:t>
            </a:r>
            <a:r>
              <a:rPr lang="en-GB" dirty="0" smtClean="0"/>
              <a:t>speaking, </a:t>
            </a:r>
            <a:r>
              <a:rPr lang="en-GB" dirty="0"/>
              <a:t>it is the more difficult cases that you would involve direct child consultation. </a:t>
            </a:r>
            <a:r>
              <a:rPr lang="en-GB" dirty="0" smtClean="0"/>
              <a:t>“ (Gordon Russell)</a:t>
            </a:r>
            <a:endParaRPr lang="en-GB" dirty="0"/>
          </a:p>
          <a:p>
            <a:endParaRPr lang="en-GB" dirty="0" smtClean="0"/>
          </a:p>
          <a:p>
            <a:endParaRPr lang="en-GB" dirty="0"/>
          </a:p>
        </p:txBody>
      </p:sp>
    </p:spTree>
    <p:extLst>
      <p:ext uri="{BB962C8B-B14F-4D97-AF65-F5344CB8AC3E}">
        <p14:creationId xmlns:p14="http://schemas.microsoft.com/office/powerpoint/2010/main" val="41817535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Voice of the Child and c</a:t>
            </a:r>
            <a:r>
              <a:rPr lang="en-GB" dirty="0" smtClean="0"/>
              <a:t>hild-inclusive Mediation</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Some practitioners felt it could -</a:t>
            </a:r>
          </a:p>
          <a:p>
            <a:pPr lvl="1"/>
            <a:r>
              <a:rPr lang="en-GB" sz="2600" dirty="0" smtClean="0"/>
              <a:t>help </a:t>
            </a:r>
            <a:r>
              <a:rPr lang="en-GB" sz="2600" dirty="0"/>
              <a:t>parents view matters from their children's </a:t>
            </a:r>
            <a:r>
              <a:rPr lang="en-GB" sz="2600" dirty="0" smtClean="0"/>
              <a:t>perspective</a:t>
            </a:r>
          </a:p>
          <a:p>
            <a:pPr lvl="1"/>
            <a:r>
              <a:rPr lang="en-GB" sz="2600" dirty="0" smtClean="0"/>
              <a:t>be useful </a:t>
            </a:r>
            <a:r>
              <a:rPr lang="en-GB" sz="2600" dirty="0"/>
              <a:t>for older </a:t>
            </a:r>
            <a:r>
              <a:rPr lang="en-GB" sz="2600" dirty="0" smtClean="0"/>
              <a:t>children</a:t>
            </a:r>
          </a:p>
          <a:p>
            <a:r>
              <a:rPr lang="en-GB" dirty="0" smtClean="0"/>
              <a:t>Practitioner reasons given as to why it is so rare include,</a:t>
            </a:r>
            <a:endParaRPr lang="en-GB" dirty="0"/>
          </a:p>
          <a:p>
            <a:pPr lvl="1"/>
            <a:r>
              <a:rPr lang="en-GB" dirty="0"/>
              <a:t>Neither or only one parent would consent</a:t>
            </a:r>
          </a:p>
          <a:p>
            <a:pPr lvl="1"/>
            <a:r>
              <a:rPr lang="en-GB" dirty="0"/>
              <a:t>The child was not willing to </a:t>
            </a:r>
            <a:r>
              <a:rPr lang="en-GB" dirty="0" smtClean="0"/>
              <a:t>participate</a:t>
            </a:r>
          </a:p>
          <a:p>
            <a:pPr lvl="1"/>
            <a:r>
              <a:rPr lang="en-GB" dirty="0" smtClean="0"/>
              <a:t>It places pressure on the child</a:t>
            </a:r>
            <a:endParaRPr lang="en-GB" dirty="0"/>
          </a:p>
          <a:p>
            <a:pPr lvl="1"/>
            <a:r>
              <a:rPr lang="en-GB" dirty="0" smtClean="0"/>
              <a:t>Cost</a:t>
            </a:r>
          </a:p>
          <a:p>
            <a:r>
              <a:rPr lang="en-GB" dirty="0" smtClean="0"/>
              <a:t>Some </a:t>
            </a:r>
            <a:r>
              <a:rPr lang="en-GB" dirty="0"/>
              <a:t>practitioners indicated a lack of confidence around undertaking the child-inclusive </a:t>
            </a:r>
            <a:r>
              <a:rPr lang="en-GB" dirty="0" smtClean="0"/>
              <a:t>process:</a:t>
            </a:r>
          </a:p>
          <a:p>
            <a:pPr lvl="1"/>
            <a:r>
              <a:rPr lang="en-GB" sz="2500" dirty="0" smtClean="0"/>
              <a:t>“One of the mediators who work for me has done the course and </a:t>
            </a:r>
            <a:r>
              <a:rPr lang="en-GB" sz="2500" dirty="0" err="1" smtClean="0"/>
              <a:t>erm</a:t>
            </a:r>
            <a:r>
              <a:rPr lang="en-GB" sz="2500" dirty="0" smtClean="0"/>
              <a:t> we have done it once I think but neither she nor I are actually particularly keen on it as a principle and so I don't see children so we don't.  We can offer it in very unusual circumstances but it is very rare.” (Melanie Illingworth)</a:t>
            </a:r>
          </a:p>
          <a:p>
            <a:endParaRPr lang="en-GB" sz="2800" dirty="0"/>
          </a:p>
          <a:p>
            <a:endParaRPr lang="en-GB" sz="2800" dirty="0"/>
          </a:p>
          <a:p>
            <a:pPr lvl="1"/>
            <a:endParaRPr lang="en-GB" dirty="0"/>
          </a:p>
          <a:p>
            <a:endParaRPr lang="en-GB" dirty="0"/>
          </a:p>
          <a:p>
            <a:endParaRPr lang="en-GB" dirty="0"/>
          </a:p>
          <a:p>
            <a:endParaRPr lang="en-GB" dirty="0"/>
          </a:p>
        </p:txBody>
      </p:sp>
    </p:spTree>
    <p:extLst>
      <p:ext uri="{BB962C8B-B14F-4D97-AF65-F5344CB8AC3E}">
        <p14:creationId xmlns:p14="http://schemas.microsoft.com/office/powerpoint/2010/main" val="3476600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Voice of the Child and child-inclusive Mediation</a:t>
            </a:r>
          </a:p>
        </p:txBody>
      </p:sp>
      <p:sp>
        <p:nvSpPr>
          <p:cNvPr id="3" name="Content Placeholder 2"/>
          <p:cNvSpPr>
            <a:spLocks noGrp="1"/>
          </p:cNvSpPr>
          <p:nvPr>
            <p:ph sz="quarter" idx="1"/>
          </p:nvPr>
        </p:nvSpPr>
        <p:spPr/>
        <p:txBody>
          <a:bodyPr>
            <a:normAutofit fontScale="92500" lnSpcReduction="10000"/>
          </a:bodyPr>
          <a:lstStyle/>
          <a:p>
            <a:r>
              <a:rPr lang="en-GB" dirty="0" smtClean="0"/>
              <a:t>Within our party sample,  a </a:t>
            </a:r>
            <a:r>
              <a:rPr lang="en-GB" dirty="0"/>
              <a:t>few people had considered and rejected </a:t>
            </a:r>
            <a:r>
              <a:rPr lang="en-GB" dirty="0" smtClean="0"/>
              <a:t>child-inclusive mediation, </a:t>
            </a:r>
            <a:r>
              <a:rPr lang="en-GB" dirty="0"/>
              <a:t>with concerns about the possible emotional impact on the children:</a:t>
            </a:r>
          </a:p>
          <a:p>
            <a:pPr lvl="1"/>
            <a:r>
              <a:rPr lang="en-GB" dirty="0">
                <a:solidFill>
                  <a:schemeClr val="tx1">
                    <a:lumMod val="75000"/>
                    <a:lumOff val="25000"/>
                  </a:schemeClr>
                </a:solidFill>
              </a:rPr>
              <a:t> “I think [mediator] said, ‘Perhaps I could invite [daughter] along to get her involved.’ But she didn’t want to go. I was trying to make it the least stressful for her as possible. So yeah, that wasn’t really good”. (Lynn)</a:t>
            </a:r>
          </a:p>
          <a:p>
            <a:r>
              <a:rPr lang="en-GB" dirty="0"/>
              <a:t>One father had experienced child inclusive mediation, and still had </a:t>
            </a:r>
            <a:r>
              <a:rPr lang="en-GB" dirty="0" smtClean="0"/>
              <a:t>reservations, although it had enabled them to agree on one issue around choice of secondary school:</a:t>
            </a:r>
            <a:endParaRPr lang="en-GB" dirty="0"/>
          </a:p>
          <a:p>
            <a:pPr lvl="1"/>
            <a:r>
              <a:rPr lang="en-GB" i="1" dirty="0">
                <a:solidFill>
                  <a:schemeClr val="tx1">
                    <a:lumMod val="75000"/>
                    <a:lumOff val="25000"/>
                  </a:schemeClr>
                </a:solidFill>
              </a:rPr>
              <a:t>“</a:t>
            </a:r>
            <a:r>
              <a:rPr lang="en-GB" dirty="0">
                <a:solidFill>
                  <a:schemeClr val="tx1">
                    <a:lumMod val="75000"/>
                    <a:lumOff val="25000"/>
                  </a:schemeClr>
                </a:solidFill>
              </a:rPr>
              <a:t>I think mediation has to be child focused. Rather than child inclusive. ... I think there’s better ways of focusing on the child than actually bringing them to mediation. I think it puts them in a very difficult </a:t>
            </a:r>
            <a:r>
              <a:rPr lang="en-GB" dirty="0" smtClean="0">
                <a:solidFill>
                  <a:schemeClr val="tx1">
                    <a:lumMod val="75000"/>
                    <a:lumOff val="25000"/>
                  </a:schemeClr>
                </a:solidFill>
              </a:rPr>
              <a:t>position.” </a:t>
            </a:r>
            <a:r>
              <a:rPr lang="en-GB" dirty="0">
                <a:solidFill>
                  <a:schemeClr val="tx1">
                    <a:lumMod val="75000"/>
                    <a:lumOff val="25000"/>
                  </a:schemeClr>
                </a:solidFill>
              </a:rPr>
              <a:t>(Ernest)</a:t>
            </a:r>
          </a:p>
          <a:p>
            <a:endParaRPr lang="en-GB" dirty="0"/>
          </a:p>
        </p:txBody>
      </p:sp>
    </p:spTree>
    <p:extLst>
      <p:ext uri="{BB962C8B-B14F-4D97-AF65-F5344CB8AC3E}">
        <p14:creationId xmlns:p14="http://schemas.microsoft.com/office/powerpoint/2010/main" val="20764315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Child-Inclusive Mediation  – Australian research</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t>However, despite these misgivings by parents and practitioners around including children in the mediation process in our data, a recent Australian study comparing child focused and child inclusive mediation came to positive conclusions:</a:t>
            </a:r>
          </a:p>
          <a:p>
            <a:pPr lvl="1"/>
            <a:r>
              <a:rPr lang="en-GB" dirty="0" smtClean="0"/>
              <a:t> ‘The </a:t>
            </a:r>
            <a:r>
              <a:rPr lang="en-GB" dirty="0"/>
              <a:t>best predictor of </a:t>
            </a:r>
            <a:r>
              <a:rPr lang="en-GB" dirty="0" smtClean="0"/>
              <a:t>resolution overall </a:t>
            </a:r>
            <a:r>
              <a:rPr lang="en-GB" dirty="0"/>
              <a:t>was not the parents’ mediation group, but their levels of acrimony</a:t>
            </a:r>
            <a:r>
              <a:rPr lang="en-GB" dirty="0" smtClean="0"/>
              <a:t>, conflict</a:t>
            </a:r>
            <a:r>
              <a:rPr lang="en-GB" dirty="0"/>
              <a:t>, and cooperation. Nonetheless, parents perceived that </a:t>
            </a:r>
            <a:r>
              <a:rPr lang="en-GB" dirty="0" smtClean="0"/>
              <a:t>there were </a:t>
            </a:r>
            <a:r>
              <a:rPr lang="en-GB" dirty="0"/>
              <a:t>benefits from the involvement of children in the process other </a:t>
            </a:r>
            <a:r>
              <a:rPr lang="en-GB" dirty="0" smtClean="0"/>
              <a:t>than achieving </a:t>
            </a:r>
            <a:r>
              <a:rPr lang="en-GB" dirty="0"/>
              <a:t>better outcomes in terms of dispute resolution, and the </a:t>
            </a:r>
            <a:r>
              <a:rPr lang="en-GB" dirty="0" smtClean="0"/>
              <a:t>experience of </a:t>
            </a:r>
            <a:r>
              <a:rPr lang="en-GB" dirty="0"/>
              <a:t>having the children seen by a child consultant was generally positive</a:t>
            </a:r>
            <a:r>
              <a:rPr lang="en-GB" dirty="0" smtClean="0"/>
              <a:t>.’ (Bell et al, 2013)</a:t>
            </a:r>
            <a:endParaRPr lang="en-GB" dirty="0"/>
          </a:p>
          <a:p>
            <a:r>
              <a:rPr lang="en-GB" dirty="0"/>
              <a:t>However, </a:t>
            </a:r>
            <a:r>
              <a:rPr lang="en-GB" dirty="0" smtClean="0"/>
              <a:t>the same study found that child-inclusive </a:t>
            </a:r>
            <a:r>
              <a:rPr lang="en-GB" dirty="0"/>
              <a:t>mediation </a:t>
            </a:r>
            <a:r>
              <a:rPr lang="en-GB" dirty="0" smtClean="0"/>
              <a:t>‘could </a:t>
            </a:r>
            <a:r>
              <a:rPr lang="en-GB" dirty="0"/>
              <a:t>also lead to disappointment </a:t>
            </a:r>
            <a:r>
              <a:rPr lang="en-GB" dirty="0" smtClean="0"/>
              <a:t>when raised </a:t>
            </a:r>
            <a:r>
              <a:rPr lang="en-GB" dirty="0"/>
              <a:t>expectations were not fulfilled</a:t>
            </a:r>
            <a:r>
              <a:rPr lang="en-GB" dirty="0" smtClean="0"/>
              <a:t>.’</a:t>
            </a:r>
            <a:endParaRPr lang="en-GB" dirty="0"/>
          </a:p>
        </p:txBody>
      </p:sp>
    </p:spTree>
    <p:extLst>
      <p:ext uri="{BB962C8B-B14F-4D97-AF65-F5344CB8AC3E}">
        <p14:creationId xmlns:p14="http://schemas.microsoft.com/office/powerpoint/2010/main" val="38482826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Child- Inclusive Mediation  – Australian research</a:t>
            </a:r>
          </a:p>
        </p:txBody>
      </p:sp>
      <p:sp>
        <p:nvSpPr>
          <p:cNvPr id="3" name="Content Placeholder 2"/>
          <p:cNvSpPr>
            <a:spLocks noGrp="1"/>
          </p:cNvSpPr>
          <p:nvPr>
            <p:ph sz="quarter" idx="1"/>
          </p:nvPr>
        </p:nvSpPr>
        <p:spPr/>
        <p:txBody>
          <a:bodyPr>
            <a:normAutofit lnSpcReduction="10000"/>
          </a:bodyPr>
          <a:lstStyle/>
          <a:p>
            <a:r>
              <a:rPr lang="en-GB" dirty="0" smtClean="0"/>
              <a:t>Another earlier  Australian study reported by </a:t>
            </a:r>
            <a:r>
              <a:rPr lang="en-GB" dirty="0" err="1" smtClean="0"/>
              <a:t>Moloney</a:t>
            </a:r>
            <a:r>
              <a:rPr lang="en-GB" dirty="0" smtClean="0"/>
              <a:t> and McIntosh (2008) pointed out, </a:t>
            </a:r>
          </a:p>
          <a:p>
            <a:pPr lvl="1"/>
            <a:r>
              <a:rPr lang="en-GB" dirty="0" smtClean="0"/>
              <a:t>‘Child- </a:t>
            </a:r>
            <a:r>
              <a:rPr lang="en-GB" dirty="0"/>
              <a:t>inclusive practice</a:t>
            </a:r>
            <a:r>
              <a:rPr lang="en-GB" dirty="0" smtClean="0"/>
              <a:t>, </a:t>
            </a:r>
            <a:r>
              <a:rPr lang="en-GB" dirty="0"/>
              <a:t>more formally fulfils the aspirations of the United Nations Convention on the Rights of the Child (and statements from similar bodies) that children should be consulted when decisions about their welfare are being </a:t>
            </a:r>
            <a:r>
              <a:rPr lang="en-GB" dirty="0" smtClean="0"/>
              <a:t>made.’</a:t>
            </a:r>
          </a:p>
          <a:p>
            <a:r>
              <a:rPr lang="en-GB" dirty="0" smtClean="0"/>
              <a:t>They support </a:t>
            </a:r>
            <a:r>
              <a:rPr lang="en-GB" dirty="0"/>
              <a:t>child-inclusive practice (as defined in </a:t>
            </a:r>
            <a:r>
              <a:rPr lang="en-GB" dirty="0" err="1"/>
              <a:t>Moloney</a:t>
            </a:r>
            <a:r>
              <a:rPr lang="en-GB" dirty="0"/>
              <a:t> &amp; McIntosh) </a:t>
            </a:r>
            <a:r>
              <a:rPr lang="en-GB" dirty="0" smtClean="0"/>
              <a:t>which allows </a:t>
            </a:r>
            <a:r>
              <a:rPr lang="en-GB" dirty="0"/>
              <a:t>for consultation without placing the burden of decision making on the child</a:t>
            </a:r>
            <a:r>
              <a:rPr lang="en-GB" dirty="0" smtClean="0"/>
              <a:t>. </a:t>
            </a:r>
          </a:p>
          <a:p>
            <a:r>
              <a:rPr lang="en-GB" dirty="0" smtClean="0"/>
              <a:t>The Family Justice Young People’s Board in England and Wales feel strongly children’s voices should be heard, should Mediation be an exception? …</a:t>
            </a:r>
          </a:p>
          <a:p>
            <a:endParaRPr lang="en-GB" dirty="0" smtClean="0"/>
          </a:p>
        </p:txBody>
      </p:sp>
    </p:spTree>
    <p:extLst>
      <p:ext uri="{BB962C8B-B14F-4D97-AF65-F5344CB8AC3E}">
        <p14:creationId xmlns:p14="http://schemas.microsoft.com/office/powerpoint/2010/main" val="15734914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FJYPB Charter</a:t>
            </a:r>
            <a:endParaRPr lang="en-GB" dirty="0"/>
          </a:p>
        </p:txBody>
      </p:sp>
      <p:sp>
        <p:nvSpPr>
          <p:cNvPr id="3" name="Content Placeholder 2"/>
          <p:cNvSpPr>
            <a:spLocks noGrp="1"/>
          </p:cNvSpPr>
          <p:nvPr>
            <p:ph sz="quarter" idx="1"/>
          </p:nvPr>
        </p:nvSpPr>
        <p:spPr/>
        <p:txBody>
          <a:bodyPr>
            <a:normAutofit fontScale="77500" lnSpcReduction="20000"/>
          </a:bodyPr>
          <a:lstStyle/>
          <a:p>
            <a:r>
              <a:rPr lang="en-GB" dirty="0" smtClean="0"/>
              <a:t>Whilst focusing on court proceedings, their charter recommends - </a:t>
            </a:r>
            <a:endParaRPr lang="en-GB" dirty="0"/>
          </a:p>
          <a:p>
            <a:r>
              <a:rPr lang="en-GB" dirty="0"/>
              <a:t> 1. Children and young people should be at the centre of all proceedings. </a:t>
            </a:r>
          </a:p>
          <a:p>
            <a:pPr lvl="1"/>
            <a:r>
              <a:rPr lang="en-GB" dirty="0" smtClean="0"/>
              <a:t>The </a:t>
            </a:r>
            <a:r>
              <a:rPr lang="en-GB" dirty="0"/>
              <a:t>child or young person should feel that their needs, wishes and feelings have been considered in the court process. </a:t>
            </a:r>
          </a:p>
          <a:p>
            <a:pPr lvl="1"/>
            <a:r>
              <a:rPr lang="en-GB" dirty="0" smtClean="0"/>
              <a:t>Each </a:t>
            </a:r>
            <a:r>
              <a:rPr lang="en-GB" dirty="0"/>
              <a:t>decision should be assessed on its impact on the </a:t>
            </a:r>
            <a:r>
              <a:rPr lang="en-GB" dirty="0" smtClean="0"/>
              <a:t>child…</a:t>
            </a:r>
            <a:endParaRPr lang="en-GB" dirty="0"/>
          </a:p>
          <a:p>
            <a:r>
              <a:rPr lang="en-GB" dirty="0" smtClean="0"/>
              <a:t>3</a:t>
            </a:r>
            <a:r>
              <a:rPr lang="en-GB" dirty="0"/>
              <a:t>. Every child should be respected and treated as an </a:t>
            </a:r>
            <a:r>
              <a:rPr lang="en-GB" dirty="0" smtClean="0"/>
              <a:t>individual…</a:t>
            </a:r>
            <a:endParaRPr lang="en-GB" dirty="0"/>
          </a:p>
          <a:p>
            <a:r>
              <a:rPr lang="en-GB" dirty="0" smtClean="0"/>
              <a:t>5</a:t>
            </a:r>
            <a:r>
              <a:rPr lang="en-GB" dirty="0"/>
              <a:t>. Children and young people should be given the opportunity to meet and communicate with the professionals involved with their case including </a:t>
            </a:r>
            <a:r>
              <a:rPr lang="en-GB" dirty="0" err="1"/>
              <a:t>Cafcass</a:t>
            </a:r>
            <a:r>
              <a:rPr lang="en-GB" dirty="0"/>
              <a:t> workers, social workers, judiciary and legal representatives</a:t>
            </a:r>
            <a:r>
              <a:rPr lang="en-GB" dirty="0" smtClean="0"/>
              <a:t>...</a:t>
            </a:r>
            <a:endParaRPr lang="en-GB" dirty="0"/>
          </a:p>
          <a:p>
            <a:r>
              <a:rPr lang="en-GB" dirty="0"/>
              <a:t> 7. Every child and young person should have the opportunity of giving feedback through email, text, telephone or written form.</a:t>
            </a:r>
          </a:p>
          <a:p>
            <a:r>
              <a:rPr lang="en-GB" dirty="0"/>
              <a:t>8. Children and young people should be involved in all developments in family justice. </a:t>
            </a:r>
          </a:p>
          <a:p>
            <a:pPr lvl="1"/>
            <a:r>
              <a:rPr lang="en-GB" dirty="0" smtClean="0"/>
              <a:t>Inspection </a:t>
            </a:r>
            <a:r>
              <a:rPr lang="en-GB" dirty="0"/>
              <a:t>by young people of the family justice services. </a:t>
            </a:r>
          </a:p>
          <a:p>
            <a:pPr lvl="1"/>
            <a:r>
              <a:rPr lang="en-GB" dirty="0" smtClean="0"/>
              <a:t>Involvement </a:t>
            </a:r>
            <a:r>
              <a:rPr lang="en-GB" dirty="0"/>
              <a:t>in training of all professionals in family justice.</a:t>
            </a:r>
          </a:p>
        </p:txBody>
      </p:sp>
    </p:spTree>
    <p:extLst>
      <p:ext uri="{BB962C8B-B14F-4D97-AF65-F5344CB8AC3E}">
        <p14:creationId xmlns:p14="http://schemas.microsoft.com/office/powerpoint/2010/main" val="3106058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717032"/>
            <a:ext cx="6858000" cy="1159768"/>
          </a:xfrm>
        </p:spPr>
        <p:txBody>
          <a:bodyPr anchor="ctr" anchorCtr="0">
            <a:normAutofit/>
          </a:bodyPr>
          <a:lstStyle/>
          <a:p>
            <a:r>
              <a:rPr lang="en-GB" dirty="0"/>
              <a:t>Support </a:t>
            </a:r>
            <a:r>
              <a:rPr lang="en-GB" dirty="0" smtClean="0"/>
              <a:t>&amp; </a:t>
            </a:r>
            <a:r>
              <a:rPr lang="en-GB" dirty="0"/>
              <a:t>Collaboration </a:t>
            </a:r>
            <a:r>
              <a:rPr lang="en-GB" dirty="0" smtClean="0"/>
              <a:t/>
            </a:r>
            <a:br>
              <a:rPr lang="en-GB" dirty="0" smtClean="0"/>
            </a:br>
            <a:r>
              <a:rPr lang="en-GB" dirty="0" smtClean="0"/>
              <a:t>in FDR</a:t>
            </a:r>
            <a:endParaRPr lang="en-GB" dirty="0"/>
          </a:p>
        </p:txBody>
      </p:sp>
      <p:sp>
        <p:nvSpPr>
          <p:cNvPr id="3" name="Subtitle 2"/>
          <p:cNvSpPr>
            <a:spLocks noGrp="1"/>
          </p:cNvSpPr>
          <p:nvPr>
            <p:ph type="subTitle" idx="1"/>
          </p:nvPr>
        </p:nvSpPr>
        <p:spPr/>
        <p:txBody>
          <a:bodyPr anchor="ctr" anchorCtr="0"/>
          <a:lstStyle/>
          <a:p>
            <a:r>
              <a:rPr lang="en-GB" dirty="0"/>
              <a:t>Providing ‘Joined Up’ Services</a:t>
            </a:r>
          </a:p>
        </p:txBody>
      </p:sp>
      <p:pic>
        <p:nvPicPr>
          <p:cNvPr id="4" name="Picture 2" descr="F:\Kate's Mapping Paths\documents\logo.JPG"/>
          <p:cNvPicPr>
            <a:picLocks noChangeAspect="1" noChangeArrowheads="1"/>
          </p:cNvPicPr>
          <p:nvPr/>
        </p:nvPicPr>
        <p:blipFill>
          <a:blip r:embed="rId2" cstate="print"/>
          <a:srcRect/>
          <a:stretch>
            <a:fillRect/>
          </a:stretch>
        </p:blipFill>
        <p:spPr bwMode="auto">
          <a:xfrm>
            <a:off x="2339752" y="332656"/>
            <a:ext cx="4320480" cy="2882189"/>
          </a:xfrm>
          <a:prstGeom prst="rect">
            <a:avLst/>
          </a:prstGeom>
          <a:noFill/>
        </p:spPr>
      </p:pic>
    </p:spTree>
    <p:extLst>
      <p:ext uri="{BB962C8B-B14F-4D97-AF65-F5344CB8AC3E}">
        <p14:creationId xmlns:p14="http://schemas.microsoft.com/office/powerpoint/2010/main" val="21844094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Tailoring the process for the client</a:t>
            </a:r>
            <a:endParaRPr lang="en-GB" dirty="0"/>
          </a:p>
        </p:txBody>
      </p:sp>
      <p:sp>
        <p:nvSpPr>
          <p:cNvPr id="3" name="Content Placeholder 2"/>
          <p:cNvSpPr>
            <a:spLocks noGrp="1"/>
          </p:cNvSpPr>
          <p:nvPr>
            <p:ph idx="1"/>
          </p:nvPr>
        </p:nvSpPr>
        <p:spPr>
          <a:xfrm>
            <a:off x="457200" y="1412776"/>
            <a:ext cx="8229600" cy="4896544"/>
          </a:xfrm>
        </p:spPr>
        <p:txBody>
          <a:bodyPr>
            <a:normAutofit/>
          </a:bodyPr>
          <a:lstStyle/>
          <a:p>
            <a:pPr>
              <a:buNone/>
            </a:pPr>
            <a:r>
              <a:rPr lang="en-GB" sz="3200" dirty="0" smtClean="0"/>
              <a:t>“Family </a:t>
            </a:r>
            <a:r>
              <a:rPr lang="en-GB" sz="3200" dirty="0"/>
              <a:t>lawyers with an interest in ADR </a:t>
            </a:r>
            <a:r>
              <a:rPr lang="en-GB" sz="3200" dirty="0" smtClean="0"/>
              <a:t>also</a:t>
            </a:r>
          </a:p>
          <a:p>
            <a:pPr>
              <a:buNone/>
            </a:pPr>
            <a:r>
              <a:rPr lang="en-GB" sz="3200" dirty="0" smtClean="0"/>
              <a:t> need to be </a:t>
            </a:r>
            <a:r>
              <a:rPr lang="en-GB" sz="3200" dirty="0"/>
              <a:t>creative; it’s a </a:t>
            </a:r>
            <a:r>
              <a:rPr lang="en-GB" sz="3200" dirty="0" smtClean="0"/>
              <a:t>creative process.“</a:t>
            </a:r>
          </a:p>
          <a:p>
            <a:pPr>
              <a:buNone/>
            </a:pPr>
            <a:r>
              <a:rPr lang="en-GB" sz="3200" dirty="0"/>
              <a:t> </a:t>
            </a:r>
            <a:r>
              <a:rPr lang="en-GB" sz="3200" dirty="0" smtClean="0"/>
              <a:t>(</a:t>
            </a:r>
            <a:r>
              <a:rPr lang="en-GB" sz="3200" dirty="0"/>
              <a:t>Matthew King</a:t>
            </a:r>
            <a:r>
              <a:rPr lang="en-GB" sz="3200" dirty="0" smtClean="0"/>
              <a:t>)</a:t>
            </a:r>
            <a:r>
              <a:rPr lang="en-GB" dirty="0" smtClean="0"/>
              <a:t/>
            </a:r>
            <a:br>
              <a:rPr lang="en-GB" dirty="0" smtClean="0"/>
            </a:br>
            <a:endParaRPr lang="en-GB" dirty="0" smtClean="0"/>
          </a:p>
          <a:p>
            <a:r>
              <a:rPr lang="en-GB" dirty="0" smtClean="0"/>
              <a:t>Part collaborative / part mediation, with counselling and/or financial input</a:t>
            </a:r>
          </a:p>
          <a:p>
            <a:pPr lvl="1"/>
            <a:r>
              <a:rPr lang="en-GB" sz="2600" dirty="0" smtClean="0"/>
              <a:t>Bespoke solutions fitting process to party</a:t>
            </a:r>
          </a:p>
          <a:p>
            <a:pPr lvl="1"/>
            <a:r>
              <a:rPr lang="en-GB" sz="2600" dirty="0" smtClean="0"/>
              <a:t>Engage specialist support as appropriate</a:t>
            </a:r>
          </a:p>
          <a:p>
            <a:pPr marL="274320" lvl="1" indent="0">
              <a:buNone/>
            </a:pPr>
            <a:endParaRPr lang="en-GB" dirty="0" smtClean="0"/>
          </a:p>
        </p:txBody>
      </p:sp>
    </p:spTree>
    <p:extLst>
      <p:ext uri="{BB962C8B-B14F-4D97-AF65-F5344CB8AC3E}">
        <p14:creationId xmlns:p14="http://schemas.microsoft.com/office/powerpoint/2010/main" val="14150353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Holistic approaches to clients needs</a:t>
            </a:r>
          </a:p>
        </p:txBody>
      </p:sp>
      <p:sp>
        <p:nvSpPr>
          <p:cNvPr id="3" name="Content Placeholder 2"/>
          <p:cNvSpPr>
            <a:spLocks noGrp="1"/>
          </p:cNvSpPr>
          <p:nvPr>
            <p:ph idx="1"/>
          </p:nvPr>
        </p:nvSpPr>
        <p:spPr>
          <a:xfrm>
            <a:off x="457200" y="1412776"/>
            <a:ext cx="8229600" cy="4896544"/>
          </a:xfrm>
        </p:spPr>
        <p:txBody>
          <a:bodyPr>
            <a:normAutofit/>
          </a:bodyPr>
          <a:lstStyle/>
          <a:p>
            <a:pPr>
              <a:buNone/>
            </a:pPr>
            <a:endParaRPr lang="en-GB" sz="3200" dirty="0" smtClean="0"/>
          </a:p>
          <a:p>
            <a:r>
              <a:rPr lang="en-GB" dirty="0" smtClean="0"/>
              <a:t>Addressing the issues holistically</a:t>
            </a:r>
          </a:p>
          <a:p>
            <a:pPr lvl="1"/>
            <a:r>
              <a:rPr lang="en-GB" sz="2600" dirty="0" smtClean="0"/>
              <a:t>Multi-disciplinary approach to address clients </a:t>
            </a:r>
            <a:br>
              <a:rPr lang="en-GB" sz="2600" dirty="0" smtClean="0"/>
            </a:br>
            <a:r>
              <a:rPr lang="en-GB" sz="2600" dirty="0" smtClean="0"/>
              <a:t>needs fully</a:t>
            </a:r>
            <a:br>
              <a:rPr lang="en-GB" sz="2600" dirty="0" smtClean="0"/>
            </a:br>
            <a:endParaRPr lang="en-GB" sz="2600" dirty="0" smtClean="0"/>
          </a:p>
          <a:p>
            <a:r>
              <a:rPr lang="en-GB" dirty="0" smtClean="0"/>
              <a:t>More cost-effective for the client: </a:t>
            </a:r>
            <a:endParaRPr lang="en-GB" dirty="0"/>
          </a:p>
          <a:p>
            <a:pPr lvl="1"/>
            <a:r>
              <a:rPr lang="en-GB" sz="2600" dirty="0" smtClean="0"/>
              <a:t>“I </a:t>
            </a:r>
            <a:r>
              <a:rPr lang="en-GB" sz="2600" dirty="0"/>
              <a:t>don't need to do that. I can bring in other people who </a:t>
            </a:r>
            <a:r>
              <a:rPr lang="en-GB" sz="2600" dirty="0" smtClean="0"/>
              <a:t>can </a:t>
            </a:r>
            <a:r>
              <a:rPr lang="en-GB" sz="2600" dirty="0"/>
              <a:t>do it better</a:t>
            </a:r>
            <a:r>
              <a:rPr lang="en-GB" sz="2600" dirty="0" smtClean="0"/>
              <a:t>.” (David Leighton).</a:t>
            </a:r>
          </a:p>
        </p:txBody>
      </p:sp>
    </p:spTree>
    <p:extLst>
      <p:ext uri="{BB962C8B-B14F-4D97-AF65-F5344CB8AC3E}">
        <p14:creationId xmlns:p14="http://schemas.microsoft.com/office/powerpoint/2010/main" val="4031535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ctrTitle"/>
          </p:nvPr>
        </p:nvSpPr>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dirty="0" smtClean="0"/>
              <a:t>Best Practices in Offering ADR </a:t>
            </a:r>
            <a:r>
              <a:rPr lang="en-GB" dirty="0"/>
              <a:t>Options </a:t>
            </a:r>
            <a:r>
              <a:rPr lang="en-GB" dirty="0" smtClean="0"/>
              <a:t>to </a:t>
            </a:r>
            <a:r>
              <a:rPr lang="en-GB" dirty="0"/>
              <a:t>Separating Parties </a:t>
            </a:r>
            <a:br>
              <a:rPr lang="en-GB" dirty="0"/>
            </a:br>
            <a:endParaRPr lang="en-US" dirty="0">
              <a:solidFill>
                <a:srgbClr val="464653"/>
              </a:solidFill>
            </a:endParaRPr>
          </a:p>
        </p:txBody>
      </p:sp>
      <p:sp>
        <p:nvSpPr>
          <p:cNvPr id="3" name="Subtitle 2"/>
          <p:cNvSpPr>
            <a:spLocks noGrp="1"/>
          </p:cNvSpPr>
          <p:nvPr>
            <p:ph type="subTitle" idx="1"/>
          </p:nvPr>
        </p:nvSpPr>
        <p:spPr/>
        <p:txBody>
          <a:bodyPr/>
          <a:lstStyle/>
          <a:p>
            <a:r>
              <a:rPr lang="en-GB" spc="-100" dirty="0"/>
              <a:t>Mapping Paths to Family Justice Final Conference</a:t>
            </a:r>
          </a:p>
        </p:txBody>
      </p:sp>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29189"/>
          <a:stretch/>
        </p:blipFill>
        <p:spPr bwMode="auto">
          <a:xfrm>
            <a:off x="2267744" y="1107911"/>
            <a:ext cx="4234842" cy="2284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0374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Tailoring services for all clients?</a:t>
            </a:r>
          </a:p>
        </p:txBody>
      </p:sp>
      <p:sp>
        <p:nvSpPr>
          <p:cNvPr id="3" name="Content Placeholder 2"/>
          <p:cNvSpPr>
            <a:spLocks noGrp="1"/>
          </p:cNvSpPr>
          <p:nvPr>
            <p:ph idx="1"/>
          </p:nvPr>
        </p:nvSpPr>
        <p:spPr>
          <a:xfrm>
            <a:off x="457200" y="1412776"/>
            <a:ext cx="8229600" cy="4896544"/>
          </a:xfrm>
        </p:spPr>
        <p:txBody>
          <a:bodyPr>
            <a:normAutofit/>
          </a:bodyPr>
          <a:lstStyle/>
          <a:p>
            <a:pPr>
              <a:buNone/>
            </a:pPr>
            <a:endParaRPr lang="en-GB" sz="3200" dirty="0" smtClean="0"/>
          </a:p>
          <a:p>
            <a:r>
              <a:rPr lang="en-GB" dirty="0" smtClean="0"/>
              <a:t>For the benefit of private clients to date</a:t>
            </a:r>
            <a:br>
              <a:rPr lang="en-GB" dirty="0" smtClean="0"/>
            </a:br>
            <a:endParaRPr lang="en-GB" dirty="0" smtClean="0"/>
          </a:p>
          <a:p>
            <a:r>
              <a:rPr lang="en-GB" dirty="0" smtClean="0"/>
              <a:t>What can be done with legally aided mediation?</a:t>
            </a:r>
          </a:p>
          <a:p>
            <a:pPr lvl="1"/>
            <a:r>
              <a:rPr lang="en-GB" sz="2600" dirty="0" smtClean="0"/>
              <a:t>Free referrals to DV support services / counsellors</a:t>
            </a:r>
          </a:p>
          <a:p>
            <a:pPr lvl="1"/>
            <a:r>
              <a:rPr lang="en-GB" sz="2600" dirty="0" smtClean="0"/>
              <a:t>Claiming the costs of pension valuations as disbursements.</a:t>
            </a:r>
          </a:p>
          <a:p>
            <a:pPr lvl="1"/>
            <a:endParaRPr lang="en-GB" dirty="0"/>
          </a:p>
        </p:txBody>
      </p:sp>
    </p:spTree>
    <p:extLst>
      <p:ext uri="{BB962C8B-B14F-4D97-AF65-F5344CB8AC3E}">
        <p14:creationId xmlns:p14="http://schemas.microsoft.com/office/powerpoint/2010/main" val="37486709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Well-established linkages</a:t>
            </a:r>
            <a:endParaRPr lang="en-GB" dirty="0"/>
          </a:p>
        </p:txBody>
      </p:sp>
      <p:sp>
        <p:nvSpPr>
          <p:cNvPr id="3" name="Content Placeholder 2"/>
          <p:cNvSpPr>
            <a:spLocks noGrp="1"/>
          </p:cNvSpPr>
          <p:nvPr>
            <p:ph idx="1"/>
          </p:nvPr>
        </p:nvSpPr>
        <p:spPr>
          <a:xfrm>
            <a:off x="467544" y="1196752"/>
            <a:ext cx="8229600" cy="5112568"/>
          </a:xfrm>
        </p:spPr>
        <p:txBody>
          <a:bodyPr>
            <a:noAutofit/>
          </a:bodyPr>
          <a:lstStyle/>
          <a:p>
            <a:r>
              <a:rPr lang="en-GB" dirty="0" smtClean="0"/>
              <a:t>Financial advice in mediation/collaborative law </a:t>
            </a:r>
          </a:p>
          <a:p>
            <a:pPr lvl="1"/>
            <a:r>
              <a:rPr lang="en-GB" sz="2600" dirty="0" smtClean="0"/>
              <a:t>IFAs, pension advisers, pension valuation</a:t>
            </a:r>
            <a:r>
              <a:rPr lang="en-GB" dirty="0" smtClean="0"/>
              <a:t/>
            </a:r>
            <a:br>
              <a:rPr lang="en-GB" dirty="0" smtClean="0"/>
            </a:br>
            <a:endParaRPr lang="en-GB" dirty="0" smtClean="0"/>
          </a:p>
          <a:p>
            <a:r>
              <a:rPr lang="en-GB" dirty="0" smtClean="0"/>
              <a:t>Legal advice during/after mediation</a:t>
            </a:r>
          </a:p>
          <a:p>
            <a:pPr lvl="1"/>
            <a:r>
              <a:rPr lang="en-GB" sz="2600" dirty="0" smtClean="0"/>
              <a:t>Need for advice to assist in the process</a:t>
            </a:r>
          </a:p>
          <a:p>
            <a:pPr lvl="1"/>
            <a:r>
              <a:rPr lang="en-GB" sz="2600" dirty="0" smtClean="0"/>
              <a:t>Advising on agreement/securing consent orders in financial cases</a:t>
            </a:r>
          </a:p>
          <a:p>
            <a:pPr lvl="1"/>
            <a:r>
              <a:rPr lang="en-GB" sz="2600" dirty="0" smtClean="0"/>
              <a:t>Referral prior to commencing mediation?</a:t>
            </a:r>
            <a:r>
              <a:rPr lang="en-GB" dirty="0" smtClean="0"/>
              <a:t/>
            </a:r>
            <a:br>
              <a:rPr lang="en-GB" dirty="0" smtClean="0"/>
            </a:br>
            <a:endParaRPr lang="en-GB" dirty="0" smtClean="0"/>
          </a:p>
          <a:p>
            <a:pPr lvl="1"/>
            <a:endParaRPr lang="en-GB" dirty="0"/>
          </a:p>
        </p:txBody>
      </p:sp>
    </p:spTree>
    <p:extLst>
      <p:ext uri="{BB962C8B-B14F-4D97-AF65-F5344CB8AC3E}">
        <p14:creationId xmlns:p14="http://schemas.microsoft.com/office/powerpoint/2010/main" val="28652015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Connections less often mentioned</a:t>
            </a:r>
            <a:endParaRPr lang="en-GB" dirty="0"/>
          </a:p>
        </p:txBody>
      </p:sp>
      <p:sp>
        <p:nvSpPr>
          <p:cNvPr id="3" name="Content Placeholder 2"/>
          <p:cNvSpPr>
            <a:spLocks noGrp="1"/>
          </p:cNvSpPr>
          <p:nvPr>
            <p:ph idx="1"/>
          </p:nvPr>
        </p:nvSpPr>
        <p:spPr/>
        <p:txBody>
          <a:bodyPr/>
          <a:lstStyle/>
          <a:p>
            <a:r>
              <a:rPr lang="en-GB" dirty="0" smtClean="0"/>
              <a:t>Counselling/therapeutic</a:t>
            </a:r>
          </a:p>
          <a:p>
            <a:r>
              <a:rPr lang="en-GB" dirty="0" smtClean="0"/>
              <a:t>DV support</a:t>
            </a:r>
          </a:p>
          <a:p>
            <a:r>
              <a:rPr lang="en-GB" dirty="0" smtClean="0"/>
              <a:t>Parenting education</a:t>
            </a:r>
          </a:p>
          <a:p>
            <a:endParaRPr lang="en-GB" dirty="0" smtClean="0"/>
          </a:p>
          <a:p>
            <a:r>
              <a:rPr lang="en-GB" sz="2800" dirty="0" smtClean="0"/>
              <a:t>Connections referred to often stemmed from a mediator’s professional experience prior to mediation training.</a:t>
            </a:r>
          </a:p>
          <a:p>
            <a:r>
              <a:rPr lang="en-GB" sz="2800" dirty="0" smtClean="0"/>
              <a:t>Solicitors who do not practice mediation or collaborative law are least likely to have well established networks.</a:t>
            </a:r>
          </a:p>
          <a:p>
            <a:pPr marL="0" indent="0">
              <a:buNone/>
            </a:pPr>
            <a:endParaRPr lang="en-GB" dirty="0" smtClean="0"/>
          </a:p>
          <a:p>
            <a:endParaRPr lang="en-GB" dirty="0"/>
          </a:p>
        </p:txBody>
      </p:sp>
    </p:spTree>
    <p:extLst>
      <p:ext uri="{BB962C8B-B14F-4D97-AF65-F5344CB8AC3E}">
        <p14:creationId xmlns:p14="http://schemas.microsoft.com/office/powerpoint/2010/main" val="30426401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Co-operative relationships</a:t>
            </a:r>
            <a:endParaRPr lang="en-GB" dirty="0"/>
          </a:p>
        </p:txBody>
      </p:sp>
      <p:sp>
        <p:nvSpPr>
          <p:cNvPr id="3" name="Content Placeholder 2"/>
          <p:cNvSpPr>
            <a:spLocks noGrp="1"/>
          </p:cNvSpPr>
          <p:nvPr>
            <p:ph idx="1"/>
          </p:nvPr>
        </p:nvSpPr>
        <p:spPr/>
        <p:txBody>
          <a:bodyPr/>
          <a:lstStyle/>
          <a:p>
            <a:pPr marL="0" indent="0">
              <a:buNone/>
            </a:pPr>
            <a:r>
              <a:rPr lang="en-GB" sz="3200" dirty="0" smtClean="0"/>
              <a:t>Between mediators, lawyers, financial advisers, child consultants...</a:t>
            </a:r>
          </a:p>
          <a:p>
            <a:pPr marL="0" indent="0">
              <a:buNone/>
            </a:pPr>
            <a:endParaRPr lang="en-GB" dirty="0" smtClean="0"/>
          </a:p>
          <a:p>
            <a:pPr marL="0" indent="0">
              <a:buNone/>
            </a:pPr>
            <a:r>
              <a:rPr lang="en-GB" dirty="0" smtClean="0"/>
              <a:t>“I </a:t>
            </a:r>
            <a:r>
              <a:rPr lang="en-GB" dirty="0"/>
              <a:t>am building a multi-disciplinary model which involves accountant neutrals coming in getting engaged in agreements, financial planner neutrals, valuer</a:t>
            </a:r>
            <a:r>
              <a:rPr lang="en-GB" b="1" dirty="0"/>
              <a:t> </a:t>
            </a:r>
            <a:r>
              <a:rPr lang="en-GB" dirty="0"/>
              <a:t>neutrals and so on</a:t>
            </a:r>
            <a:r>
              <a:rPr lang="en-GB" dirty="0" smtClean="0"/>
              <a:t>…” </a:t>
            </a:r>
          </a:p>
          <a:p>
            <a:pPr marL="0" indent="0">
              <a:buNone/>
            </a:pPr>
            <a:r>
              <a:rPr lang="en-GB" dirty="0" smtClean="0"/>
              <a:t>(Peter Young)</a:t>
            </a:r>
            <a:endParaRPr lang="en-GB" dirty="0"/>
          </a:p>
        </p:txBody>
      </p:sp>
    </p:spTree>
    <p:extLst>
      <p:ext uri="{BB962C8B-B14F-4D97-AF65-F5344CB8AC3E}">
        <p14:creationId xmlns:p14="http://schemas.microsoft.com/office/powerpoint/2010/main" val="27478296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lumMod val="75000"/>
                  </a:schemeClr>
                </a:solidFill>
              </a:rPr>
              <a:t>Key Message:</a:t>
            </a:r>
            <a:endParaRPr lang="en-GB" dirty="0">
              <a:solidFill>
                <a:schemeClr val="tx2"/>
              </a:solidFill>
            </a:endParaRPr>
          </a:p>
        </p:txBody>
      </p:sp>
      <p:sp>
        <p:nvSpPr>
          <p:cNvPr id="3" name="Content Placeholder 2"/>
          <p:cNvSpPr>
            <a:spLocks noGrp="1"/>
          </p:cNvSpPr>
          <p:nvPr>
            <p:ph sz="quarter" idx="1"/>
          </p:nvPr>
        </p:nvSpPr>
        <p:spPr/>
        <p:txBody>
          <a:bodyPr>
            <a:normAutofit/>
          </a:bodyPr>
          <a:lstStyle/>
          <a:p>
            <a:r>
              <a:rPr lang="en-GB" sz="2800" dirty="0" smtClean="0">
                <a:solidFill>
                  <a:schemeClr val="tx2">
                    <a:lumMod val="75000"/>
                  </a:schemeClr>
                </a:solidFill>
              </a:rPr>
              <a:t>A bespoke service, </a:t>
            </a:r>
            <a:r>
              <a:rPr lang="en-GB" sz="2800" dirty="0" smtClean="0">
                <a:solidFill>
                  <a:srgbClr val="7030A0"/>
                </a:solidFill>
              </a:rPr>
              <a:t>tailored to individual cases </a:t>
            </a:r>
            <a:r>
              <a:rPr lang="en-GB" sz="2800" dirty="0" smtClean="0">
                <a:solidFill>
                  <a:schemeClr val="tx2">
                    <a:lumMod val="75000"/>
                  </a:schemeClr>
                </a:solidFill>
              </a:rPr>
              <a:t>rather than an off-the-peg product best meets th</a:t>
            </a:r>
            <a:r>
              <a:rPr lang="en-GB" dirty="0" smtClean="0">
                <a:solidFill>
                  <a:schemeClr val="tx2">
                    <a:lumMod val="75000"/>
                  </a:schemeClr>
                </a:solidFill>
              </a:rPr>
              <a:t>e needs of clients.</a:t>
            </a:r>
          </a:p>
          <a:p>
            <a:pPr marL="0" indent="0">
              <a:buNone/>
            </a:pPr>
            <a:endParaRPr lang="en-GB" dirty="0" smtClean="0">
              <a:solidFill>
                <a:schemeClr val="tx2">
                  <a:lumMod val="75000"/>
                </a:schemeClr>
              </a:solidFill>
            </a:endParaRPr>
          </a:p>
          <a:p>
            <a:r>
              <a:rPr lang="en-GB" sz="2800" dirty="0" smtClean="0">
                <a:solidFill>
                  <a:schemeClr val="tx2">
                    <a:lumMod val="75000"/>
                  </a:schemeClr>
                </a:solidFill>
              </a:rPr>
              <a:t>Such a service requires the establishment of joined-up, </a:t>
            </a:r>
            <a:r>
              <a:rPr lang="en-GB" sz="2800" dirty="0" smtClean="0">
                <a:solidFill>
                  <a:srgbClr val="7030A0"/>
                </a:solidFill>
              </a:rPr>
              <a:t>cooperative relationships </a:t>
            </a:r>
            <a:r>
              <a:rPr lang="en-GB" sz="2800" dirty="0" smtClean="0">
                <a:solidFill>
                  <a:schemeClr val="tx2">
                    <a:lumMod val="75000"/>
                  </a:schemeClr>
                </a:solidFill>
              </a:rPr>
              <a:t>between professionals.</a:t>
            </a:r>
          </a:p>
          <a:p>
            <a:pPr>
              <a:buFont typeface="Wingdings" panose="05000000000000000000" pitchFamily="2" charset="2"/>
              <a:buChar char="§"/>
            </a:pPr>
            <a:endParaRPr lang="en-GB" sz="2600" dirty="0">
              <a:solidFill>
                <a:schemeClr val="tx2">
                  <a:lumMod val="75000"/>
                </a:schemeClr>
              </a:solidFill>
            </a:endParaRPr>
          </a:p>
          <a:p>
            <a:pPr>
              <a:buFont typeface="Wingdings" panose="05000000000000000000" pitchFamily="2" charset="2"/>
              <a:buChar char="§"/>
            </a:pPr>
            <a:endParaRPr lang="en-GB" sz="2600" dirty="0">
              <a:solidFill>
                <a:schemeClr val="tx2"/>
              </a:solidFill>
            </a:endParaRPr>
          </a:p>
        </p:txBody>
      </p:sp>
    </p:spTree>
    <p:extLst>
      <p:ext uri="{BB962C8B-B14F-4D97-AF65-F5344CB8AC3E}">
        <p14:creationId xmlns:p14="http://schemas.microsoft.com/office/powerpoint/2010/main" val="16736843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Policy Implications</a:t>
            </a:r>
            <a:endParaRPr lang="en-GB" dirty="0"/>
          </a:p>
        </p:txBody>
      </p:sp>
      <p:sp>
        <p:nvSpPr>
          <p:cNvPr id="3" name="Subtitle 2"/>
          <p:cNvSpPr>
            <a:spLocks noGrp="1"/>
          </p:cNvSpPr>
          <p:nvPr>
            <p:ph type="subTitle" idx="1"/>
          </p:nvPr>
        </p:nvSpPr>
        <p:spPr/>
        <p:txBody>
          <a:bodyPr/>
          <a:lstStyle/>
          <a:p>
            <a:r>
              <a:rPr lang="en-GB" spc="-100" dirty="0"/>
              <a:t>Mapping Paths to Family Justice Final Conference</a:t>
            </a:r>
          </a:p>
          <a:p>
            <a:endParaRPr lang="en-GB" dirty="0"/>
          </a:p>
        </p:txBody>
      </p:sp>
      <p:pic>
        <p:nvPicPr>
          <p:cNvPr id="4" name="Picture 2" descr="F:\Kate's Mapping Paths\documents\logo.JPG"/>
          <p:cNvPicPr>
            <a:picLocks noChangeAspect="1" noChangeArrowheads="1"/>
          </p:cNvPicPr>
          <p:nvPr/>
        </p:nvPicPr>
        <p:blipFill>
          <a:blip r:embed="rId2" cstate="print"/>
          <a:srcRect/>
          <a:stretch>
            <a:fillRect/>
          </a:stretch>
        </p:blipFill>
        <p:spPr bwMode="auto">
          <a:xfrm>
            <a:off x="2339752" y="332656"/>
            <a:ext cx="4320480" cy="2882189"/>
          </a:xfrm>
          <a:prstGeom prst="rect">
            <a:avLst/>
          </a:prstGeom>
          <a:noFill/>
        </p:spPr>
      </p:pic>
    </p:spTree>
    <p:extLst>
      <p:ext uri="{BB962C8B-B14F-4D97-AF65-F5344CB8AC3E}">
        <p14:creationId xmlns:p14="http://schemas.microsoft.com/office/powerpoint/2010/main" val="4921396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Policy Goals</a:t>
            </a:r>
            <a:endParaRPr lang="en-GB" dirty="0"/>
          </a:p>
        </p:txBody>
      </p:sp>
      <p:sp>
        <p:nvSpPr>
          <p:cNvPr id="3" name="Content Placeholder 2"/>
          <p:cNvSpPr>
            <a:spLocks noGrp="1"/>
          </p:cNvSpPr>
          <p:nvPr>
            <p:ph sz="quarter" idx="1"/>
          </p:nvPr>
        </p:nvSpPr>
        <p:spPr/>
        <p:txBody>
          <a:bodyPr/>
          <a:lstStyle/>
          <a:p>
            <a:endParaRPr lang="en-GB" dirty="0" smtClean="0"/>
          </a:p>
          <a:p>
            <a:r>
              <a:rPr lang="en-GB" dirty="0" smtClean="0"/>
              <a:t>To promote conciliatory approaches to the resolution of post-separation family disputes</a:t>
            </a:r>
          </a:p>
          <a:p>
            <a:r>
              <a:rPr lang="en-GB" dirty="0" smtClean="0"/>
              <a:t>To enable and support an efficient and cost-effective system of out-of-court dispute resolution, responsive to the range of clients’ needs and circumstances</a:t>
            </a:r>
          </a:p>
          <a:p>
            <a:r>
              <a:rPr lang="en-GB" dirty="0" smtClean="0"/>
              <a:t>To minimise public expenditure on family law disputes</a:t>
            </a:r>
          </a:p>
          <a:p>
            <a:r>
              <a:rPr lang="en-GB" dirty="0" smtClean="0"/>
              <a:t>To promote and maximise the well-being of children affected by parental separation</a:t>
            </a:r>
          </a:p>
          <a:p>
            <a:r>
              <a:rPr lang="en-GB" dirty="0" smtClean="0"/>
              <a:t>To enable swift recourse to court proceedings where these are unavoidable</a:t>
            </a:r>
          </a:p>
          <a:p>
            <a:endParaRPr lang="en-GB" dirty="0" smtClean="0"/>
          </a:p>
        </p:txBody>
      </p:sp>
    </p:spTree>
    <p:extLst>
      <p:ext uri="{BB962C8B-B14F-4D97-AF65-F5344CB8AC3E}">
        <p14:creationId xmlns:p14="http://schemas.microsoft.com/office/powerpoint/2010/main" val="37500235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No-Fault Divorce</a:t>
            </a:r>
            <a:endParaRPr lang="en-GB" dirty="0"/>
          </a:p>
        </p:txBody>
      </p:sp>
      <p:sp>
        <p:nvSpPr>
          <p:cNvPr id="3" name="Content Placeholder 2"/>
          <p:cNvSpPr>
            <a:spLocks noGrp="1"/>
          </p:cNvSpPr>
          <p:nvPr>
            <p:ph sz="quarter" idx="1"/>
          </p:nvPr>
        </p:nvSpPr>
        <p:spPr>
          <a:xfrm>
            <a:off x="457200" y="1124744"/>
            <a:ext cx="8229600" cy="5544616"/>
          </a:xfrm>
        </p:spPr>
        <p:txBody>
          <a:bodyPr>
            <a:normAutofit fontScale="62500" lnSpcReduction="20000"/>
          </a:bodyPr>
          <a:lstStyle/>
          <a:p>
            <a:pPr>
              <a:buNone/>
            </a:pPr>
            <a:r>
              <a:rPr lang="en-GB" sz="3200" dirty="0" smtClean="0"/>
              <a:t>JP: So what we want is we want to start the divorce ... as soon as possible so that we can get to the stage where the court can make a financial order as soon as possible.  ...</a:t>
            </a:r>
          </a:p>
          <a:p>
            <a:pPr>
              <a:buNone/>
            </a:pPr>
            <a:r>
              <a:rPr lang="en-GB" sz="3200" dirty="0" smtClean="0"/>
              <a:t>RB: The disadvantage of doing that is that you don't have the ability to just have a divorce on the basis of separation which is a sort of what's called a no fault way of separating. Somebody needs to do the divorce and they need to be blaming the other.  However artificial that is, that is the only of doing it.  </a:t>
            </a:r>
            <a:endParaRPr lang="en-GB" sz="3200" b="1" dirty="0" smtClean="0"/>
          </a:p>
          <a:p>
            <a:pPr>
              <a:buNone/>
            </a:pPr>
            <a:r>
              <a:rPr lang="en-GB" sz="3200" dirty="0" smtClean="0"/>
              <a:t>JP: So somebody has to decide who is going to be the one who is going to take...</a:t>
            </a:r>
            <a:endParaRPr lang="en-GB" sz="3200" b="1" dirty="0" smtClean="0"/>
          </a:p>
          <a:p>
            <a:pPr>
              <a:buNone/>
            </a:pPr>
            <a:r>
              <a:rPr lang="en-GB" sz="3200" dirty="0" smtClean="0"/>
              <a:t>RB: Who is going to do the blaming.</a:t>
            </a:r>
            <a:endParaRPr lang="en-GB" sz="3200" b="1" dirty="0" smtClean="0"/>
          </a:p>
          <a:p>
            <a:pPr>
              <a:buNone/>
            </a:pPr>
            <a:r>
              <a:rPr lang="en-GB" sz="3200" dirty="0" smtClean="0"/>
              <a:t>JP: Who is going to do the blaming and who is going to take the blame.  </a:t>
            </a:r>
            <a:endParaRPr lang="en-GB" sz="3200" b="1" dirty="0" smtClean="0"/>
          </a:p>
          <a:p>
            <a:pPr>
              <a:buNone/>
            </a:pPr>
            <a:r>
              <a:rPr lang="en-GB" sz="3200" dirty="0" smtClean="0"/>
              <a:t>...</a:t>
            </a:r>
          </a:p>
          <a:p>
            <a:pPr>
              <a:buNone/>
            </a:pPr>
            <a:r>
              <a:rPr lang="en-GB" sz="3200" dirty="0" smtClean="0"/>
              <a:t>RB: ... we are in a situation where somebody has got to do it to be able to get that next stage and ... we need to do it now, because you know, we have got to get those documents drafted and in front of the court to get the finances for the next stage.</a:t>
            </a:r>
          </a:p>
          <a:p>
            <a:pPr>
              <a:buNone/>
            </a:pPr>
            <a:r>
              <a:rPr lang="en-GB" sz="3200" dirty="0" smtClean="0"/>
              <a:t>JP: So there are two options, there is a divorce on unreasonable behaviour or there is divorce on adultery.</a:t>
            </a:r>
            <a:endParaRPr lang="en-GB" sz="3200" b="1" dirty="0" smtClean="0"/>
          </a:p>
          <a:p>
            <a:pPr>
              <a:buNone/>
            </a:pPr>
            <a:r>
              <a:rPr lang="en-GB" dirty="0" smtClean="0"/>
              <a:t>...</a:t>
            </a:r>
          </a:p>
          <a:p>
            <a:endParaRPr lang="en-GB" dirty="0"/>
          </a:p>
        </p:txBody>
      </p:sp>
    </p:spTree>
    <p:extLst>
      <p:ext uri="{BB962C8B-B14F-4D97-AF65-F5344CB8AC3E}">
        <p14:creationId xmlns:p14="http://schemas.microsoft.com/office/powerpoint/2010/main" val="271222870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457200" y="1052736"/>
            <a:ext cx="8229600" cy="5544616"/>
          </a:xfrm>
        </p:spPr>
        <p:txBody>
          <a:bodyPr>
            <a:normAutofit fontScale="70000" lnSpcReduction="20000"/>
          </a:bodyPr>
          <a:lstStyle/>
          <a:p>
            <a:pPr>
              <a:buNone/>
            </a:pPr>
            <a:r>
              <a:rPr lang="en-GB" dirty="0" smtClean="0"/>
              <a:t>JP: ... So adultery, that has to be admitted but you don't really need to say very much, whereas with behaviour you do have to have usually, and I would usually say about half a dozen mild allegations, so mild things that you would have to say about the other. But the one who is receiving the divorce petition can mark on the court form that you don't accept any of the allegations, so you can actually deny it all and the behaviour divorce can go through. But on the adultery divorce you have got to admit it as otherwise that won't go through.  It’s a question of what you feel more comfortable with.</a:t>
            </a:r>
            <a:endParaRPr lang="en-GB" b="1" dirty="0" smtClean="0"/>
          </a:p>
          <a:p>
            <a:pPr>
              <a:buNone/>
            </a:pPr>
            <a:r>
              <a:rPr lang="en-GB" dirty="0" smtClean="0"/>
              <a:t>GQ: Well unreasonable behaviour just sounds pretty vile around sort of children stuff to me.</a:t>
            </a:r>
            <a:endParaRPr lang="en-GB" b="1" dirty="0" smtClean="0"/>
          </a:p>
          <a:p>
            <a:pPr>
              <a:buNone/>
            </a:pPr>
            <a:r>
              <a:rPr lang="en-GB" dirty="0" smtClean="0"/>
              <a:t>JP: It doesn’t have to, it really doesn’t have to.</a:t>
            </a:r>
            <a:endParaRPr lang="en-GB" b="1" dirty="0" smtClean="0"/>
          </a:p>
          <a:p>
            <a:pPr>
              <a:buNone/>
            </a:pPr>
            <a:r>
              <a:rPr lang="en-GB" dirty="0" smtClean="0"/>
              <a:t>GQ: That would be my only concern. I mean I know it’s all just make-believe but...</a:t>
            </a:r>
            <a:endParaRPr lang="en-GB" b="1" dirty="0" smtClean="0"/>
          </a:p>
          <a:p>
            <a:pPr>
              <a:buNone/>
            </a:pPr>
            <a:r>
              <a:rPr lang="en-GB" dirty="0" smtClean="0"/>
              <a:t>JP: We could talk about what should be in it.</a:t>
            </a:r>
            <a:endParaRPr lang="en-GB" b="1" dirty="0" smtClean="0"/>
          </a:p>
          <a:p>
            <a:pPr>
              <a:buNone/>
            </a:pPr>
            <a:r>
              <a:rPr lang="en-GB" dirty="0" smtClean="0"/>
              <a:t>GQ: No, I wouldn’t want it. Like I say, I wouldn’t want something to happen and it could come back at any point, so to sort of say that he was unreasonable around the children or something.</a:t>
            </a:r>
            <a:endParaRPr lang="en-GB" b="1" dirty="0" smtClean="0"/>
          </a:p>
          <a:p>
            <a:pPr>
              <a:buNone/>
            </a:pPr>
            <a:r>
              <a:rPr lang="en-GB" dirty="0" smtClean="0"/>
              <a:t>RB: But I mean if you want to do it, it’s cost effective for you and hassle effective for you and we can sit around now and draft it up if that's easier.</a:t>
            </a:r>
            <a:endParaRPr lang="en-GB" b="1" dirty="0" smtClean="0"/>
          </a:p>
          <a:p>
            <a:pPr>
              <a:buNone/>
            </a:pPr>
            <a:r>
              <a:rPr lang="en-GB" dirty="0" smtClean="0"/>
              <a:t>GQ: Yeah, it might help things as otherwise...</a:t>
            </a:r>
            <a:endParaRPr lang="en-GB" b="1" dirty="0" smtClean="0"/>
          </a:p>
          <a:p>
            <a:pPr>
              <a:buNone/>
            </a:pPr>
            <a:r>
              <a:rPr lang="en-GB" dirty="0" smtClean="0"/>
              <a:t>RB: But one of the problems is inevitably it causes tension because neither of you want to be saying this. It just has to happen to be able to get the divorce.</a:t>
            </a:r>
            <a:endParaRPr lang="en-GB" b="1" dirty="0" smtClean="0"/>
          </a:p>
          <a:p>
            <a:pPr>
              <a:buNone/>
            </a:pPr>
            <a:endParaRPr lang="en-GB" dirty="0"/>
          </a:p>
        </p:txBody>
      </p:sp>
    </p:spTree>
    <p:extLst>
      <p:ext uri="{BB962C8B-B14F-4D97-AF65-F5344CB8AC3E}">
        <p14:creationId xmlns:p14="http://schemas.microsoft.com/office/powerpoint/2010/main" val="2779684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457200" y="1268760"/>
            <a:ext cx="8229600" cy="4888200"/>
          </a:xfrm>
        </p:spPr>
        <p:txBody>
          <a:bodyPr>
            <a:normAutofit fontScale="70000" lnSpcReduction="20000"/>
          </a:bodyPr>
          <a:lstStyle/>
          <a:p>
            <a:pPr>
              <a:buNone/>
            </a:pPr>
            <a:r>
              <a:rPr lang="en-GB" dirty="0" smtClean="0"/>
              <a:t>SQ: Is it just easier to do it on adultery, because then you haven’t got to come up with reasons?</a:t>
            </a:r>
            <a:endParaRPr lang="en-GB" b="1" dirty="0" smtClean="0"/>
          </a:p>
          <a:p>
            <a:pPr>
              <a:buNone/>
            </a:pPr>
            <a:r>
              <a:rPr lang="en-GB" dirty="0" smtClean="0"/>
              <a:t>GQ: I think so, personally. I would, yeah.</a:t>
            </a:r>
            <a:endParaRPr lang="en-GB" b="1" dirty="0" smtClean="0"/>
          </a:p>
          <a:p>
            <a:pPr>
              <a:buNone/>
            </a:pPr>
            <a:r>
              <a:rPr lang="en-GB" dirty="0" smtClean="0"/>
              <a:t>JP: So who is going to start the divorce, who is going to be the person who applies?</a:t>
            </a:r>
            <a:endParaRPr lang="en-GB" b="1" dirty="0" smtClean="0"/>
          </a:p>
          <a:p>
            <a:pPr>
              <a:buNone/>
            </a:pPr>
            <a:r>
              <a:rPr lang="en-GB" dirty="0" smtClean="0"/>
              <a:t>GQ: I will do it.</a:t>
            </a:r>
            <a:endParaRPr lang="en-GB" b="1" dirty="0" smtClean="0"/>
          </a:p>
          <a:p>
            <a:pPr>
              <a:buNone/>
            </a:pPr>
            <a:r>
              <a:rPr lang="en-GB" dirty="0" smtClean="0"/>
              <a:t>...</a:t>
            </a:r>
            <a:endParaRPr lang="en-GB" b="1" dirty="0" smtClean="0"/>
          </a:p>
          <a:p>
            <a:pPr>
              <a:buNone/>
            </a:pPr>
            <a:r>
              <a:rPr lang="en-GB" dirty="0" smtClean="0"/>
              <a:t>RB: Ok, Gary will be starting, ok.</a:t>
            </a:r>
            <a:endParaRPr lang="en-GB" b="1" dirty="0" smtClean="0"/>
          </a:p>
          <a:p>
            <a:pPr>
              <a:buNone/>
            </a:pPr>
            <a:r>
              <a:rPr lang="en-GB" dirty="0" smtClean="0"/>
              <a:t>JP: And so that's going to be on the basis of your adultery Sandra, which you will have to admit.</a:t>
            </a:r>
            <a:endParaRPr lang="en-GB" b="1" dirty="0" smtClean="0"/>
          </a:p>
          <a:p>
            <a:pPr>
              <a:buNone/>
            </a:pPr>
            <a:r>
              <a:rPr lang="en-GB" dirty="0" smtClean="0"/>
              <a:t>SQ: Ok.</a:t>
            </a:r>
            <a:endParaRPr lang="en-GB" b="1" dirty="0" smtClean="0"/>
          </a:p>
          <a:p>
            <a:pPr>
              <a:buNone/>
            </a:pPr>
            <a:r>
              <a:rPr lang="en-GB" dirty="0" smtClean="0"/>
              <a:t>JP: Just thinking through what the court will need for that.  The court may need a date.</a:t>
            </a:r>
            <a:endParaRPr lang="en-GB" b="1" dirty="0" smtClean="0"/>
          </a:p>
          <a:p>
            <a:pPr>
              <a:buNone/>
            </a:pPr>
            <a:r>
              <a:rPr lang="en-GB" dirty="0" smtClean="0"/>
              <a:t>RB: So various dates, various locations.</a:t>
            </a:r>
            <a:endParaRPr lang="en-GB" b="1" dirty="0" smtClean="0"/>
          </a:p>
          <a:p>
            <a:pPr>
              <a:buNone/>
            </a:pPr>
            <a:r>
              <a:rPr lang="en-GB" dirty="0" smtClean="0"/>
              <a:t>JP: We can do it; we will do it that way.</a:t>
            </a:r>
            <a:endParaRPr lang="en-GB" b="1" dirty="0" smtClean="0"/>
          </a:p>
          <a:p>
            <a:pPr>
              <a:buNone/>
            </a:pPr>
            <a:r>
              <a:rPr lang="en-GB" dirty="0" smtClean="0"/>
              <a:t>...</a:t>
            </a:r>
          </a:p>
          <a:p>
            <a:pPr>
              <a:buNone/>
            </a:pPr>
            <a:r>
              <a:rPr lang="en-GB" dirty="0" smtClean="0"/>
              <a:t>RB: Well that's much easier because if we are doing it on that basis we don't need to talk about it.</a:t>
            </a:r>
          </a:p>
          <a:p>
            <a:pPr>
              <a:buNone/>
            </a:pPr>
            <a:r>
              <a:rPr lang="en-GB" dirty="0" smtClean="0"/>
              <a:t>							(Collaborative Law 204(1))</a:t>
            </a:r>
            <a:endParaRPr lang="en-GB" dirty="0"/>
          </a:p>
        </p:txBody>
      </p:sp>
    </p:spTree>
    <p:extLst>
      <p:ext uri="{BB962C8B-B14F-4D97-AF65-F5344CB8AC3E}">
        <p14:creationId xmlns:p14="http://schemas.microsoft.com/office/powerpoint/2010/main" val="506687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dirty="0"/>
              <a:t>Enabling Informed and Appropriate Choice</a:t>
            </a:r>
            <a:endParaRPr lang="en-US" dirty="0"/>
          </a:p>
        </p:txBody>
      </p:sp>
      <p:sp>
        <p:nvSpPr>
          <p:cNvPr id="3" name="Content Placeholder 2"/>
          <p:cNvSpPr txBox="1">
            <a:spLocks noGrp="1"/>
          </p:cNvSpPr>
          <p:nvPr>
            <p:ph type="body" idx="4294967295"/>
          </p:nvPr>
        </p:nvSpPr>
        <p:spPr>
          <a:xfrm>
            <a:off x="395536" y="1556792"/>
            <a:ext cx="8218896" cy="4671936"/>
          </a:xfrm>
        </p:spPr>
        <p:txBody>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Bef>
                <a:spcPts val="601"/>
              </a:spcBef>
              <a:buClr>
                <a:srgbClr val="727CA3"/>
              </a:buClr>
              <a:buSzPct val="76000"/>
              <a:buFont typeface="Wingdings 3"/>
              <a:buChar char=""/>
            </a:pPr>
            <a:r>
              <a:rPr lang="en-GB" sz="2400" dirty="0"/>
              <a:t>Clients should receive clear, accurate, neutral information and advice on available FDRs and their strengths and disadvantages, tailored to their situation, and with sufficient opportunity to discuss concerns and reservations. </a:t>
            </a:r>
            <a:endParaRPr lang="en-GB" sz="2400" dirty="0" smtClean="0"/>
          </a:p>
          <a:p>
            <a:pPr marL="432000" lvl="1" indent="0">
              <a:spcBef>
                <a:spcPts val="601"/>
              </a:spcBef>
              <a:buClr>
                <a:srgbClr val="727CA3"/>
              </a:buClr>
              <a:buSzPct val="76000"/>
              <a:buFont typeface="Wingdings 3"/>
              <a:buChar char=""/>
            </a:pPr>
            <a:r>
              <a:rPr lang="en-GB" dirty="0"/>
              <a:t>“They [mediation service] were very good – they checked sort of every step of the way that we were happy with it, and what the limitations were, just to make sure that we had no false expectations, and very much emphasised that it was to help us sort things out” (Norah, who mediated</a:t>
            </a:r>
            <a:r>
              <a:rPr lang="en-GB" dirty="0" smtClean="0"/>
              <a:t>)</a:t>
            </a:r>
          </a:p>
          <a:p>
            <a:pPr marL="432000" lvl="1" indent="0">
              <a:spcBef>
                <a:spcPts val="601"/>
              </a:spcBef>
              <a:buClr>
                <a:srgbClr val="727CA3"/>
              </a:buClr>
              <a:buSzPct val="76000"/>
              <a:buFont typeface="Wingdings 3"/>
              <a:buChar char=""/>
            </a:pPr>
            <a:r>
              <a:rPr lang="en-GB" dirty="0"/>
              <a:t>.</a:t>
            </a:r>
            <a:endParaRPr lang="en-GB" dirty="0" smtClean="0"/>
          </a:p>
          <a:p>
            <a:pPr marL="432000" lvl="1" indent="0">
              <a:spcBef>
                <a:spcPts val="601"/>
              </a:spcBef>
              <a:buClr>
                <a:srgbClr val="727CA3"/>
              </a:buClr>
              <a:buSzPct val="76000"/>
              <a:buFont typeface="Wingdings 3"/>
              <a:buChar char=""/>
            </a:pPr>
            <a:endParaRPr lang="en-GB" dirty="0"/>
          </a:p>
          <a:p>
            <a:pPr marL="432000" lvl="1" indent="0">
              <a:spcBef>
                <a:spcPts val="601"/>
              </a:spcBef>
              <a:buClr>
                <a:srgbClr val="727CA3"/>
              </a:buClr>
              <a:buSzPct val="76000"/>
              <a:buFont typeface="Wingdings 3"/>
              <a:buChar char=""/>
            </a:pPr>
            <a:endParaRPr lang="en-GB" dirty="0" smtClean="0"/>
          </a:p>
          <a:p>
            <a:pPr marL="432000" lvl="1" indent="0">
              <a:spcBef>
                <a:spcPts val="601"/>
              </a:spcBef>
              <a:buClr>
                <a:srgbClr val="727CA3"/>
              </a:buClr>
              <a:buSzPct val="76000"/>
              <a:buFont typeface="Wingdings 3"/>
              <a:buChar char=""/>
            </a:pPr>
            <a:endParaRPr lang="en-GB" dirty="0"/>
          </a:p>
          <a:p>
            <a:pPr marL="0" lvl="0" indent="0">
              <a:spcBef>
                <a:spcPts val="601"/>
              </a:spcBef>
              <a:buClr>
                <a:srgbClr val="727CA3"/>
              </a:buClr>
              <a:buSzPct val="76000"/>
              <a:buNone/>
            </a:pPr>
            <a:endParaRPr lang="en-GB" dirty="0" smtClean="0">
              <a:latin typeface="Gill Sans MT" pitchFamily="18"/>
            </a:endParaRPr>
          </a:p>
          <a:p>
            <a:pPr marL="0" lvl="0" indent="0">
              <a:spcBef>
                <a:spcPts val="601"/>
              </a:spcBef>
              <a:buClr>
                <a:srgbClr val="727CA3"/>
              </a:buClr>
              <a:buSzPct val="76000"/>
              <a:buFont typeface="Wingdings 3"/>
              <a:buChar char=""/>
            </a:pPr>
            <a:endParaRPr lang="en-GB" dirty="0">
              <a:latin typeface="Gill Sans MT" pitchFamily="18"/>
            </a:endParaRPr>
          </a:p>
        </p:txBody>
      </p:sp>
    </p:spTree>
    <p:extLst>
      <p:ext uri="{BB962C8B-B14F-4D97-AF65-F5344CB8AC3E}">
        <p14:creationId xmlns:p14="http://schemas.microsoft.com/office/powerpoint/2010/main" val="4186873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Appropriate Dispute Resolution</a:t>
            </a:r>
            <a:endParaRPr lang="en-GB" dirty="0"/>
          </a:p>
        </p:txBody>
      </p:sp>
      <p:sp>
        <p:nvSpPr>
          <p:cNvPr id="3" name="Content Placeholder 2"/>
          <p:cNvSpPr>
            <a:spLocks noGrp="1"/>
          </p:cNvSpPr>
          <p:nvPr>
            <p:ph sz="quarter" idx="1"/>
          </p:nvPr>
        </p:nvSpPr>
        <p:spPr/>
        <p:txBody>
          <a:bodyPr/>
          <a:lstStyle/>
          <a:p>
            <a:r>
              <a:rPr lang="en-GB" dirty="0" smtClean="0"/>
              <a:t>Facilitate and support all forms of FDR</a:t>
            </a:r>
          </a:p>
          <a:p>
            <a:r>
              <a:rPr lang="en-GB" dirty="0" smtClean="0"/>
              <a:t>Recognise different options may be more or less suitable for different  parties </a:t>
            </a:r>
          </a:p>
          <a:p>
            <a:pPr>
              <a:buNone/>
            </a:pPr>
            <a:r>
              <a:rPr lang="en-GB" dirty="0" smtClean="0"/>
              <a:t>– Mediation – Solicitor Negotiations – Collaborative Law</a:t>
            </a:r>
          </a:p>
          <a:p>
            <a:r>
              <a:rPr lang="en-GB" dirty="0" smtClean="0"/>
              <a:t>Encourage and support Resolution and the Law Society to promote non-adversarial practice</a:t>
            </a:r>
          </a:p>
          <a:p>
            <a:r>
              <a:rPr lang="en-GB" dirty="0" smtClean="0"/>
              <a:t>Support and encourage collaborative work between lawyers and mediators – referrals in both directions</a:t>
            </a:r>
          </a:p>
          <a:p>
            <a:pPr>
              <a:buNone/>
            </a:pPr>
            <a:endParaRPr lang="en-GB" dirty="0"/>
          </a:p>
        </p:txBody>
      </p:sp>
    </p:spTree>
    <p:extLst>
      <p:ext uri="{BB962C8B-B14F-4D97-AF65-F5344CB8AC3E}">
        <p14:creationId xmlns:p14="http://schemas.microsoft.com/office/powerpoint/2010/main" val="53031837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MIAMS </a:t>
            </a:r>
            <a:r>
              <a:rPr lang="en-GB" dirty="0" smtClean="0">
                <a:sym typeface="Wingdings" pitchFamily="2" charset="2"/>
              </a:rPr>
              <a:t> DRIAMS</a:t>
            </a:r>
            <a:endParaRPr lang="en-GB" dirty="0"/>
          </a:p>
        </p:txBody>
      </p:sp>
      <p:sp>
        <p:nvSpPr>
          <p:cNvPr id="3" name="Content Placeholder 2"/>
          <p:cNvSpPr>
            <a:spLocks noGrp="1"/>
          </p:cNvSpPr>
          <p:nvPr>
            <p:ph sz="quarter" idx="1"/>
          </p:nvPr>
        </p:nvSpPr>
        <p:spPr/>
        <p:txBody>
          <a:bodyPr/>
          <a:lstStyle/>
          <a:p>
            <a:endParaRPr lang="en-GB" dirty="0" smtClean="0"/>
          </a:p>
          <a:p>
            <a:r>
              <a:rPr lang="en-GB" dirty="0" smtClean="0"/>
              <a:t>Dispute Resolution Information and Assessment Meetings</a:t>
            </a:r>
          </a:p>
          <a:p>
            <a:pPr lvl="1"/>
            <a:r>
              <a:rPr lang="en-GB" dirty="0" smtClean="0"/>
              <a:t>Explain the full range of FDR options</a:t>
            </a:r>
          </a:p>
          <a:p>
            <a:pPr lvl="1"/>
            <a:r>
              <a:rPr lang="en-GB" dirty="0" smtClean="0"/>
              <a:t>Offer genuine choice, guided by suitability criteria</a:t>
            </a:r>
          </a:p>
          <a:p>
            <a:pPr lvl="1"/>
            <a:r>
              <a:rPr lang="en-GB" dirty="0" smtClean="0"/>
              <a:t>Free for everyone</a:t>
            </a:r>
          </a:p>
          <a:p>
            <a:pPr lvl="1"/>
            <a:r>
              <a:rPr lang="en-GB" dirty="0" smtClean="0"/>
              <a:t>Delivered independently by a range of accredited providers</a:t>
            </a:r>
          </a:p>
          <a:p>
            <a:pPr lvl="1"/>
            <a:r>
              <a:rPr lang="en-GB" dirty="0" smtClean="0"/>
              <a:t>Delivered individually by default</a:t>
            </a:r>
          </a:p>
          <a:p>
            <a:pPr lvl="1"/>
            <a:r>
              <a:rPr lang="en-GB" dirty="0" smtClean="0"/>
              <a:t>Incorporating initial legal advice</a:t>
            </a:r>
          </a:p>
          <a:p>
            <a:pPr lvl="2"/>
            <a:r>
              <a:rPr lang="en-GB" dirty="0" smtClean="0"/>
              <a:t>Free for legally aided clients</a:t>
            </a:r>
          </a:p>
          <a:p>
            <a:pPr lvl="2"/>
            <a:r>
              <a:rPr lang="en-GB" dirty="0" smtClean="0"/>
              <a:t>Encouragement and active referrals for privately funded clients</a:t>
            </a:r>
            <a:endParaRPr lang="en-GB" dirty="0"/>
          </a:p>
        </p:txBody>
      </p:sp>
    </p:spTree>
    <p:extLst>
      <p:ext uri="{BB962C8B-B14F-4D97-AF65-F5344CB8AC3E}">
        <p14:creationId xmlns:p14="http://schemas.microsoft.com/office/powerpoint/2010/main" val="27587478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Regulation of Mediation</a:t>
            </a:r>
            <a:endParaRPr lang="en-GB" dirty="0"/>
          </a:p>
        </p:txBody>
      </p:sp>
      <p:sp>
        <p:nvSpPr>
          <p:cNvPr id="3" name="Content Placeholder 2"/>
          <p:cNvSpPr>
            <a:spLocks noGrp="1"/>
          </p:cNvSpPr>
          <p:nvPr>
            <p:ph sz="quarter" idx="1"/>
          </p:nvPr>
        </p:nvSpPr>
        <p:spPr/>
        <p:txBody>
          <a:bodyPr/>
          <a:lstStyle/>
          <a:p>
            <a:r>
              <a:rPr lang="en-GB" dirty="0" smtClean="0"/>
              <a:t>Recommendations of </a:t>
            </a:r>
            <a:r>
              <a:rPr lang="en-GB" dirty="0" err="1" smtClean="0"/>
              <a:t>McEldowney</a:t>
            </a:r>
            <a:r>
              <a:rPr lang="en-GB" dirty="0" smtClean="0"/>
              <a:t> Report</a:t>
            </a:r>
          </a:p>
          <a:p>
            <a:endParaRPr lang="en-GB" dirty="0" smtClean="0"/>
          </a:p>
          <a:p>
            <a:r>
              <a:rPr lang="en-GB" dirty="0" smtClean="0"/>
              <a:t>All FDR providers</a:t>
            </a:r>
          </a:p>
          <a:p>
            <a:pPr lvl="1"/>
            <a:r>
              <a:rPr lang="en-GB" dirty="0" smtClean="0"/>
              <a:t>Subject to regulatory standards</a:t>
            </a:r>
          </a:p>
          <a:p>
            <a:pPr lvl="1"/>
            <a:r>
              <a:rPr lang="en-GB" dirty="0" smtClean="0"/>
              <a:t>Subject to CPD requirements</a:t>
            </a:r>
          </a:p>
          <a:p>
            <a:pPr lvl="1"/>
            <a:r>
              <a:rPr lang="en-GB" dirty="0" smtClean="0"/>
              <a:t>Able to become accredited specialists</a:t>
            </a:r>
          </a:p>
          <a:p>
            <a:endParaRPr lang="en-GB" dirty="0"/>
          </a:p>
        </p:txBody>
      </p:sp>
    </p:spTree>
    <p:extLst>
      <p:ext uri="{BB962C8B-B14F-4D97-AF65-F5344CB8AC3E}">
        <p14:creationId xmlns:p14="http://schemas.microsoft.com/office/powerpoint/2010/main" val="19499672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Role of Family Courts</a:t>
            </a:r>
            <a:endParaRPr lang="en-GB" dirty="0"/>
          </a:p>
        </p:txBody>
      </p:sp>
      <p:sp>
        <p:nvSpPr>
          <p:cNvPr id="3" name="Content Placeholder 2"/>
          <p:cNvSpPr>
            <a:spLocks noGrp="1"/>
          </p:cNvSpPr>
          <p:nvPr>
            <p:ph sz="quarter" idx="1"/>
          </p:nvPr>
        </p:nvSpPr>
        <p:spPr>
          <a:xfrm>
            <a:off x="457200" y="1219200"/>
            <a:ext cx="8229600" cy="5450160"/>
          </a:xfrm>
        </p:spPr>
        <p:txBody>
          <a:bodyPr>
            <a:normAutofit/>
          </a:bodyPr>
          <a:lstStyle/>
          <a:p>
            <a:r>
              <a:rPr lang="en-GB" dirty="0" smtClean="0"/>
              <a:t>A last resort</a:t>
            </a:r>
          </a:p>
          <a:p>
            <a:r>
              <a:rPr lang="en-GB" dirty="0" smtClean="0"/>
              <a:t>A first resort and most appropriate forum</a:t>
            </a:r>
          </a:p>
          <a:p>
            <a:r>
              <a:rPr lang="en-GB" dirty="0" smtClean="0"/>
              <a:t>A bargaining chip to aid negotiations</a:t>
            </a:r>
          </a:p>
          <a:p>
            <a:r>
              <a:rPr lang="en-GB" dirty="0" smtClean="0"/>
              <a:t>A timetable and process to progress negotiations</a:t>
            </a:r>
          </a:p>
          <a:p>
            <a:pPr lvl="1">
              <a:buNone/>
            </a:pPr>
            <a:r>
              <a:rPr lang="en-GB" dirty="0" smtClean="0"/>
              <a:t>	Helen’s ex-husband behaved in a way she thought was not in their daughter's best interests so she stopped contact. It was only reinstated after a year when her ex-husband issued proceedings. She knew the court would order contact so she wrote to his solicitor to make an offer: "I was kind of pushed into it. I waited as long as I could and then I was pushed into it.  But I instigated it, ‘</a:t>
            </a:r>
            <a:r>
              <a:rPr lang="en-GB" dirty="0" err="1" smtClean="0"/>
              <a:t>cos</a:t>
            </a:r>
            <a:r>
              <a:rPr lang="en-GB" dirty="0" smtClean="0"/>
              <a:t> I knew I had to… I didn’t want a judge to tell me I had to do it.”</a:t>
            </a:r>
          </a:p>
          <a:p>
            <a:r>
              <a:rPr lang="en-GB" dirty="0" smtClean="0"/>
              <a:t>A more balanced policy approach to court proceedings.</a:t>
            </a:r>
          </a:p>
          <a:p>
            <a:endParaRPr lang="en-GB" dirty="0"/>
          </a:p>
        </p:txBody>
      </p:sp>
    </p:spTree>
    <p:extLst>
      <p:ext uri="{BB962C8B-B14F-4D97-AF65-F5344CB8AC3E}">
        <p14:creationId xmlns:p14="http://schemas.microsoft.com/office/powerpoint/2010/main" val="280304871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Promoting Mediation</a:t>
            </a:r>
            <a:endParaRPr lang="en-GB" dirty="0"/>
          </a:p>
        </p:txBody>
      </p:sp>
      <p:sp>
        <p:nvSpPr>
          <p:cNvPr id="3" name="Content Placeholder 2"/>
          <p:cNvSpPr>
            <a:spLocks noGrp="1"/>
          </p:cNvSpPr>
          <p:nvPr>
            <p:ph sz="quarter" idx="1"/>
          </p:nvPr>
        </p:nvSpPr>
        <p:spPr>
          <a:xfrm>
            <a:off x="457200" y="1219200"/>
            <a:ext cx="8229600" cy="5450160"/>
          </a:xfrm>
        </p:spPr>
        <p:txBody>
          <a:bodyPr>
            <a:normAutofit lnSpcReduction="10000"/>
          </a:bodyPr>
          <a:lstStyle/>
          <a:p>
            <a:pPr algn="ctr">
              <a:buNone/>
            </a:pPr>
            <a:r>
              <a:rPr lang="en-GB" b="1" dirty="0" smtClean="0"/>
              <a:t>Family mediation </a:t>
            </a:r>
            <a:endParaRPr lang="en-GB" dirty="0" smtClean="0"/>
          </a:p>
          <a:p>
            <a:pPr>
              <a:buNone/>
            </a:pPr>
            <a:r>
              <a:rPr lang="en-GB" dirty="0" smtClean="0"/>
              <a:t>Sorting out family disputes without going through court</a:t>
            </a:r>
          </a:p>
          <a:p>
            <a:pPr>
              <a:buNone/>
            </a:pPr>
            <a:endParaRPr lang="en-GB" dirty="0" smtClean="0"/>
          </a:p>
          <a:p>
            <a:r>
              <a:rPr lang="en-GB" dirty="0" smtClean="0"/>
              <a:t>Bad lawyers and courts:</a:t>
            </a:r>
          </a:p>
          <a:p>
            <a:pPr lvl="1"/>
            <a:r>
              <a:rPr lang="en-GB" dirty="0" smtClean="0"/>
              <a:t>“If you are separating or divorcing, family mediation helps you sort out disputes – without involving </a:t>
            </a:r>
            <a:r>
              <a:rPr lang="en-GB" b="1" dirty="0" smtClean="0">
                <a:solidFill>
                  <a:srgbClr val="7030A0"/>
                </a:solidFill>
              </a:rPr>
              <a:t>big legal fees</a:t>
            </a:r>
            <a:r>
              <a:rPr lang="en-GB" dirty="0" smtClean="0">
                <a:solidFill>
                  <a:srgbClr val="7030A0"/>
                </a:solidFill>
              </a:rPr>
              <a:t> </a:t>
            </a:r>
            <a:r>
              <a:rPr lang="en-GB" dirty="0" smtClean="0"/>
              <a:t>or going through a </a:t>
            </a:r>
            <a:r>
              <a:rPr lang="en-GB" b="1" dirty="0" smtClean="0">
                <a:solidFill>
                  <a:srgbClr val="7030A0"/>
                </a:solidFill>
              </a:rPr>
              <a:t>long drawn-out court battle</a:t>
            </a:r>
            <a:r>
              <a:rPr lang="en-GB" dirty="0" smtClean="0"/>
              <a:t>.”</a:t>
            </a:r>
          </a:p>
          <a:p>
            <a:pPr lvl="1"/>
            <a:r>
              <a:rPr lang="en-GB" dirty="0" smtClean="0"/>
              <a:t>“Family mediation ... is </a:t>
            </a:r>
            <a:r>
              <a:rPr lang="en-GB" b="1" dirty="0" smtClean="0"/>
              <a:t>quicker</a:t>
            </a:r>
            <a:r>
              <a:rPr lang="en-GB" dirty="0" smtClean="0"/>
              <a:t>, </a:t>
            </a:r>
            <a:r>
              <a:rPr lang="en-GB" b="1" dirty="0" smtClean="0"/>
              <a:t>cheaper </a:t>
            </a:r>
            <a:r>
              <a:rPr lang="en-GB" dirty="0" smtClean="0"/>
              <a:t>and provides a better way to sort out disagreements than </a:t>
            </a:r>
            <a:r>
              <a:rPr lang="en-GB" b="1" dirty="0" smtClean="0">
                <a:solidFill>
                  <a:srgbClr val="7030A0"/>
                </a:solidFill>
              </a:rPr>
              <a:t>long drawn-out court battles</a:t>
            </a:r>
            <a:r>
              <a:rPr lang="en-GB" dirty="0" smtClean="0">
                <a:solidFill>
                  <a:srgbClr val="7030A0"/>
                </a:solidFill>
              </a:rPr>
              <a:t> </a:t>
            </a:r>
            <a:r>
              <a:rPr lang="en-GB" dirty="0" smtClean="0"/>
              <a:t>– helping you to get on with the rest of your life as quickly as possible.”</a:t>
            </a:r>
          </a:p>
          <a:p>
            <a:pPr lvl="1"/>
            <a:r>
              <a:rPr lang="en-GB" dirty="0" smtClean="0"/>
              <a:t>“Even if you can’t claim legal aid, you may still save money by trying mediation first, rather than </a:t>
            </a:r>
            <a:r>
              <a:rPr lang="en-GB" b="1" dirty="0" smtClean="0">
                <a:solidFill>
                  <a:srgbClr val="7030A0"/>
                </a:solidFill>
              </a:rPr>
              <a:t>going straight to a lawyer</a:t>
            </a:r>
            <a:r>
              <a:rPr lang="en-GB" dirty="0" smtClean="0"/>
              <a:t>.”</a:t>
            </a:r>
          </a:p>
        </p:txBody>
      </p:sp>
    </p:spTree>
    <p:extLst>
      <p:ext uri="{BB962C8B-B14F-4D97-AF65-F5344CB8AC3E}">
        <p14:creationId xmlns:p14="http://schemas.microsoft.com/office/powerpoint/2010/main" val="418500215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r>
              <a:rPr lang="en-GB" dirty="0" smtClean="0"/>
              <a:t>But lawyers and courts can also be OK?</a:t>
            </a:r>
          </a:p>
          <a:p>
            <a:pPr lvl="1"/>
            <a:r>
              <a:rPr lang="en-GB" dirty="0" smtClean="0"/>
              <a:t>“Some people going through mediation find it helpful to have legal support to advise them. Legal aid may be available to help pay for this.”</a:t>
            </a:r>
          </a:p>
          <a:p>
            <a:pPr lvl="1"/>
            <a:r>
              <a:rPr lang="en-GB" dirty="0" smtClean="0"/>
              <a:t>“Alternatively, if you have evidence of domestic violence or child abuse you may not need to go to a MIAM and may be able to get legal aid to pay for a solicitor to help you bring your case to court.”</a:t>
            </a:r>
          </a:p>
          <a:p>
            <a:endParaRPr lang="en-GB" dirty="0" smtClean="0"/>
          </a:p>
          <a:p>
            <a:r>
              <a:rPr lang="en-GB" dirty="0" smtClean="0"/>
              <a:t>Mixed messages not helpful</a:t>
            </a:r>
          </a:p>
          <a:p>
            <a:r>
              <a:rPr lang="en-GB" dirty="0" smtClean="0"/>
              <a:t>Enough positive reasons to sell mediation</a:t>
            </a:r>
          </a:p>
          <a:p>
            <a:pPr lvl="1"/>
            <a:r>
              <a:rPr lang="en-GB" dirty="0" smtClean="0"/>
              <a:t>don’t need to rely on negative stereotypes</a:t>
            </a:r>
            <a:endParaRPr lang="en-GB" dirty="0"/>
          </a:p>
        </p:txBody>
      </p:sp>
    </p:spTree>
    <p:extLst>
      <p:ext uri="{BB962C8B-B14F-4D97-AF65-F5344CB8AC3E}">
        <p14:creationId xmlns:p14="http://schemas.microsoft.com/office/powerpoint/2010/main" val="312526758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Closing the ‘LASPO Gaps’ # 1</a:t>
            </a:r>
            <a:endParaRPr lang="en-GB" dirty="0"/>
          </a:p>
        </p:txBody>
      </p:sp>
      <p:sp>
        <p:nvSpPr>
          <p:cNvPr id="3" name="Content Placeholder 2"/>
          <p:cNvSpPr>
            <a:spLocks noGrp="1"/>
          </p:cNvSpPr>
          <p:nvPr>
            <p:ph sz="quarter" idx="1"/>
          </p:nvPr>
        </p:nvSpPr>
        <p:spPr>
          <a:xfrm>
            <a:off x="457200" y="1291208"/>
            <a:ext cx="8229600" cy="5162128"/>
          </a:xfrm>
        </p:spPr>
        <p:txBody>
          <a:bodyPr/>
          <a:lstStyle/>
          <a:p>
            <a:r>
              <a:rPr lang="en-GB" dirty="0" smtClean="0"/>
              <a:t>Restricted availability (and use) of Help with Family Mediation</a:t>
            </a:r>
          </a:p>
          <a:p>
            <a:endParaRPr lang="en-GB" dirty="0" smtClean="0"/>
          </a:p>
          <a:p>
            <a:r>
              <a:rPr lang="en-GB" dirty="0" smtClean="0"/>
              <a:t>Civil Legal Aid (Merits Criteria) Regulations 2013</a:t>
            </a:r>
          </a:p>
          <a:p>
            <a:pPr lvl="1"/>
            <a:r>
              <a:rPr lang="en-GB" dirty="0" smtClean="0"/>
              <a:t>Reg 38:  An individual may qualify for help with family mediation only if... (a) the individual is participating, or has participated in, family mediation (other than attending [a MIAM]).</a:t>
            </a:r>
          </a:p>
          <a:p>
            <a:endParaRPr lang="en-GB" dirty="0" smtClean="0"/>
          </a:p>
          <a:p>
            <a:r>
              <a:rPr lang="en-GB" dirty="0" smtClean="0"/>
              <a:t>Timing of legal advice – before commencing mediation </a:t>
            </a:r>
          </a:p>
          <a:p>
            <a:pPr lvl="1"/>
            <a:r>
              <a:rPr lang="en-GB" dirty="0" smtClean="0"/>
              <a:t>puts clients on a better footing to negotiate</a:t>
            </a:r>
          </a:p>
          <a:p>
            <a:pPr lvl="1"/>
            <a:r>
              <a:rPr lang="en-GB" smtClean="0"/>
              <a:t>less risk </a:t>
            </a:r>
            <a:r>
              <a:rPr lang="en-GB" dirty="0" smtClean="0"/>
              <a:t>of agreements unravelling</a:t>
            </a:r>
          </a:p>
          <a:p>
            <a:pPr lvl="1"/>
            <a:endParaRPr lang="en-GB" dirty="0" smtClean="0"/>
          </a:p>
        </p:txBody>
      </p:sp>
    </p:spTree>
    <p:extLst>
      <p:ext uri="{BB962C8B-B14F-4D97-AF65-F5344CB8AC3E}">
        <p14:creationId xmlns:p14="http://schemas.microsoft.com/office/powerpoint/2010/main" val="163351523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Closing the ‘LASPO Gaps’ #2</a:t>
            </a:r>
            <a:endParaRPr lang="en-GB" dirty="0"/>
          </a:p>
        </p:txBody>
      </p:sp>
      <p:sp>
        <p:nvSpPr>
          <p:cNvPr id="3" name="Content Placeholder 2"/>
          <p:cNvSpPr>
            <a:spLocks noGrp="1"/>
          </p:cNvSpPr>
          <p:nvPr>
            <p:ph sz="quarter" idx="1"/>
          </p:nvPr>
        </p:nvSpPr>
        <p:spPr/>
        <p:txBody>
          <a:bodyPr/>
          <a:lstStyle/>
          <a:p>
            <a:r>
              <a:rPr lang="en-GB" dirty="0" smtClean="0"/>
              <a:t>Not suitable for mediation BUT not eligible for legal aid</a:t>
            </a:r>
          </a:p>
          <a:p>
            <a:pPr lvl="1"/>
            <a:r>
              <a:rPr lang="en-GB" dirty="0" smtClean="0"/>
              <a:t>Mediate regardless	}  each</a:t>
            </a:r>
          </a:p>
          <a:p>
            <a:pPr lvl="1"/>
            <a:r>
              <a:rPr lang="en-GB" dirty="0" smtClean="0"/>
              <a:t>‘Lump it’			}  carries</a:t>
            </a:r>
          </a:p>
          <a:p>
            <a:pPr lvl="1"/>
            <a:r>
              <a:rPr lang="en-GB" dirty="0" smtClean="0"/>
              <a:t>Self-represent in court	}  risks</a:t>
            </a:r>
          </a:p>
          <a:p>
            <a:pPr lvl="1">
              <a:buNone/>
            </a:pPr>
            <a:endParaRPr lang="en-GB" dirty="0" smtClean="0"/>
          </a:p>
          <a:p>
            <a:r>
              <a:rPr lang="en-GB" dirty="0" smtClean="0"/>
              <a:t>Develop a (hybrid) mediation model specifically tailored to higher risk cases – a viable alternative</a:t>
            </a:r>
          </a:p>
          <a:p>
            <a:r>
              <a:rPr lang="en-GB" dirty="0" smtClean="0"/>
              <a:t>Public funding for alternative FDRs where DRIAM provider certifies mediation unsuitable</a:t>
            </a:r>
          </a:p>
          <a:p>
            <a:r>
              <a:rPr lang="en-GB" dirty="0" smtClean="0"/>
              <a:t>Public funding for court where DRIAM provider certifies unsuitable for FDR</a:t>
            </a:r>
            <a:endParaRPr lang="en-GB" dirty="0"/>
          </a:p>
        </p:txBody>
      </p:sp>
    </p:spTree>
    <p:extLst>
      <p:ext uri="{BB962C8B-B14F-4D97-AF65-F5344CB8AC3E}">
        <p14:creationId xmlns:p14="http://schemas.microsoft.com/office/powerpoint/2010/main" val="26257515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23928" y="5516895"/>
            <a:ext cx="4680520" cy="769441"/>
          </a:xfrm>
          <a:prstGeom prst="rect">
            <a:avLst/>
          </a:prstGeom>
          <a:noFill/>
        </p:spPr>
        <p:txBody>
          <a:bodyPr wrap="square" rtlCol="0">
            <a:spAutoFit/>
          </a:bodyPr>
          <a:lstStyle/>
          <a:p>
            <a:pPr lvl="0" algn="ctr"/>
            <a:r>
              <a:rPr lang="en-GB" sz="4400" dirty="0">
                <a:solidFill>
                  <a:schemeClr val="tx2"/>
                </a:solidFill>
              </a:rPr>
              <a:t>Thank </a:t>
            </a:r>
            <a:r>
              <a:rPr lang="en-GB" sz="4400" dirty="0" smtClean="0">
                <a:solidFill>
                  <a:schemeClr val="tx2"/>
                </a:solidFill>
              </a:rPr>
              <a:t>you</a:t>
            </a:r>
            <a:endParaRPr lang="en-GB" sz="4400" dirty="0">
              <a:solidFill>
                <a:schemeClr val="tx2"/>
              </a:solidFill>
            </a:endParaRPr>
          </a:p>
        </p:txBody>
      </p:sp>
      <p:pic>
        <p:nvPicPr>
          <p:cNvPr id="5" name="Picture 2" descr="F:\Kate's Mapping Paths\documents\logo.JPG"/>
          <p:cNvPicPr>
            <a:picLocks noChangeAspect="1" noChangeArrowheads="1"/>
          </p:cNvPicPr>
          <p:nvPr/>
        </p:nvPicPr>
        <p:blipFill>
          <a:blip r:embed="rId2" cstate="print"/>
          <a:srcRect/>
          <a:stretch>
            <a:fillRect/>
          </a:stretch>
        </p:blipFill>
        <p:spPr bwMode="auto">
          <a:xfrm>
            <a:off x="683568" y="620688"/>
            <a:ext cx="4320480" cy="2882189"/>
          </a:xfrm>
          <a:prstGeom prst="rect">
            <a:avLst/>
          </a:prstGeom>
          <a:noFill/>
        </p:spPr>
      </p:pic>
    </p:spTree>
    <p:extLst>
      <p:ext uri="{BB962C8B-B14F-4D97-AF65-F5344CB8AC3E}">
        <p14:creationId xmlns:p14="http://schemas.microsoft.com/office/powerpoint/2010/main" val="1839684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dirty="0" smtClean="0"/>
              <a:t>Working with Constrained </a:t>
            </a:r>
            <a:r>
              <a:rPr lang="en-GB" dirty="0"/>
              <a:t>Choice</a:t>
            </a:r>
            <a:endParaRPr lang="en-US" dirty="0"/>
          </a:p>
        </p:txBody>
      </p:sp>
      <p:sp>
        <p:nvSpPr>
          <p:cNvPr id="3" name="Content Placeholder 2"/>
          <p:cNvSpPr txBox="1">
            <a:spLocks noGrp="1"/>
          </p:cNvSpPr>
          <p:nvPr>
            <p:ph type="body" idx="4294967295"/>
          </p:nvPr>
        </p:nvSpPr>
        <p:spPr>
          <a:xfrm>
            <a:off x="467544" y="1484784"/>
            <a:ext cx="8218896" cy="4671936"/>
          </a:xfrm>
        </p:spPr>
        <p:txBody>
          <a:bodyPr>
            <a:normAutofit fontScale="92500" lnSpcReduction="10000"/>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Bef>
                <a:spcPts val="601"/>
              </a:spcBef>
              <a:buClr>
                <a:srgbClr val="727CA3"/>
              </a:buClr>
              <a:buSzPct val="76000"/>
              <a:buFont typeface="Wingdings 3"/>
              <a:buChar char=""/>
            </a:pPr>
            <a:r>
              <a:rPr lang="en-GB" sz="2400" dirty="0" smtClean="0"/>
              <a:t>In reality many clients are constrained by cost, and by the other party’s wishes. </a:t>
            </a:r>
          </a:p>
          <a:p>
            <a:pPr marL="432000" lvl="1" indent="0">
              <a:spcBef>
                <a:spcPts val="601"/>
              </a:spcBef>
              <a:buClr>
                <a:srgbClr val="727CA3"/>
              </a:buClr>
              <a:buSzPct val="76000"/>
              <a:buFont typeface="Wingdings 3"/>
              <a:buChar char=""/>
            </a:pPr>
            <a:r>
              <a:rPr lang="en-GB" dirty="0" smtClean="0"/>
              <a:t>“</a:t>
            </a:r>
            <a:r>
              <a:rPr lang="en-GB" dirty="0"/>
              <a:t>I didn’t feel I had a choice, it was either mediation or… I felt it was my only real choice to, kind of, get things sorted, especially to do with my child. Because </a:t>
            </a:r>
            <a:r>
              <a:rPr lang="en-GB" dirty="0" smtClean="0"/>
              <a:t>I basically </a:t>
            </a:r>
            <a:r>
              <a:rPr lang="en-GB" dirty="0"/>
              <a:t>got told in terms of solicitor’s time, it was too expensive; there wasn’t enough legal aid to do it. </a:t>
            </a:r>
            <a:r>
              <a:rPr lang="en-GB" dirty="0" smtClean="0"/>
              <a:t>(Sonia)</a:t>
            </a:r>
          </a:p>
          <a:p>
            <a:pPr marL="0" indent="0">
              <a:spcBef>
                <a:spcPts val="601"/>
              </a:spcBef>
              <a:buClr>
                <a:srgbClr val="727CA3"/>
              </a:buClr>
              <a:buSzPct val="76000"/>
              <a:buFont typeface="Wingdings 3"/>
              <a:buChar char=""/>
            </a:pPr>
            <a:r>
              <a:rPr lang="en-GB" sz="2400" dirty="0" smtClean="0"/>
              <a:t>The perception of being forced into an ADR without choice often contributed to this breaking down: </a:t>
            </a:r>
          </a:p>
          <a:p>
            <a:pPr marL="432000" lvl="1" indent="0">
              <a:spcAft>
                <a:spcPts val="600"/>
              </a:spcAft>
              <a:buClr>
                <a:srgbClr val="727CA3"/>
              </a:buClr>
              <a:buSzPct val="76000"/>
              <a:buFont typeface="Wingdings 3"/>
              <a:buChar char=""/>
            </a:pPr>
            <a:r>
              <a:rPr lang="en-GB" i="1" dirty="0"/>
              <a:t>So did you feel you had any choice in which form of dispute resolution you </a:t>
            </a:r>
            <a:r>
              <a:rPr lang="en-GB" i="1" dirty="0" smtClean="0"/>
              <a:t>used?</a:t>
            </a:r>
          </a:p>
          <a:p>
            <a:pPr marL="432000" lvl="1" indent="0">
              <a:spcAft>
                <a:spcPts val="600"/>
              </a:spcAft>
              <a:buClr>
                <a:srgbClr val="727CA3"/>
              </a:buClr>
              <a:buSzPct val="76000"/>
              <a:buFont typeface="Wingdings 3"/>
              <a:buChar char=""/>
            </a:pPr>
            <a:r>
              <a:rPr lang="en-GB" dirty="0" smtClean="0"/>
              <a:t>“Well</a:t>
            </a:r>
            <a:r>
              <a:rPr lang="en-GB" dirty="0"/>
              <a:t>, she started the action, I had to respond to it, so I did</a:t>
            </a:r>
            <a:r>
              <a:rPr lang="en-GB" dirty="0" smtClean="0"/>
              <a:t>.” (Victor</a:t>
            </a:r>
            <a:r>
              <a:rPr lang="en-GB" dirty="0"/>
              <a:t>, </a:t>
            </a:r>
            <a:r>
              <a:rPr lang="en-GB" dirty="0" smtClean="0"/>
              <a:t> who deliberately dragged out Solicitor Negotiation by being as slow and unhelpful as possible) </a:t>
            </a:r>
          </a:p>
          <a:p>
            <a:pPr marL="432000" lvl="1" indent="0">
              <a:spcAft>
                <a:spcPts val="600"/>
              </a:spcAft>
              <a:buClr>
                <a:srgbClr val="727CA3"/>
              </a:buClr>
              <a:buSzPct val="76000"/>
              <a:buFont typeface="Wingdings 3"/>
              <a:buChar char=""/>
            </a:pPr>
            <a:r>
              <a:rPr lang="en-GB" dirty="0"/>
              <a:t>.</a:t>
            </a:r>
            <a:endParaRPr lang="en-GB" dirty="0" smtClean="0"/>
          </a:p>
          <a:p>
            <a:pPr marL="432000" lvl="1" indent="0">
              <a:spcAft>
                <a:spcPts val="600"/>
              </a:spcAft>
              <a:buClr>
                <a:srgbClr val="727CA3"/>
              </a:buClr>
              <a:buSzPct val="76000"/>
              <a:buFont typeface="Wingdings 3"/>
              <a:buChar char=""/>
            </a:pPr>
            <a:endParaRPr lang="en-GB" dirty="0" smtClean="0"/>
          </a:p>
          <a:p>
            <a:pPr marL="432000" lvl="1" indent="0">
              <a:spcAft>
                <a:spcPts val="600"/>
              </a:spcAft>
              <a:buClr>
                <a:srgbClr val="727CA3"/>
              </a:buClr>
              <a:buSzPct val="76000"/>
              <a:buFont typeface="Wingdings 3"/>
              <a:buChar char=""/>
            </a:pPr>
            <a:endParaRPr lang="en-GB" dirty="0" smtClean="0"/>
          </a:p>
          <a:p>
            <a:pPr marL="108000" indent="0">
              <a:buNone/>
            </a:pPr>
            <a:endParaRPr lang="en-GB" sz="2800" dirty="0" smtClean="0"/>
          </a:p>
          <a:p>
            <a:pPr marL="432000" lvl="1" indent="0">
              <a:spcBef>
                <a:spcPts val="601"/>
              </a:spcBef>
              <a:buClr>
                <a:srgbClr val="727CA3"/>
              </a:buClr>
              <a:buSzPct val="76000"/>
              <a:buFont typeface="Wingdings 3"/>
              <a:buChar char=""/>
            </a:pPr>
            <a:endParaRPr lang="en-GB" dirty="0"/>
          </a:p>
          <a:p>
            <a:pPr marL="432000" lvl="1" indent="0">
              <a:spcBef>
                <a:spcPts val="601"/>
              </a:spcBef>
              <a:buClr>
                <a:srgbClr val="727CA3"/>
              </a:buClr>
              <a:buSzPct val="76000"/>
              <a:buFont typeface="Wingdings 3"/>
              <a:buChar char=""/>
            </a:pPr>
            <a:endParaRPr lang="en-GB" dirty="0"/>
          </a:p>
          <a:p>
            <a:pPr marL="0" lvl="0" indent="0">
              <a:spcBef>
                <a:spcPts val="601"/>
              </a:spcBef>
              <a:buClr>
                <a:srgbClr val="727CA3"/>
              </a:buClr>
              <a:buSzPct val="76000"/>
              <a:buNone/>
            </a:pPr>
            <a:endParaRPr lang="en-GB" dirty="0" smtClean="0">
              <a:latin typeface="Gill Sans MT" pitchFamily="18"/>
            </a:endParaRPr>
          </a:p>
          <a:p>
            <a:pPr marL="0" lvl="0" indent="0">
              <a:spcBef>
                <a:spcPts val="601"/>
              </a:spcBef>
              <a:buClr>
                <a:srgbClr val="727CA3"/>
              </a:buClr>
              <a:buSzPct val="76000"/>
              <a:buFont typeface="Wingdings 3"/>
              <a:buChar char=""/>
            </a:pPr>
            <a:endParaRPr lang="en-GB" dirty="0">
              <a:latin typeface="Gill Sans MT" pitchFamily="18"/>
            </a:endParaRPr>
          </a:p>
        </p:txBody>
      </p:sp>
    </p:spTree>
    <p:extLst>
      <p:ext uri="{BB962C8B-B14F-4D97-AF65-F5344CB8AC3E}">
        <p14:creationId xmlns:p14="http://schemas.microsoft.com/office/powerpoint/2010/main" val="566516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dirty="0"/>
              <a:t>Practitioner knowledge of the FDR options</a:t>
            </a:r>
            <a:endParaRPr lang="en-US" dirty="0"/>
          </a:p>
        </p:txBody>
      </p:sp>
      <p:sp>
        <p:nvSpPr>
          <p:cNvPr id="3" name="Content Placeholder 2"/>
          <p:cNvSpPr txBox="1">
            <a:spLocks noGrp="1"/>
          </p:cNvSpPr>
          <p:nvPr>
            <p:ph type="body" idx="4294967295"/>
          </p:nvPr>
        </p:nvSpPr>
        <p:spPr>
          <a:xfrm>
            <a:off x="467544" y="1916832"/>
            <a:ext cx="8218896" cy="4239888"/>
          </a:xfrm>
        </p:spPr>
        <p:txBody>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Bef>
                <a:spcPts val="601"/>
              </a:spcBef>
              <a:buClr>
                <a:srgbClr val="727CA3"/>
              </a:buClr>
              <a:buSzPct val="76000"/>
              <a:buFont typeface="Wingdings 3"/>
              <a:buChar char=""/>
            </a:pPr>
            <a:r>
              <a:rPr lang="en-GB" sz="2400" dirty="0"/>
              <a:t>Practitioner knowledge and experience of what different FDRs have to offer is a key factor in this context.</a:t>
            </a:r>
          </a:p>
          <a:p>
            <a:pPr marL="0" lvl="0" indent="0">
              <a:spcBef>
                <a:spcPts val="601"/>
              </a:spcBef>
              <a:buClr>
                <a:srgbClr val="727CA3"/>
              </a:buClr>
              <a:buSzPct val="76000"/>
              <a:buFont typeface="Wingdings 3"/>
              <a:buChar char=""/>
            </a:pPr>
            <a:r>
              <a:rPr lang="en-GB" sz="2400" dirty="0"/>
              <a:t>Practitioners who have undergone training in each process are better placed to explain the full range of options than those who have not. </a:t>
            </a:r>
            <a:endParaRPr lang="en-GB" sz="2400" dirty="0" smtClean="0"/>
          </a:p>
          <a:p>
            <a:pPr marL="0" lvl="0" indent="0">
              <a:spcBef>
                <a:spcPts val="601"/>
              </a:spcBef>
              <a:buClr>
                <a:srgbClr val="727CA3"/>
              </a:buClr>
              <a:buSzPct val="76000"/>
              <a:buFont typeface="Wingdings 3"/>
              <a:buChar char=""/>
            </a:pPr>
            <a:r>
              <a:rPr lang="en-GB" sz="2400" dirty="0" smtClean="0"/>
              <a:t>More </a:t>
            </a:r>
            <a:r>
              <a:rPr lang="en-GB" sz="2400" dirty="0"/>
              <a:t>training in the various FDR options – e.g. the availability of DVDs of each process – would go some way to filling this </a:t>
            </a:r>
            <a:r>
              <a:rPr lang="en-GB" sz="2400" dirty="0" smtClean="0"/>
              <a:t>gap.</a:t>
            </a:r>
          </a:p>
          <a:p>
            <a:pPr marL="0" lvl="0" indent="0">
              <a:spcBef>
                <a:spcPts val="601"/>
              </a:spcBef>
              <a:buClr>
                <a:srgbClr val="727CA3"/>
              </a:buClr>
              <a:buSzPct val="76000"/>
              <a:buFont typeface="Wingdings 3"/>
              <a:buChar char=""/>
            </a:pPr>
            <a:r>
              <a:rPr lang="en-GB" sz="2400" dirty="0"/>
              <a:t>.</a:t>
            </a:r>
            <a:endParaRPr lang="en-GB" sz="2400" dirty="0" smtClean="0"/>
          </a:p>
          <a:p>
            <a:pPr marL="0" lvl="0" indent="0">
              <a:spcBef>
                <a:spcPts val="601"/>
              </a:spcBef>
              <a:buClr>
                <a:srgbClr val="727CA3"/>
              </a:buClr>
              <a:buSzPct val="76000"/>
              <a:buFont typeface="Wingdings 3"/>
              <a:buChar char=""/>
            </a:pPr>
            <a:endParaRPr lang="en-GB" sz="2400" dirty="0">
              <a:latin typeface="Gill Sans MT" pitchFamily="18"/>
            </a:endParaRPr>
          </a:p>
        </p:txBody>
      </p:sp>
    </p:spTree>
    <p:extLst>
      <p:ext uri="{BB962C8B-B14F-4D97-AF65-F5344CB8AC3E}">
        <p14:creationId xmlns:p14="http://schemas.microsoft.com/office/powerpoint/2010/main" val="3666923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dirty="0"/>
              <a:t>Emotional </a:t>
            </a:r>
            <a:r>
              <a:rPr lang="en-GB" dirty="0" smtClean="0"/>
              <a:t>Readiness in hearing what is offered.</a:t>
            </a:r>
            <a:endParaRPr lang="en-US" dirty="0"/>
          </a:p>
        </p:txBody>
      </p:sp>
      <p:sp>
        <p:nvSpPr>
          <p:cNvPr id="3" name="Content Placeholder 2"/>
          <p:cNvSpPr txBox="1">
            <a:spLocks noGrp="1"/>
          </p:cNvSpPr>
          <p:nvPr>
            <p:ph type="body" idx="4294967295"/>
          </p:nvPr>
        </p:nvSpPr>
        <p:spPr>
          <a:xfrm>
            <a:off x="323528" y="1196752"/>
            <a:ext cx="8362912" cy="4959968"/>
          </a:xfrm>
        </p:spPr>
        <p:txBody>
          <a:bodyPr>
            <a:normAutofit lnSpcReduction="10000"/>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Bef>
                <a:spcPts val="601"/>
              </a:spcBef>
              <a:buClr>
                <a:srgbClr val="727CA3"/>
              </a:buClr>
              <a:buSzPct val="76000"/>
              <a:buFont typeface="Wingdings 3"/>
              <a:buChar char=""/>
            </a:pPr>
            <a:r>
              <a:rPr lang="en-GB" sz="2400" dirty="0"/>
              <a:t>Clients’ emotional state needs to be factored into information delivery about options</a:t>
            </a:r>
            <a:r>
              <a:rPr lang="en-GB" sz="2400" dirty="0" smtClean="0"/>
              <a:t>.</a:t>
            </a:r>
          </a:p>
          <a:p>
            <a:pPr marL="431999" lvl="2" indent="0">
              <a:spcBef>
                <a:spcPts val="601"/>
              </a:spcBef>
              <a:spcAft>
                <a:spcPts val="1417"/>
              </a:spcAft>
              <a:buClr>
                <a:srgbClr val="727CA3"/>
              </a:buClr>
              <a:buSzPct val="76000"/>
              <a:buFont typeface="Wingdings 3"/>
              <a:buChar char=""/>
            </a:pPr>
            <a:r>
              <a:rPr lang="en-GB" sz="2000" dirty="0"/>
              <a:t>“I don’t want to do [solicitor] a disservice.  He could have explained it incredibly well, but at that point in time..  it’s really hard to know what the hell’s going on.” (</a:t>
            </a:r>
            <a:r>
              <a:rPr lang="en-GB" sz="2000" dirty="0" err="1"/>
              <a:t>Glenys</a:t>
            </a:r>
            <a:r>
              <a:rPr lang="en-GB" sz="2000" dirty="0"/>
              <a:t>)</a:t>
            </a:r>
          </a:p>
          <a:p>
            <a:pPr marL="431999" lvl="2" indent="0">
              <a:spcBef>
                <a:spcPts val="601"/>
              </a:spcBef>
              <a:spcAft>
                <a:spcPts val="1417"/>
              </a:spcAft>
              <a:buClr>
                <a:srgbClr val="727CA3"/>
              </a:buClr>
              <a:buSzPct val="76000"/>
              <a:buFont typeface="Wingdings 3"/>
              <a:buChar char=""/>
            </a:pPr>
            <a:r>
              <a:rPr lang="en-GB" sz="2000" dirty="0"/>
              <a:t>“I didn’t know who to go to, what to do, and then he started talking about the collaborative thing.  At the time I felt like I was being completely bamboozled because he was saying, ‘This is what we’ve got to do, you’ve got to do this, you’ve got to do that.’” (Pauline</a:t>
            </a:r>
            <a:r>
              <a:rPr lang="en-GB" sz="2000" dirty="0" smtClean="0"/>
              <a:t>)</a:t>
            </a:r>
          </a:p>
          <a:p>
            <a:pPr marL="0" lvl="0" indent="0">
              <a:spcBef>
                <a:spcPts val="601"/>
              </a:spcBef>
              <a:buClr>
                <a:srgbClr val="727CA3"/>
              </a:buClr>
              <a:buSzPct val="76000"/>
              <a:buFont typeface="Wingdings 3"/>
              <a:buChar char=""/>
            </a:pPr>
            <a:r>
              <a:rPr lang="en-GB" sz="2400" dirty="0" smtClean="0">
                <a:latin typeface="Gill Sans MT" pitchFamily="18"/>
              </a:rPr>
              <a:t>Parties were particularly unclear about whether they had had or read a Code of Practice, and what this information consisted of.</a:t>
            </a:r>
          </a:p>
          <a:p>
            <a:pPr marL="0" lvl="0" indent="0">
              <a:spcBef>
                <a:spcPts val="601"/>
              </a:spcBef>
              <a:buClr>
                <a:srgbClr val="727CA3"/>
              </a:buClr>
              <a:buSzPct val="76000"/>
              <a:buFont typeface="Wingdings 3"/>
              <a:buChar char=""/>
            </a:pPr>
            <a:r>
              <a:rPr lang="en-GB" sz="2400" dirty="0">
                <a:latin typeface="Gill Sans MT" pitchFamily="18"/>
              </a:rPr>
              <a:t>.</a:t>
            </a:r>
            <a:endParaRPr lang="en-GB" sz="2400" dirty="0" smtClean="0">
              <a:latin typeface="Gill Sans MT" pitchFamily="18"/>
            </a:endParaRPr>
          </a:p>
          <a:p>
            <a:pPr marL="0" lvl="0" indent="0">
              <a:spcBef>
                <a:spcPts val="601"/>
              </a:spcBef>
              <a:buClr>
                <a:srgbClr val="727CA3"/>
              </a:buClr>
              <a:buSzPct val="76000"/>
              <a:buFont typeface="Wingdings 3"/>
              <a:buChar char=""/>
            </a:pPr>
            <a:endParaRPr lang="en-GB" dirty="0">
              <a:latin typeface="Gill Sans MT" pitchFamily="18"/>
            </a:endParaRPr>
          </a:p>
        </p:txBody>
      </p:sp>
    </p:spTree>
    <p:extLst>
      <p:ext uri="{BB962C8B-B14F-4D97-AF65-F5344CB8AC3E}">
        <p14:creationId xmlns:p14="http://schemas.microsoft.com/office/powerpoint/2010/main" val="13416580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dirty="0"/>
              <a:t>Emotional </a:t>
            </a:r>
            <a:r>
              <a:rPr lang="en-GB" dirty="0" smtClean="0"/>
              <a:t>Readiness and appropriate options.</a:t>
            </a:r>
            <a:endParaRPr lang="en-US" dirty="0"/>
          </a:p>
        </p:txBody>
      </p:sp>
      <p:sp>
        <p:nvSpPr>
          <p:cNvPr id="3" name="Content Placeholder 2"/>
          <p:cNvSpPr txBox="1">
            <a:spLocks noGrp="1"/>
          </p:cNvSpPr>
          <p:nvPr>
            <p:ph type="body" idx="4294967295"/>
          </p:nvPr>
        </p:nvSpPr>
        <p:spPr>
          <a:xfrm>
            <a:off x="467544" y="1340768"/>
            <a:ext cx="8229240" cy="4937400"/>
          </a:xfrm>
        </p:spPr>
        <p:txBody>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Bef>
                <a:spcPts val="601"/>
              </a:spcBef>
              <a:buClr>
                <a:srgbClr val="727CA3"/>
              </a:buClr>
              <a:buSzPct val="76000"/>
              <a:buFont typeface="Wingdings 3"/>
              <a:buChar char=""/>
            </a:pPr>
            <a:r>
              <a:rPr lang="en-GB" sz="2400" dirty="0" smtClean="0"/>
              <a:t>Good </a:t>
            </a:r>
            <a:r>
              <a:rPr lang="en-GB" sz="2400" dirty="0"/>
              <a:t>practitioners recognise when clients are not emotionally capable of absorbing information and making effective choices and slow the pace and/or refer clients for professional assistance accordingly.</a:t>
            </a:r>
          </a:p>
          <a:p>
            <a:pPr marL="432000" lvl="1" indent="0">
              <a:spcAft>
                <a:spcPts val="600"/>
              </a:spcAft>
              <a:buClr>
                <a:srgbClr val="727CA3"/>
              </a:buClr>
              <a:buSzPct val="76000"/>
              <a:buFont typeface="Wingdings 3"/>
              <a:buChar char=""/>
            </a:pPr>
            <a:r>
              <a:rPr lang="en-GB" i="1" dirty="0" smtClean="0"/>
              <a:t>“Did </a:t>
            </a:r>
            <a:r>
              <a:rPr lang="en-GB" i="1" dirty="0"/>
              <a:t>she speak to you about the relationship and any emotional issues that were going on as well</a:t>
            </a:r>
            <a:r>
              <a:rPr lang="en-GB" i="1" dirty="0" smtClean="0"/>
              <a:t>?”</a:t>
            </a:r>
          </a:p>
          <a:p>
            <a:pPr marL="432000" lvl="1" indent="0">
              <a:spcAft>
                <a:spcPts val="600"/>
              </a:spcAft>
              <a:buClr>
                <a:srgbClr val="727CA3"/>
              </a:buClr>
              <a:buSzPct val="76000"/>
              <a:buFont typeface="Wingdings 3"/>
              <a:buChar char=""/>
            </a:pPr>
            <a:r>
              <a:rPr lang="en-GB" dirty="0" smtClean="0"/>
              <a:t>“Yes</a:t>
            </a:r>
            <a:r>
              <a:rPr lang="en-GB" dirty="0"/>
              <a:t>, she did. We talked about that. That was when she explained the processes. That’s why I said I didn’t want to go for mediation at that point because I just didn’t feel that I could do it, I suppose. I didn’t really feel strong enough to do it</a:t>
            </a:r>
            <a:r>
              <a:rPr lang="en-GB" dirty="0" smtClean="0"/>
              <a:t>.” (Tracy</a:t>
            </a:r>
            <a:r>
              <a:rPr lang="en-GB" dirty="0"/>
              <a:t>, </a:t>
            </a:r>
            <a:r>
              <a:rPr lang="en-GB" dirty="0" smtClean="0"/>
              <a:t>who used Collaborative Law)</a:t>
            </a:r>
          </a:p>
          <a:p>
            <a:pPr marL="432000" lvl="1" indent="0">
              <a:spcAft>
                <a:spcPts val="600"/>
              </a:spcAft>
              <a:buClr>
                <a:srgbClr val="727CA3"/>
              </a:buClr>
              <a:buSzPct val="76000"/>
              <a:buFont typeface="Wingdings 3"/>
              <a:buChar char=""/>
            </a:pPr>
            <a:r>
              <a:rPr lang="en-GB" dirty="0"/>
              <a:t>.</a:t>
            </a:r>
            <a:endParaRPr lang="en-GB" dirty="0" smtClean="0"/>
          </a:p>
          <a:p>
            <a:pPr marL="432000" lvl="1" indent="0">
              <a:spcAft>
                <a:spcPts val="600"/>
              </a:spcAft>
              <a:buClr>
                <a:srgbClr val="727CA3"/>
              </a:buClr>
              <a:buSzPct val="76000"/>
              <a:buFont typeface="Wingdings 3"/>
              <a:buChar char=""/>
            </a:pPr>
            <a:endParaRPr lang="en-GB" dirty="0">
              <a:latin typeface="Gill Sans MT" pitchFamily="18"/>
            </a:endParaRPr>
          </a:p>
        </p:txBody>
      </p:sp>
    </p:spTree>
    <p:extLst>
      <p:ext uri="{BB962C8B-B14F-4D97-AF65-F5344CB8AC3E}">
        <p14:creationId xmlns:p14="http://schemas.microsoft.com/office/powerpoint/2010/main" val="4780517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2936</TotalTime>
  <Words>4411</Words>
  <Application>Microsoft Office PowerPoint</Application>
  <PresentationFormat>On-screen Show (4:3)</PresentationFormat>
  <Paragraphs>364</Paragraphs>
  <Slides>58</Slides>
  <Notes>14</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Origin</vt:lpstr>
      <vt:lpstr>Mapping Paths to Family Justice- Best Practices &amp; Policy Implications</vt:lpstr>
      <vt:lpstr>Commonalities across process</vt:lpstr>
      <vt:lpstr>Learning lessons- moving to best practice</vt:lpstr>
      <vt:lpstr>Best Practices in Offering ADR Options to Separating Parties  </vt:lpstr>
      <vt:lpstr>Enabling Informed and Appropriate Choice</vt:lpstr>
      <vt:lpstr>Working with Constrained Choice</vt:lpstr>
      <vt:lpstr>Practitioner knowledge of the FDR options</vt:lpstr>
      <vt:lpstr>Emotional Readiness in hearing what is offered.</vt:lpstr>
      <vt:lpstr>Emotional Readiness and appropriate options.</vt:lpstr>
      <vt:lpstr>Susceptibility to practitioner influences</vt:lpstr>
      <vt:lpstr>Time to research and consider options</vt:lpstr>
      <vt:lpstr>Effective screening</vt:lpstr>
      <vt:lpstr>Summary of Best Practice in giving options to clients</vt:lpstr>
      <vt:lpstr>Selling Family Dispute  Resolution Positively </vt:lpstr>
      <vt:lpstr>Key Message</vt:lpstr>
      <vt:lpstr>Undermining of the court process</vt:lpstr>
      <vt:lpstr>Overstating judicial unpredictability</vt:lpstr>
      <vt:lpstr>Overstating judicial discretion</vt:lpstr>
      <vt:lpstr>Overstating judicial discretion  creates uncertainty</vt:lpstr>
      <vt:lpstr>Overstating judicial discretion  creates pressure</vt:lpstr>
      <vt:lpstr>Overstating judicial discretion undermines</vt:lpstr>
      <vt:lpstr>The positives of court proceedings</vt:lpstr>
      <vt:lpstr>Mutual respect</vt:lpstr>
      <vt:lpstr>Positives of mediation </vt:lpstr>
      <vt:lpstr>Positives of solicitor negotiation</vt:lpstr>
      <vt:lpstr>Emphasise the positives</vt:lpstr>
      <vt:lpstr>Mapping Paths to Family Justice- Voice of the Child</vt:lpstr>
      <vt:lpstr>Voice of the Child</vt:lpstr>
      <vt:lpstr>Good practice around Voice of the Child</vt:lpstr>
      <vt:lpstr>Voice of the Child</vt:lpstr>
      <vt:lpstr>Voice of the Child and child-inclusive Mediation</vt:lpstr>
      <vt:lpstr>Voice of the Child and child-inclusive Mediation</vt:lpstr>
      <vt:lpstr>Voice of the Child and child-inclusive Mediation</vt:lpstr>
      <vt:lpstr>Child-Inclusive Mediation  – Australian research</vt:lpstr>
      <vt:lpstr>Child- Inclusive Mediation  – Australian research</vt:lpstr>
      <vt:lpstr>FJYPB Charter</vt:lpstr>
      <vt:lpstr>Support &amp; Collaboration  in FDR</vt:lpstr>
      <vt:lpstr>Tailoring the process for the client</vt:lpstr>
      <vt:lpstr>Holistic approaches to clients needs</vt:lpstr>
      <vt:lpstr>Tailoring services for all clients?</vt:lpstr>
      <vt:lpstr>Well-established linkages</vt:lpstr>
      <vt:lpstr>Connections less often mentioned</vt:lpstr>
      <vt:lpstr>Co-operative relationships</vt:lpstr>
      <vt:lpstr>Key Message:</vt:lpstr>
      <vt:lpstr>Policy Implications</vt:lpstr>
      <vt:lpstr>Policy Goals</vt:lpstr>
      <vt:lpstr>No-Fault Divorce</vt:lpstr>
      <vt:lpstr>PowerPoint Presentation</vt:lpstr>
      <vt:lpstr>PowerPoint Presentation</vt:lpstr>
      <vt:lpstr>Appropriate Dispute Resolution</vt:lpstr>
      <vt:lpstr>MIAMS  DRIAMS</vt:lpstr>
      <vt:lpstr>Regulation of Mediation</vt:lpstr>
      <vt:lpstr>The Role of Family Courts</vt:lpstr>
      <vt:lpstr>Promoting Mediation</vt:lpstr>
      <vt:lpstr>PowerPoint Presentation</vt:lpstr>
      <vt:lpstr>Closing the ‘LASPO Gaps’ # 1</vt:lpstr>
      <vt:lpstr>Closing the ‘LASPO Gaps’ #2</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Mapping Paths to Family Justice</dc:title>
  <dc:creator>KLS Staff</dc:creator>
  <cp:lastModifiedBy>Smithson, Janet</cp:lastModifiedBy>
  <cp:revision>224</cp:revision>
  <cp:lastPrinted>2012-04-02T14:28:47Z</cp:lastPrinted>
  <dcterms:created xsi:type="dcterms:W3CDTF">2011-11-24T11:46:30Z</dcterms:created>
  <dcterms:modified xsi:type="dcterms:W3CDTF">2014-06-30T10:41:30Z</dcterms:modified>
</cp:coreProperties>
</file>