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4"/>
  </p:notesMasterIdLst>
  <p:handoutMasterIdLst>
    <p:handoutMasterId r:id="rId55"/>
  </p:handoutMasterIdLst>
  <p:sldIdLst>
    <p:sldId id="256" r:id="rId2"/>
    <p:sldId id="349" r:id="rId3"/>
    <p:sldId id="257" r:id="rId4"/>
    <p:sldId id="300" r:id="rId5"/>
    <p:sldId id="299" r:id="rId6"/>
    <p:sldId id="301" r:id="rId7"/>
    <p:sldId id="302" r:id="rId8"/>
    <p:sldId id="303" r:id="rId9"/>
    <p:sldId id="304" r:id="rId10"/>
    <p:sldId id="305" r:id="rId11"/>
    <p:sldId id="306" r:id="rId12"/>
    <p:sldId id="307" r:id="rId13"/>
    <p:sldId id="347"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 id="327" r:id="rId33"/>
    <p:sldId id="328" r:id="rId34"/>
    <p:sldId id="329" r:id="rId35"/>
    <p:sldId id="330" r:id="rId36"/>
    <p:sldId id="331" r:id="rId37"/>
    <p:sldId id="332" r:id="rId38"/>
    <p:sldId id="333" r:id="rId39"/>
    <p:sldId id="334" r:id="rId40"/>
    <p:sldId id="335" r:id="rId41"/>
    <p:sldId id="336" r:id="rId42"/>
    <p:sldId id="337" r:id="rId43"/>
    <p:sldId id="338" r:id="rId44"/>
    <p:sldId id="339" r:id="rId45"/>
    <p:sldId id="340" r:id="rId46"/>
    <p:sldId id="341" r:id="rId47"/>
    <p:sldId id="342" r:id="rId48"/>
    <p:sldId id="343" r:id="rId49"/>
    <p:sldId id="344" r:id="rId50"/>
    <p:sldId id="345" r:id="rId51"/>
    <p:sldId id="346" r:id="rId52"/>
    <p:sldId id="348" r:id="rId53"/>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90" autoAdjust="0"/>
    <p:restoredTop sz="94636" autoAdjust="0"/>
  </p:normalViewPr>
  <p:slideViewPr>
    <p:cSldViewPr>
      <p:cViewPr>
        <p:scale>
          <a:sx n="87" d="100"/>
          <a:sy n="87" d="100"/>
        </p:scale>
        <p:origin x="-198" y="-336"/>
      </p:cViewPr>
      <p:guideLst>
        <p:guide orient="horz" pos="2160"/>
        <p:guide pos="2880"/>
      </p:guideLst>
    </p:cSldViewPr>
  </p:slideViewPr>
  <p:outlineViewPr>
    <p:cViewPr>
      <p:scale>
        <a:sx n="33" d="100"/>
        <a:sy n="33" d="100"/>
      </p:scale>
      <p:origin x="0" y="61986"/>
    </p:cViewPr>
  </p:outlineViewPr>
  <p:notesTextViewPr>
    <p:cViewPr>
      <p:scale>
        <a:sx n="100" d="100"/>
        <a:sy n="100" d="100"/>
      </p:scale>
      <p:origin x="0" y="0"/>
    </p:cViewPr>
  </p:notesTextViewPr>
  <p:sorterViewPr>
    <p:cViewPr>
      <p:scale>
        <a:sx n="100" d="100"/>
        <a:sy n="100" d="100"/>
      </p:scale>
      <p:origin x="0" y="172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GB" sz="1600" dirty="0" smtClean="0"/>
              <a:t> Awareness</a:t>
            </a:r>
            <a:r>
              <a:rPr lang="en-GB" sz="1600" baseline="0" dirty="0" smtClean="0"/>
              <a:t> of FDRs</a:t>
            </a:r>
            <a:endParaRPr lang="en-GB" sz="1600" dirty="0"/>
          </a:p>
        </c:rich>
      </c:tx>
      <c:layout/>
      <c:overlay val="0"/>
    </c:title>
    <c:autoTitleDeleted val="0"/>
    <c:plotArea>
      <c:layout/>
      <c:barChart>
        <c:barDir val="col"/>
        <c:grouping val="clustered"/>
        <c:varyColors val="0"/>
        <c:ser>
          <c:idx val="0"/>
          <c:order val="0"/>
          <c:tx>
            <c:strRef>
              <c:f>Sheet1!$B$1</c:f>
              <c:strCache>
                <c:ptCount val="1"/>
                <c:pt idx="0">
                  <c:v>Mediation</c:v>
                </c:pt>
              </c:strCache>
            </c:strRef>
          </c:tx>
          <c:invertIfNegative val="0"/>
          <c:cat>
            <c:strRef>
              <c:f>Sheet1!$A$2:$A$4</c:f>
              <c:strCache>
                <c:ptCount val="3"/>
                <c:pt idx="0">
                  <c:v>BMRB All n=2974</c:v>
                </c:pt>
                <c:pt idx="1">
                  <c:v>CSJPS n=3700</c:v>
                </c:pt>
                <c:pt idx="2">
                  <c:v>BMRB Div/Sep n=315</c:v>
                </c:pt>
              </c:strCache>
            </c:strRef>
          </c:cat>
          <c:val>
            <c:numRef>
              <c:f>Sheet1!$B$2:$B$4</c:f>
              <c:numCache>
                <c:formatCode>0%</c:formatCode>
                <c:ptCount val="3"/>
                <c:pt idx="0">
                  <c:v>0.44000000000000011</c:v>
                </c:pt>
                <c:pt idx="1">
                  <c:v>0.72000000000000064</c:v>
                </c:pt>
                <c:pt idx="2">
                  <c:v>0.66000000000000092</c:v>
                </c:pt>
              </c:numCache>
            </c:numRef>
          </c:val>
        </c:ser>
        <c:ser>
          <c:idx val="1"/>
          <c:order val="1"/>
          <c:tx>
            <c:strRef>
              <c:f>Sheet1!$C$1</c:f>
              <c:strCache>
                <c:ptCount val="1"/>
                <c:pt idx="0">
                  <c:v>Sol Neg</c:v>
                </c:pt>
              </c:strCache>
            </c:strRef>
          </c:tx>
          <c:invertIfNegative val="0"/>
          <c:cat>
            <c:strRef>
              <c:f>Sheet1!$A$2:$A$4</c:f>
              <c:strCache>
                <c:ptCount val="3"/>
                <c:pt idx="0">
                  <c:v>BMRB All n=2974</c:v>
                </c:pt>
                <c:pt idx="1">
                  <c:v>CSJPS n=3700</c:v>
                </c:pt>
                <c:pt idx="2">
                  <c:v>BMRB Div/Sep n=315</c:v>
                </c:pt>
              </c:strCache>
            </c:strRef>
          </c:cat>
          <c:val>
            <c:numRef>
              <c:f>Sheet1!$C$2:$C$4</c:f>
              <c:numCache>
                <c:formatCode>0%</c:formatCode>
                <c:ptCount val="3"/>
                <c:pt idx="0">
                  <c:v>0.3200000000000004</c:v>
                </c:pt>
                <c:pt idx="1">
                  <c:v>0.58000000000000029</c:v>
                </c:pt>
                <c:pt idx="2">
                  <c:v>0.48000000000000032</c:v>
                </c:pt>
              </c:numCache>
            </c:numRef>
          </c:val>
        </c:ser>
        <c:ser>
          <c:idx val="2"/>
          <c:order val="2"/>
          <c:tx>
            <c:strRef>
              <c:f>Sheet1!$D$1</c:f>
              <c:strCache>
                <c:ptCount val="1"/>
                <c:pt idx="0">
                  <c:v>Collab Law</c:v>
                </c:pt>
              </c:strCache>
            </c:strRef>
          </c:tx>
          <c:invertIfNegative val="0"/>
          <c:cat>
            <c:strRef>
              <c:f>Sheet1!$A$2:$A$4</c:f>
              <c:strCache>
                <c:ptCount val="3"/>
                <c:pt idx="0">
                  <c:v>BMRB All n=2974</c:v>
                </c:pt>
                <c:pt idx="1">
                  <c:v>CSJPS n=3700</c:v>
                </c:pt>
                <c:pt idx="2">
                  <c:v>BMRB Div/Sep n=315</c:v>
                </c:pt>
              </c:strCache>
            </c:strRef>
          </c:cat>
          <c:val>
            <c:numRef>
              <c:f>Sheet1!$D$2:$D$4</c:f>
              <c:numCache>
                <c:formatCode>0%</c:formatCode>
                <c:ptCount val="3"/>
                <c:pt idx="0">
                  <c:v>0.14000000000000001</c:v>
                </c:pt>
                <c:pt idx="1">
                  <c:v>0.22000000000000006</c:v>
                </c:pt>
                <c:pt idx="2">
                  <c:v>0.22000000000000006</c:v>
                </c:pt>
              </c:numCache>
            </c:numRef>
          </c:val>
        </c:ser>
        <c:ser>
          <c:idx val="3"/>
          <c:order val="3"/>
          <c:tx>
            <c:strRef>
              <c:f>Sheet1!$E$1</c:f>
              <c:strCache>
                <c:ptCount val="1"/>
                <c:pt idx="0">
                  <c:v>None</c:v>
                </c:pt>
              </c:strCache>
            </c:strRef>
          </c:tx>
          <c:invertIfNegative val="0"/>
          <c:cat>
            <c:strRef>
              <c:f>Sheet1!$A$2:$A$4</c:f>
              <c:strCache>
                <c:ptCount val="3"/>
                <c:pt idx="0">
                  <c:v>BMRB All n=2974</c:v>
                </c:pt>
                <c:pt idx="1">
                  <c:v>CSJPS n=3700</c:v>
                </c:pt>
                <c:pt idx="2">
                  <c:v>BMRB Div/Sep n=315</c:v>
                </c:pt>
              </c:strCache>
            </c:strRef>
          </c:cat>
          <c:val>
            <c:numRef>
              <c:f>Sheet1!$E$2:$E$4</c:f>
              <c:numCache>
                <c:formatCode>0%</c:formatCode>
                <c:ptCount val="3"/>
                <c:pt idx="0">
                  <c:v>0.45</c:v>
                </c:pt>
                <c:pt idx="1">
                  <c:v>0.18000000000000016</c:v>
                </c:pt>
                <c:pt idx="2">
                  <c:v>0.22000000000000006</c:v>
                </c:pt>
              </c:numCache>
            </c:numRef>
          </c:val>
        </c:ser>
        <c:dLbls>
          <c:showLegendKey val="0"/>
          <c:showVal val="0"/>
          <c:showCatName val="0"/>
          <c:showSerName val="0"/>
          <c:showPercent val="0"/>
          <c:showBubbleSize val="0"/>
        </c:dLbls>
        <c:gapWidth val="150"/>
        <c:axId val="32352512"/>
        <c:axId val="32362496"/>
      </c:barChart>
      <c:catAx>
        <c:axId val="32352512"/>
        <c:scaling>
          <c:orientation val="minMax"/>
        </c:scaling>
        <c:delete val="0"/>
        <c:axPos val="b"/>
        <c:numFmt formatCode="General" sourceLinked="1"/>
        <c:majorTickMark val="none"/>
        <c:minorTickMark val="none"/>
        <c:tickLblPos val="nextTo"/>
        <c:txPr>
          <a:bodyPr/>
          <a:lstStyle/>
          <a:p>
            <a:pPr>
              <a:defRPr sz="900"/>
            </a:pPr>
            <a:endParaRPr lang="en-US"/>
          </a:p>
        </c:txPr>
        <c:crossAx val="32362496"/>
        <c:crosses val="autoZero"/>
        <c:auto val="1"/>
        <c:lblAlgn val="ctr"/>
        <c:lblOffset val="100"/>
        <c:noMultiLvlLbl val="0"/>
      </c:catAx>
      <c:valAx>
        <c:axId val="32362496"/>
        <c:scaling>
          <c:orientation val="minMax"/>
        </c:scaling>
        <c:delete val="0"/>
        <c:axPos val="l"/>
        <c:majorGridlines/>
        <c:numFmt formatCode="0%" sourceLinked="1"/>
        <c:majorTickMark val="none"/>
        <c:minorTickMark val="none"/>
        <c:tickLblPos val="nextTo"/>
        <c:txPr>
          <a:bodyPr/>
          <a:lstStyle/>
          <a:p>
            <a:pPr>
              <a:defRPr sz="1000"/>
            </a:pPr>
            <a:endParaRPr lang="en-US"/>
          </a:p>
        </c:txPr>
        <c:crossAx val="32352512"/>
        <c:crosses val="autoZero"/>
        <c:crossBetween val="between"/>
      </c:valAx>
    </c:plotArea>
    <c:legend>
      <c:legendPos val="r"/>
      <c:layout/>
      <c:overlay val="0"/>
      <c:txPr>
        <a:bodyPr/>
        <a:lstStyle/>
        <a:p>
          <a:pPr>
            <a:defRPr sz="1000"/>
          </a:pPr>
          <a:endParaRPr lang="en-US"/>
        </a:p>
      </c:txPr>
    </c:legend>
    <c:plotVisOnly val="1"/>
    <c:dispBlanksAs val="gap"/>
    <c:showDLblsOverMax val="0"/>
  </c:chart>
  <c:txPr>
    <a:bodyPr/>
    <a:lstStyle/>
    <a:p>
      <a:pPr>
        <a:defRPr sz="18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4757" tIns="47378" rIns="94757" bIns="47378" rtlCol="0"/>
          <a:lstStyle>
            <a:lvl1pPr algn="l">
              <a:defRPr sz="1200"/>
            </a:lvl1pPr>
          </a:lstStyle>
          <a:p>
            <a:endParaRPr lang="en-GB"/>
          </a:p>
        </p:txBody>
      </p:sp>
      <p:sp>
        <p:nvSpPr>
          <p:cNvPr id="3" name="Date Placeholder 2"/>
          <p:cNvSpPr>
            <a:spLocks noGrp="1"/>
          </p:cNvSpPr>
          <p:nvPr>
            <p:ph type="dt" sz="quarter" idx="1"/>
          </p:nvPr>
        </p:nvSpPr>
        <p:spPr>
          <a:xfrm>
            <a:off x="4021295" y="0"/>
            <a:ext cx="3076363" cy="511731"/>
          </a:xfrm>
          <a:prstGeom prst="rect">
            <a:avLst/>
          </a:prstGeom>
        </p:spPr>
        <p:txBody>
          <a:bodyPr vert="horz" lIns="94757" tIns="47378" rIns="94757" bIns="47378" rtlCol="0"/>
          <a:lstStyle>
            <a:lvl1pPr algn="r">
              <a:defRPr sz="1200"/>
            </a:lvl1pPr>
          </a:lstStyle>
          <a:p>
            <a:fld id="{3F69E210-1E3F-4C9F-AEDF-669395F61BF4}" type="datetimeFigureOut">
              <a:rPr lang="en-GB" smtClean="0"/>
              <a:pPr/>
              <a:t>30/06/2014</a:t>
            </a:fld>
            <a:endParaRPr lang="en-GB"/>
          </a:p>
        </p:txBody>
      </p:sp>
      <p:sp>
        <p:nvSpPr>
          <p:cNvPr id="4" name="Footer Placeholder 3"/>
          <p:cNvSpPr>
            <a:spLocks noGrp="1"/>
          </p:cNvSpPr>
          <p:nvPr>
            <p:ph type="ftr" sz="quarter" idx="2"/>
          </p:nvPr>
        </p:nvSpPr>
        <p:spPr>
          <a:xfrm>
            <a:off x="0" y="9721108"/>
            <a:ext cx="3076363" cy="511731"/>
          </a:xfrm>
          <a:prstGeom prst="rect">
            <a:avLst/>
          </a:prstGeom>
        </p:spPr>
        <p:txBody>
          <a:bodyPr vert="horz" lIns="94757" tIns="47378" rIns="94757" bIns="47378" rtlCol="0" anchor="b"/>
          <a:lstStyle>
            <a:lvl1pPr algn="l">
              <a:defRPr sz="1200"/>
            </a:lvl1pPr>
          </a:lstStyle>
          <a:p>
            <a:endParaRPr lang="en-GB"/>
          </a:p>
        </p:txBody>
      </p:sp>
      <p:sp>
        <p:nvSpPr>
          <p:cNvPr id="5" name="Slide Number Placeholder 4"/>
          <p:cNvSpPr>
            <a:spLocks noGrp="1"/>
          </p:cNvSpPr>
          <p:nvPr>
            <p:ph type="sldNum" sz="quarter" idx="3"/>
          </p:nvPr>
        </p:nvSpPr>
        <p:spPr>
          <a:xfrm>
            <a:off x="4021295" y="9721108"/>
            <a:ext cx="3076363" cy="511731"/>
          </a:xfrm>
          <a:prstGeom prst="rect">
            <a:avLst/>
          </a:prstGeom>
        </p:spPr>
        <p:txBody>
          <a:bodyPr vert="horz" lIns="94757" tIns="47378" rIns="94757" bIns="47378" rtlCol="0" anchor="b"/>
          <a:lstStyle>
            <a:lvl1pPr algn="r">
              <a:defRPr sz="1200"/>
            </a:lvl1pPr>
          </a:lstStyle>
          <a:p>
            <a:fld id="{3C191640-D5C0-4D68-AE2C-EB72F7EF0269}" type="slidenum">
              <a:rPr lang="en-GB" smtClean="0"/>
              <a:pPr/>
              <a:t>‹#›</a:t>
            </a:fld>
            <a:endParaRPr lang="en-GB"/>
          </a:p>
        </p:txBody>
      </p:sp>
    </p:spTree>
    <p:extLst>
      <p:ext uri="{BB962C8B-B14F-4D97-AF65-F5344CB8AC3E}">
        <p14:creationId xmlns:p14="http://schemas.microsoft.com/office/powerpoint/2010/main" val="88725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137" cy="512304"/>
          </a:xfrm>
          <a:prstGeom prst="rect">
            <a:avLst/>
          </a:prstGeom>
        </p:spPr>
        <p:txBody>
          <a:bodyPr vert="horz" lIns="94757" tIns="47378" rIns="94757" bIns="47378" rtlCol="0"/>
          <a:lstStyle>
            <a:lvl1pPr algn="l">
              <a:defRPr sz="1200"/>
            </a:lvl1pPr>
          </a:lstStyle>
          <a:p>
            <a:endParaRPr lang="en-GB"/>
          </a:p>
        </p:txBody>
      </p:sp>
      <p:sp>
        <p:nvSpPr>
          <p:cNvPr id="3" name="Date Placeholder 2"/>
          <p:cNvSpPr>
            <a:spLocks noGrp="1"/>
          </p:cNvSpPr>
          <p:nvPr>
            <p:ph type="dt" idx="1"/>
          </p:nvPr>
        </p:nvSpPr>
        <p:spPr>
          <a:xfrm>
            <a:off x="4020505" y="1"/>
            <a:ext cx="3077137" cy="512304"/>
          </a:xfrm>
          <a:prstGeom prst="rect">
            <a:avLst/>
          </a:prstGeom>
        </p:spPr>
        <p:txBody>
          <a:bodyPr vert="horz" lIns="94757" tIns="47378" rIns="94757" bIns="47378" rtlCol="0"/>
          <a:lstStyle>
            <a:lvl1pPr algn="r">
              <a:defRPr sz="1200"/>
            </a:lvl1pPr>
          </a:lstStyle>
          <a:p>
            <a:fld id="{D562B555-7BAA-4799-BC33-E1D7DCD4AD9B}" type="datetimeFigureOut">
              <a:rPr lang="en-GB" smtClean="0"/>
              <a:pPr/>
              <a:t>30/06/2014</a:t>
            </a:fld>
            <a:endParaRPr lang="en-GB"/>
          </a:p>
        </p:txBody>
      </p:sp>
      <p:sp>
        <p:nvSpPr>
          <p:cNvPr id="4" name="Slide Image Placeholder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4757" tIns="47378" rIns="94757" bIns="47378" rtlCol="0" anchor="ctr"/>
          <a:lstStyle/>
          <a:p>
            <a:endParaRPr lang="en-GB"/>
          </a:p>
        </p:txBody>
      </p:sp>
      <p:sp>
        <p:nvSpPr>
          <p:cNvPr id="5" name="Notes Placeholder 4"/>
          <p:cNvSpPr>
            <a:spLocks noGrp="1"/>
          </p:cNvSpPr>
          <p:nvPr>
            <p:ph type="body" sz="quarter" idx="3"/>
          </p:nvPr>
        </p:nvSpPr>
        <p:spPr>
          <a:xfrm>
            <a:off x="709601" y="4861157"/>
            <a:ext cx="5680103" cy="4605821"/>
          </a:xfrm>
          <a:prstGeom prst="rect">
            <a:avLst/>
          </a:prstGeom>
        </p:spPr>
        <p:txBody>
          <a:bodyPr vert="horz" lIns="94757" tIns="47378" rIns="94757" bIns="4737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720674"/>
            <a:ext cx="3077137" cy="512303"/>
          </a:xfrm>
          <a:prstGeom prst="rect">
            <a:avLst/>
          </a:prstGeom>
        </p:spPr>
        <p:txBody>
          <a:bodyPr vert="horz" lIns="94757" tIns="47378" rIns="94757" bIns="47378" rtlCol="0" anchor="b"/>
          <a:lstStyle>
            <a:lvl1pPr algn="l">
              <a:defRPr sz="1200"/>
            </a:lvl1pPr>
          </a:lstStyle>
          <a:p>
            <a:endParaRPr lang="en-GB"/>
          </a:p>
        </p:txBody>
      </p:sp>
      <p:sp>
        <p:nvSpPr>
          <p:cNvPr id="7" name="Slide Number Placeholder 6"/>
          <p:cNvSpPr>
            <a:spLocks noGrp="1"/>
          </p:cNvSpPr>
          <p:nvPr>
            <p:ph type="sldNum" sz="quarter" idx="5"/>
          </p:nvPr>
        </p:nvSpPr>
        <p:spPr>
          <a:xfrm>
            <a:off x="4020505" y="9720674"/>
            <a:ext cx="3077137" cy="512303"/>
          </a:xfrm>
          <a:prstGeom prst="rect">
            <a:avLst/>
          </a:prstGeom>
        </p:spPr>
        <p:txBody>
          <a:bodyPr vert="horz" lIns="94757" tIns="47378" rIns="94757" bIns="47378" rtlCol="0" anchor="b"/>
          <a:lstStyle>
            <a:lvl1pPr algn="r">
              <a:defRPr sz="1200"/>
            </a:lvl1pPr>
          </a:lstStyle>
          <a:p>
            <a:fld id="{D60D2EF6-ACFB-4297-9B8E-9740DA214B6F}" type="slidenum">
              <a:rPr lang="en-GB" smtClean="0"/>
              <a:pPr/>
              <a:t>‹#›</a:t>
            </a:fld>
            <a:endParaRPr lang="en-GB"/>
          </a:p>
        </p:txBody>
      </p:sp>
    </p:spTree>
    <p:extLst>
      <p:ext uri="{BB962C8B-B14F-4D97-AF65-F5344CB8AC3E}">
        <p14:creationId xmlns:p14="http://schemas.microsoft.com/office/powerpoint/2010/main" val="2312230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60D2EF6-ACFB-4297-9B8E-9740DA214B6F}"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6" cy="371"/>
          </a:xfrm>
        </p:spPr>
        <p:txBody>
          <a:bodyPr wrap="square" lIns="93264" tIns="46633" rIns="93264" bIns="46633" anchor="t"/>
          <a:lstStyle/>
          <a:p>
            <a:pPr lvl="0"/>
            <a:endParaRPr lang="en-GB"/>
          </a:p>
        </p:txBody>
      </p:sp>
      <p:sp>
        <p:nvSpPr>
          <p:cNvPr id="4" name="Slide Number Placeholder 3"/>
          <p:cNvSpPr txBox="1">
            <a:spLocks noGrp="1"/>
          </p:cNvSpPr>
          <p:nvPr>
            <p:ph type="sldNum" sz="quarter" idx="8"/>
          </p:nvPr>
        </p:nvSpPr>
        <p:spPr>
          <a:xfrm>
            <a:off x="0" y="0"/>
            <a:ext cx="376" cy="371"/>
          </a:xfrm>
        </p:spPr>
        <p:txBody>
          <a:bodyPr wrap="square" lIns="93264" tIns="46633" rIns="93264" bIns="46633" anchor="t"/>
          <a:lstStyle/>
          <a:p>
            <a:pPr lvl="0" algn="l" hangingPunct="1"/>
            <a:fld id="{6C6114CA-413E-41CA-8EC6-6FEC06BAED0B}" type="slidenum">
              <a:t>16</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6" cy="371"/>
          </a:xfrm>
        </p:spPr>
        <p:txBody>
          <a:bodyPr wrap="square" lIns="93264" tIns="46633" rIns="93264" bIns="46633" anchor="t"/>
          <a:lstStyle/>
          <a:p>
            <a:pPr lvl="0"/>
            <a:endParaRPr lang="en-GB"/>
          </a:p>
        </p:txBody>
      </p:sp>
      <p:sp>
        <p:nvSpPr>
          <p:cNvPr id="4" name="Slide Number Placeholder 3"/>
          <p:cNvSpPr txBox="1">
            <a:spLocks noGrp="1"/>
          </p:cNvSpPr>
          <p:nvPr>
            <p:ph type="sldNum" sz="quarter" idx="8"/>
          </p:nvPr>
        </p:nvSpPr>
        <p:spPr>
          <a:xfrm>
            <a:off x="0" y="0"/>
            <a:ext cx="376" cy="371"/>
          </a:xfrm>
        </p:spPr>
        <p:txBody>
          <a:bodyPr wrap="square" lIns="93264" tIns="46633" rIns="93264" bIns="46633" anchor="t"/>
          <a:lstStyle/>
          <a:p>
            <a:pPr lvl="0" algn="l" hangingPunct="1"/>
            <a:fld id="{6C6114CA-413E-41CA-8EC6-6FEC06BAED0B}" type="slidenum">
              <a:t>17</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6" cy="371"/>
          </a:xfrm>
        </p:spPr>
        <p:txBody>
          <a:bodyPr wrap="square" lIns="93264" tIns="46633" rIns="93264" bIns="46633" anchor="t"/>
          <a:lstStyle/>
          <a:p>
            <a:pPr lvl="0"/>
            <a:endParaRPr lang="en-GB"/>
          </a:p>
        </p:txBody>
      </p:sp>
      <p:sp>
        <p:nvSpPr>
          <p:cNvPr id="4" name="Slide Number Placeholder 3"/>
          <p:cNvSpPr txBox="1">
            <a:spLocks noGrp="1"/>
          </p:cNvSpPr>
          <p:nvPr>
            <p:ph type="sldNum" sz="quarter" idx="8"/>
          </p:nvPr>
        </p:nvSpPr>
        <p:spPr>
          <a:xfrm>
            <a:off x="0" y="0"/>
            <a:ext cx="376" cy="371"/>
          </a:xfrm>
        </p:spPr>
        <p:txBody>
          <a:bodyPr wrap="square" lIns="93264" tIns="46633" rIns="93264" bIns="46633" anchor="t"/>
          <a:lstStyle/>
          <a:p>
            <a:pPr lvl="0" algn="l" hangingPunct="1"/>
            <a:fld id="{6C6114CA-413E-41CA-8EC6-6FEC06BAED0B}" type="slidenum">
              <a:t>18</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6" cy="371"/>
          </a:xfrm>
        </p:spPr>
        <p:txBody>
          <a:bodyPr wrap="square" lIns="93264" tIns="46633" rIns="93264" bIns="46633" anchor="t"/>
          <a:lstStyle/>
          <a:p>
            <a:pPr lvl="0"/>
            <a:endParaRPr lang="en-GB"/>
          </a:p>
        </p:txBody>
      </p:sp>
      <p:sp>
        <p:nvSpPr>
          <p:cNvPr id="4" name="Slide Number Placeholder 3"/>
          <p:cNvSpPr txBox="1">
            <a:spLocks noGrp="1"/>
          </p:cNvSpPr>
          <p:nvPr>
            <p:ph type="sldNum" sz="quarter" idx="8"/>
          </p:nvPr>
        </p:nvSpPr>
        <p:spPr>
          <a:xfrm>
            <a:off x="0" y="0"/>
            <a:ext cx="376" cy="371"/>
          </a:xfrm>
        </p:spPr>
        <p:txBody>
          <a:bodyPr wrap="square" lIns="93264" tIns="46633" rIns="93264" bIns="46633" anchor="t"/>
          <a:lstStyle/>
          <a:p>
            <a:pPr lvl="0" algn="l" hangingPunct="1"/>
            <a:fld id="{6C6114CA-413E-41CA-8EC6-6FEC06BAED0B}" type="slidenum">
              <a:t>19</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6" cy="371"/>
          </a:xfrm>
        </p:spPr>
        <p:txBody>
          <a:bodyPr wrap="square" lIns="93264" tIns="46633" rIns="93264" bIns="46633" anchor="t"/>
          <a:lstStyle/>
          <a:p>
            <a:pPr lvl="0"/>
            <a:endParaRPr lang="en-GB"/>
          </a:p>
        </p:txBody>
      </p:sp>
      <p:sp>
        <p:nvSpPr>
          <p:cNvPr id="4" name="Slide Number Placeholder 3"/>
          <p:cNvSpPr txBox="1">
            <a:spLocks noGrp="1"/>
          </p:cNvSpPr>
          <p:nvPr>
            <p:ph type="sldNum" sz="quarter" idx="8"/>
          </p:nvPr>
        </p:nvSpPr>
        <p:spPr>
          <a:xfrm>
            <a:off x="0" y="0"/>
            <a:ext cx="376" cy="371"/>
          </a:xfrm>
        </p:spPr>
        <p:txBody>
          <a:bodyPr wrap="square" lIns="93264" tIns="46633" rIns="93264" bIns="46633" anchor="t"/>
          <a:lstStyle/>
          <a:p>
            <a:pPr lvl="0" algn="l" hangingPunct="1"/>
            <a:fld id="{6C6114CA-413E-41CA-8EC6-6FEC06BAED0B}" type="slidenum">
              <a:t>20</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6" cy="371"/>
          </a:xfrm>
        </p:spPr>
        <p:txBody>
          <a:bodyPr wrap="square" lIns="93264" tIns="46633" rIns="93264" bIns="46633" anchor="t"/>
          <a:lstStyle/>
          <a:p>
            <a:pPr lvl="0"/>
            <a:endParaRPr lang="en-GB"/>
          </a:p>
        </p:txBody>
      </p:sp>
      <p:sp>
        <p:nvSpPr>
          <p:cNvPr id="4" name="Slide Number Placeholder 3"/>
          <p:cNvSpPr txBox="1">
            <a:spLocks noGrp="1"/>
          </p:cNvSpPr>
          <p:nvPr>
            <p:ph type="sldNum" sz="quarter" idx="8"/>
          </p:nvPr>
        </p:nvSpPr>
        <p:spPr>
          <a:xfrm>
            <a:off x="0" y="0"/>
            <a:ext cx="376" cy="371"/>
          </a:xfrm>
        </p:spPr>
        <p:txBody>
          <a:bodyPr wrap="square" lIns="93264" tIns="46633" rIns="93264" bIns="46633" anchor="t"/>
          <a:lstStyle/>
          <a:p>
            <a:pPr lvl="0" algn="l" hangingPunct="1"/>
            <a:fld id="{6C6114CA-413E-41CA-8EC6-6FEC06BAED0B}" type="slidenum">
              <a:t>21</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6" cy="371"/>
          </a:xfrm>
        </p:spPr>
        <p:txBody>
          <a:bodyPr wrap="square" lIns="93264" tIns="46633" rIns="93264" bIns="46633" anchor="t"/>
          <a:lstStyle/>
          <a:p>
            <a:pPr lvl="0"/>
            <a:endParaRPr lang="en-GB"/>
          </a:p>
        </p:txBody>
      </p:sp>
      <p:sp>
        <p:nvSpPr>
          <p:cNvPr id="4" name="Slide Number Placeholder 3"/>
          <p:cNvSpPr txBox="1">
            <a:spLocks noGrp="1"/>
          </p:cNvSpPr>
          <p:nvPr>
            <p:ph type="sldNum" sz="quarter" idx="8"/>
          </p:nvPr>
        </p:nvSpPr>
        <p:spPr>
          <a:xfrm>
            <a:off x="0" y="0"/>
            <a:ext cx="376" cy="371"/>
          </a:xfrm>
        </p:spPr>
        <p:txBody>
          <a:bodyPr wrap="square" lIns="93264" tIns="46633" rIns="93264" bIns="46633" anchor="t"/>
          <a:lstStyle/>
          <a:p>
            <a:pPr lvl="0" algn="l" hangingPunct="1"/>
            <a:fld id="{6C6114CA-413E-41CA-8EC6-6FEC06BAED0B}" type="slidenum">
              <a:t>22</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6" cy="371"/>
          </a:xfrm>
        </p:spPr>
        <p:txBody>
          <a:bodyPr wrap="square" lIns="93264" tIns="46633" rIns="93264" bIns="46633" anchor="t"/>
          <a:lstStyle/>
          <a:p>
            <a:pPr lvl="0"/>
            <a:endParaRPr lang="en-GB"/>
          </a:p>
        </p:txBody>
      </p:sp>
      <p:sp>
        <p:nvSpPr>
          <p:cNvPr id="4" name="Slide Number Placeholder 3"/>
          <p:cNvSpPr txBox="1">
            <a:spLocks noGrp="1"/>
          </p:cNvSpPr>
          <p:nvPr>
            <p:ph type="sldNum" sz="quarter" idx="8"/>
          </p:nvPr>
        </p:nvSpPr>
        <p:spPr>
          <a:xfrm>
            <a:off x="0" y="0"/>
            <a:ext cx="376" cy="371"/>
          </a:xfrm>
        </p:spPr>
        <p:txBody>
          <a:bodyPr wrap="square" lIns="93264" tIns="46633" rIns="93264" bIns="46633" anchor="t"/>
          <a:lstStyle/>
          <a:p>
            <a:pPr lvl="0" algn="l" hangingPunct="1"/>
            <a:fld id="{6C6114CA-413E-41CA-8EC6-6FEC06BAED0B}" type="slidenum">
              <a:t>23</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6" cy="371"/>
          </a:xfrm>
        </p:spPr>
        <p:txBody>
          <a:bodyPr wrap="square" lIns="93264" tIns="46633" rIns="93264" bIns="46633" anchor="t"/>
          <a:lstStyle/>
          <a:p>
            <a:pPr lvl="0"/>
            <a:endParaRPr lang="en-GB"/>
          </a:p>
        </p:txBody>
      </p:sp>
      <p:sp>
        <p:nvSpPr>
          <p:cNvPr id="4" name="Slide Number Placeholder 3"/>
          <p:cNvSpPr txBox="1">
            <a:spLocks noGrp="1"/>
          </p:cNvSpPr>
          <p:nvPr>
            <p:ph type="sldNum" sz="quarter" idx="8"/>
          </p:nvPr>
        </p:nvSpPr>
        <p:spPr>
          <a:xfrm>
            <a:off x="0" y="0"/>
            <a:ext cx="376" cy="371"/>
          </a:xfrm>
        </p:spPr>
        <p:txBody>
          <a:bodyPr wrap="square" lIns="93264" tIns="46633" rIns="93264" bIns="46633" anchor="t"/>
          <a:lstStyle/>
          <a:p>
            <a:pPr lvl="0" algn="l" hangingPunct="1"/>
            <a:fld id="{6C6114CA-413E-41CA-8EC6-6FEC06BAED0B}" type="slidenum">
              <a:t>24</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6" cy="371"/>
          </a:xfrm>
        </p:spPr>
        <p:txBody>
          <a:bodyPr wrap="square" lIns="93264" tIns="46633" rIns="93264" bIns="46633" anchor="t"/>
          <a:lstStyle/>
          <a:p>
            <a:pPr lvl="0"/>
            <a:endParaRPr lang="en-GB"/>
          </a:p>
        </p:txBody>
      </p:sp>
      <p:sp>
        <p:nvSpPr>
          <p:cNvPr id="4" name="Slide Number Placeholder 3"/>
          <p:cNvSpPr txBox="1">
            <a:spLocks noGrp="1"/>
          </p:cNvSpPr>
          <p:nvPr>
            <p:ph type="sldNum" sz="quarter" idx="8"/>
          </p:nvPr>
        </p:nvSpPr>
        <p:spPr>
          <a:xfrm>
            <a:off x="0" y="0"/>
            <a:ext cx="376" cy="371"/>
          </a:xfrm>
        </p:spPr>
        <p:txBody>
          <a:bodyPr wrap="square" lIns="93264" tIns="46633" rIns="93264" bIns="46633" anchor="t"/>
          <a:lstStyle/>
          <a:p>
            <a:pPr lvl="0" algn="l" hangingPunct="1"/>
            <a:fld id="{6C6114CA-413E-41CA-8EC6-6FEC06BAED0B}" type="slidenum">
              <a:t>25</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60D2EF6-ACFB-4297-9B8E-9740DA214B6F}"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6" cy="371"/>
          </a:xfrm>
        </p:spPr>
        <p:txBody>
          <a:bodyPr wrap="square" lIns="93264" tIns="46633" rIns="93264" bIns="46633" anchor="t"/>
          <a:lstStyle/>
          <a:p>
            <a:pPr lvl="0"/>
            <a:endParaRPr lang="en-GB"/>
          </a:p>
        </p:txBody>
      </p:sp>
      <p:sp>
        <p:nvSpPr>
          <p:cNvPr id="4" name="Slide Number Placeholder 3"/>
          <p:cNvSpPr txBox="1">
            <a:spLocks noGrp="1"/>
          </p:cNvSpPr>
          <p:nvPr>
            <p:ph type="sldNum" sz="quarter" idx="8"/>
          </p:nvPr>
        </p:nvSpPr>
        <p:spPr>
          <a:xfrm>
            <a:off x="0" y="0"/>
            <a:ext cx="376" cy="371"/>
          </a:xfrm>
        </p:spPr>
        <p:txBody>
          <a:bodyPr wrap="square" lIns="93264" tIns="46633" rIns="93264" bIns="46633" anchor="t"/>
          <a:lstStyle/>
          <a:p>
            <a:pPr lvl="0" algn="l" hangingPunct="1"/>
            <a:fld id="{6C6114CA-413E-41CA-8EC6-6FEC06BAED0B}" type="slidenum">
              <a:t>26</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6" cy="371"/>
          </a:xfrm>
        </p:spPr>
        <p:txBody>
          <a:bodyPr wrap="square" lIns="93264" tIns="46633" rIns="93264" bIns="46633" anchor="t"/>
          <a:lstStyle/>
          <a:p>
            <a:pPr lvl="0"/>
            <a:endParaRPr lang="en-GB"/>
          </a:p>
        </p:txBody>
      </p:sp>
      <p:sp>
        <p:nvSpPr>
          <p:cNvPr id="4" name="Slide Number Placeholder 3"/>
          <p:cNvSpPr txBox="1">
            <a:spLocks noGrp="1"/>
          </p:cNvSpPr>
          <p:nvPr>
            <p:ph type="sldNum" sz="quarter" idx="8"/>
          </p:nvPr>
        </p:nvSpPr>
        <p:spPr>
          <a:xfrm>
            <a:off x="0" y="0"/>
            <a:ext cx="376" cy="371"/>
          </a:xfrm>
        </p:spPr>
        <p:txBody>
          <a:bodyPr wrap="square" lIns="93264" tIns="46633" rIns="93264" bIns="46633" anchor="t"/>
          <a:lstStyle/>
          <a:p>
            <a:pPr lvl="0" algn="l" hangingPunct="1"/>
            <a:fld id="{6C6114CA-413E-41CA-8EC6-6FEC06BAED0B}" type="slidenum">
              <a:t>27</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6" cy="371"/>
          </a:xfrm>
        </p:spPr>
        <p:txBody>
          <a:bodyPr wrap="square" lIns="93264" tIns="46633" rIns="93264" bIns="46633" anchor="t"/>
          <a:lstStyle/>
          <a:p>
            <a:pPr lvl="0"/>
            <a:endParaRPr lang="en-GB"/>
          </a:p>
        </p:txBody>
      </p:sp>
      <p:sp>
        <p:nvSpPr>
          <p:cNvPr id="4" name="Slide Number Placeholder 3"/>
          <p:cNvSpPr txBox="1">
            <a:spLocks noGrp="1"/>
          </p:cNvSpPr>
          <p:nvPr>
            <p:ph type="sldNum" sz="quarter" idx="8"/>
          </p:nvPr>
        </p:nvSpPr>
        <p:spPr>
          <a:xfrm>
            <a:off x="0" y="0"/>
            <a:ext cx="376" cy="371"/>
          </a:xfrm>
        </p:spPr>
        <p:txBody>
          <a:bodyPr wrap="square" lIns="93264" tIns="46633" rIns="93264" bIns="46633" anchor="t"/>
          <a:lstStyle/>
          <a:p>
            <a:pPr lvl="0" algn="l" hangingPunct="1"/>
            <a:fld id="{6C6114CA-413E-41CA-8EC6-6FEC06BAED0B}" type="slidenum">
              <a:t>28</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6" cy="371"/>
          </a:xfrm>
        </p:spPr>
        <p:txBody>
          <a:bodyPr wrap="square" lIns="93264" tIns="46633" rIns="93264" bIns="46633" anchor="t"/>
          <a:lstStyle/>
          <a:p>
            <a:pPr lvl="0"/>
            <a:endParaRPr lang="en-GB"/>
          </a:p>
        </p:txBody>
      </p:sp>
      <p:sp>
        <p:nvSpPr>
          <p:cNvPr id="4" name="Slide Number Placeholder 3"/>
          <p:cNvSpPr txBox="1">
            <a:spLocks noGrp="1"/>
          </p:cNvSpPr>
          <p:nvPr>
            <p:ph type="sldNum" sz="quarter" idx="8"/>
          </p:nvPr>
        </p:nvSpPr>
        <p:spPr>
          <a:xfrm>
            <a:off x="0" y="0"/>
            <a:ext cx="376" cy="371"/>
          </a:xfrm>
        </p:spPr>
        <p:txBody>
          <a:bodyPr wrap="square" lIns="93264" tIns="46633" rIns="93264" bIns="46633" anchor="t"/>
          <a:lstStyle/>
          <a:p>
            <a:pPr lvl="0" algn="l" hangingPunct="1"/>
            <a:fld id="{6C6114CA-413E-41CA-8EC6-6FEC06BAED0B}" type="slidenum">
              <a:t>29</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6" cy="371"/>
          </a:xfrm>
        </p:spPr>
        <p:txBody>
          <a:bodyPr wrap="square" lIns="93264" tIns="46633" rIns="93264" bIns="46633" anchor="t"/>
          <a:lstStyle/>
          <a:p>
            <a:pPr lvl="0"/>
            <a:endParaRPr lang="en-GB"/>
          </a:p>
        </p:txBody>
      </p:sp>
      <p:sp>
        <p:nvSpPr>
          <p:cNvPr id="4" name="Slide Number Placeholder 3"/>
          <p:cNvSpPr txBox="1">
            <a:spLocks noGrp="1"/>
          </p:cNvSpPr>
          <p:nvPr>
            <p:ph type="sldNum" sz="quarter" idx="8"/>
          </p:nvPr>
        </p:nvSpPr>
        <p:spPr>
          <a:xfrm>
            <a:off x="0" y="0"/>
            <a:ext cx="376" cy="371"/>
          </a:xfrm>
        </p:spPr>
        <p:txBody>
          <a:bodyPr wrap="square" lIns="93264" tIns="46633" rIns="93264" bIns="46633" anchor="t"/>
          <a:lstStyle/>
          <a:p>
            <a:pPr lvl="0" algn="l" hangingPunct="1"/>
            <a:fld id="{6C6114CA-413E-41CA-8EC6-6FEC06BAED0B}" type="slidenum">
              <a:t>30</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6" cy="371"/>
          </a:xfrm>
        </p:spPr>
        <p:txBody>
          <a:bodyPr wrap="square" lIns="93264" tIns="46633" rIns="93264" bIns="46633" anchor="t"/>
          <a:lstStyle/>
          <a:p>
            <a:pPr lvl="0"/>
            <a:endParaRPr lang="en-GB"/>
          </a:p>
        </p:txBody>
      </p:sp>
      <p:sp>
        <p:nvSpPr>
          <p:cNvPr id="4" name="Slide Number Placeholder 3"/>
          <p:cNvSpPr txBox="1">
            <a:spLocks noGrp="1"/>
          </p:cNvSpPr>
          <p:nvPr>
            <p:ph type="sldNum" sz="quarter" idx="8"/>
          </p:nvPr>
        </p:nvSpPr>
        <p:spPr>
          <a:xfrm>
            <a:off x="0" y="0"/>
            <a:ext cx="376" cy="371"/>
          </a:xfrm>
        </p:spPr>
        <p:txBody>
          <a:bodyPr wrap="square" lIns="93264" tIns="46633" rIns="93264" bIns="46633" anchor="t"/>
          <a:lstStyle/>
          <a:p>
            <a:pPr lvl="0" algn="l" hangingPunct="1"/>
            <a:fld id="{6C6114CA-413E-41CA-8EC6-6FEC06BAED0B}" type="slidenum">
              <a:t>31</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6" cy="371"/>
          </a:xfrm>
        </p:spPr>
        <p:txBody>
          <a:bodyPr wrap="square" lIns="93264" tIns="46633" rIns="93264" bIns="46633" anchor="t"/>
          <a:lstStyle/>
          <a:p>
            <a:pPr lvl="0"/>
            <a:endParaRPr lang="en-GB"/>
          </a:p>
        </p:txBody>
      </p:sp>
      <p:sp>
        <p:nvSpPr>
          <p:cNvPr id="4" name="Slide Number Placeholder 3"/>
          <p:cNvSpPr txBox="1">
            <a:spLocks noGrp="1"/>
          </p:cNvSpPr>
          <p:nvPr>
            <p:ph type="sldNum" sz="quarter" idx="8"/>
          </p:nvPr>
        </p:nvSpPr>
        <p:spPr>
          <a:xfrm>
            <a:off x="0" y="0"/>
            <a:ext cx="376" cy="371"/>
          </a:xfrm>
        </p:spPr>
        <p:txBody>
          <a:bodyPr wrap="square" lIns="93264" tIns="46633" rIns="93264" bIns="46633" anchor="t"/>
          <a:lstStyle/>
          <a:p>
            <a:pPr lvl="0" algn="l" hangingPunct="1"/>
            <a:fld id="{6C6114CA-413E-41CA-8EC6-6FEC06BAED0B}" type="slidenum">
              <a:t>32</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60D2EF6-ACFB-4297-9B8E-9740DA214B6F}"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60D2EF6-ACFB-4297-9B8E-9740DA214B6F}"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60D2EF6-ACFB-4297-9B8E-9740DA214B6F}"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60D2EF6-ACFB-4297-9B8E-9740DA214B6F}"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60D2EF6-ACFB-4297-9B8E-9740DA214B6F}" type="slidenum">
              <a:rPr lang="en-GB" smtClean="0"/>
              <a:pPr/>
              <a:t>13</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6" cy="371"/>
          </a:xfrm>
        </p:spPr>
        <p:txBody>
          <a:bodyPr wrap="square" lIns="93264" tIns="46633" rIns="93264" bIns="46633" anchor="t"/>
          <a:lstStyle/>
          <a:p>
            <a:pPr lvl="0"/>
            <a:endParaRPr lang="en-GB"/>
          </a:p>
        </p:txBody>
      </p:sp>
      <p:sp>
        <p:nvSpPr>
          <p:cNvPr id="4" name="Slide Number Placeholder 3"/>
          <p:cNvSpPr txBox="1">
            <a:spLocks noGrp="1"/>
          </p:cNvSpPr>
          <p:nvPr>
            <p:ph type="sldNum" sz="quarter" idx="8"/>
          </p:nvPr>
        </p:nvSpPr>
        <p:spPr>
          <a:xfrm>
            <a:off x="0" y="0"/>
            <a:ext cx="376" cy="371"/>
          </a:xfrm>
        </p:spPr>
        <p:txBody>
          <a:bodyPr wrap="square" lIns="93264" tIns="46633" rIns="93264" bIns="46633" anchor="t"/>
          <a:lstStyle/>
          <a:p>
            <a:pPr lvl="0" algn="l" hangingPunct="1"/>
            <a:fld id="{6C6114CA-413E-41CA-8EC6-6FEC06BAED0B}" type="slidenum">
              <a:t>14</a:t>
            </a:fld>
            <a:endParaRPr lang="en-GB" sz="1900">
              <a:solidFill>
                <a:srgbClr val="000000"/>
              </a:solidFill>
              <a:latin typeface="+mn-lt" pitchFamily="18"/>
              <a:ea typeface="+mn-ea" pitchFamily="2"/>
              <a:cs typeface="+mn-cs"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0" y="0"/>
            <a:ext cx="376" cy="371"/>
          </a:xfrm>
        </p:spPr>
        <p:txBody>
          <a:bodyPr wrap="square" lIns="93264" tIns="46633" rIns="93264" bIns="46633" anchor="t"/>
          <a:lstStyle/>
          <a:p>
            <a:pPr lvl="0"/>
            <a:endParaRPr lang="en-GB"/>
          </a:p>
        </p:txBody>
      </p:sp>
      <p:sp>
        <p:nvSpPr>
          <p:cNvPr id="4" name="Slide Number Placeholder 3"/>
          <p:cNvSpPr txBox="1">
            <a:spLocks noGrp="1"/>
          </p:cNvSpPr>
          <p:nvPr>
            <p:ph type="sldNum" sz="quarter" idx="8"/>
          </p:nvPr>
        </p:nvSpPr>
        <p:spPr>
          <a:xfrm>
            <a:off x="0" y="0"/>
            <a:ext cx="376" cy="371"/>
          </a:xfrm>
        </p:spPr>
        <p:txBody>
          <a:bodyPr wrap="square" lIns="93264" tIns="46633" rIns="93264" bIns="46633" anchor="t"/>
          <a:lstStyle/>
          <a:p>
            <a:pPr lvl="0" algn="l" hangingPunct="1"/>
            <a:fld id="{6C6114CA-413E-41CA-8EC6-6FEC06BAED0B}" type="slidenum">
              <a:t>15</a:t>
            </a:fld>
            <a:endParaRPr lang="en-GB" sz="1900">
              <a:solidFill>
                <a:srgbClr val="000000"/>
              </a:solidFill>
              <a:latin typeface="+mn-lt" pitchFamily="18"/>
              <a:ea typeface="+mn-ea" pitchFamily="2"/>
              <a:cs typeface="+mn-cs"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703A7D19-5E34-4828-BA83-125896E8EEB6}" type="datetimeFigureOut">
              <a:rPr lang="en-GB" smtClean="0"/>
              <a:pPr/>
              <a:t>30/06/2014</a:t>
            </a:fld>
            <a:endParaRPr lang="en-GB"/>
          </a:p>
        </p:txBody>
      </p:sp>
      <p:sp>
        <p:nvSpPr>
          <p:cNvPr id="17" name="Footer Placeholder 16"/>
          <p:cNvSpPr>
            <a:spLocks noGrp="1"/>
          </p:cNvSpPr>
          <p:nvPr>
            <p:ph type="ftr" sz="quarter" idx="11"/>
          </p:nvPr>
        </p:nvSpPr>
        <p:spPr>
          <a:xfrm>
            <a:off x="2898648" y="6355080"/>
            <a:ext cx="3474720" cy="365760"/>
          </a:xfrm>
        </p:spPr>
        <p:txBody>
          <a:bodyPr/>
          <a:lstStyle/>
          <a:p>
            <a:endParaRPr lang="en-GB"/>
          </a:p>
        </p:txBody>
      </p:sp>
      <p:sp>
        <p:nvSpPr>
          <p:cNvPr id="29" name="Slide Number Placeholder 28"/>
          <p:cNvSpPr>
            <a:spLocks noGrp="1"/>
          </p:cNvSpPr>
          <p:nvPr>
            <p:ph type="sldNum" sz="quarter" idx="12"/>
          </p:nvPr>
        </p:nvSpPr>
        <p:spPr>
          <a:xfrm>
            <a:off x="1216152" y="6355080"/>
            <a:ext cx="1219200" cy="365760"/>
          </a:xfrm>
        </p:spPr>
        <p:txBody>
          <a:bodyPr/>
          <a:lstStyle/>
          <a:p>
            <a:fld id="{A092C8A7-A700-4244-8E7B-2078CC5A027D}" type="slidenum">
              <a:rPr lang="en-GB" smtClean="0"/>
              <a:pPr/>
              <a:t>‹#›</a:t>
            </a:fld>
            <a:endParaRPr lang="en-GB"/>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3A7D19-5E34-4828-BA83-125896E8EEB6}" type="datetimeFigureOut">
              <a:rPr lang="en-GB" smtClean="0"/>
              <a:pPr/>
              <a:t>30/06/2014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92C8A7-A700-4244-8E7B-2078CC5A027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3A7D19-5E34-4828-BA83-125896E8EEB6}" type="datetimeFigureOut">
              <a:rPr lang="en-GB" smtClean="0"/>
              <a:pPr/>
              <a:t>30/06/2014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92C8A7-A700-4244-8E7B-2078CC5A027D}" type="slidenum">
              <a:rPr lang="en-GB" smtClean="0"/>
              <a:pPr/>
              <a:t>‹#›</a:t>
            </a:fld>
            <a:endParaRPr lang="en-GB"/>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03A7D19-5E34-4828-BA83-125896E8EEB6}" type="datetimeFigureOut">
              <a:rPr lang="en-GB" smtClean="0"/>
              <a:pPr/>
              <a:t>30/06/2014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92C8A7-A700-4244-8E7B-2078CC5A027D}" type="slidenum">
              <a:rPr lang="en-GB" smtClean="0"/>
              <a:pPr/>
              <a:t>‹#›</a:t>
            </a:fld>
            <a:endParaRPr lang="en-GB"/>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03A7D19-5E34-4828-BA83-125896E8EEB6}" type="datetimeFigureOut">
              <a:rPr lang="en-GB" smtClean="0"/>
              <a:pPr/>
              <a:t>30/06/2014</a:t>
            </a:fld>
            <a:endParaRPr lang="en-GB"/>
          </a:p>
        </p:txBody>
      </p:sp>
      <p:sp>
        <p:nvSpPr>
          <p:cNvPr id="5" name="Footer Placeholder 4"/>
          <p:cNvSpPr>
            <a:spLocks noGrp="1"/>
          </p:cNvSpPr>
          <p:nvPr>
            <p:ph type="ftr" sz="quarter" idx="11"/>
          </p:nvPr>
        </p:nvSpPr>
        <p:spPr>
          <a:xfrm>
            <a:off x="2898648" y="6355080"/>
            <a:ext cx="3474720" cy="365760"/>
          </a:xfrm>
        </p:spPr>
        <p:txBody>
          <a:bodyPr/>
          <a:lstStyle/>
          <a:p>
            <a:endParaRPr lang="en-GB"/>
          </a:p>
        </p:txBody>
      </p:sp>
      <p:sp>
        <p:nvSpPr>
          <p:cNvPr id="6" name="Slide Number Placeholder 5"/>
          <p:cNvSpPr>
            <a:spLocks noGrp="1"/>
          </p:cNvSpPr>
          <p:nvPr>
            <p:ph type="sldNum" sz="quarter" idx="12"/>
          </p:nvPr>
        </p:nvSpPr>
        <p:spPr>
          <a:xfrm>
            <a:off x="1069848" y="6355080"/>
            <a:ext cx="1520952" cy="365760"/>
          </a:xfrm>
        </p:spPr>
        <p:txBody>
          <a:bodyPr/>
          <a:lstStyle/>
          <a:p>
            <a:fld id="{A092C8A7-A700-4244-8E7B-2078CC5A027D}" type="slidenum">
              <a:rPr lang="en-GB" smtClean="0"/>
              <a:pPr/>
              <a:t>‹#›</a:t>
            </a:fld>
            <a:endParaRPr lang="en-GB"/>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03A7D19-5E34-4828-BA83-125896E8EEB6}" type="datetimeFigureOut">
              <a:rPr lang="en-GB" smtClean="0"/>
              <a:pPr/>
              <a:t>30/06/2014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92C8A7-A700-4244-8E7B-2078CC5A027D}" type="slidenum">
              <a:rPr lang="en-GB" smtClean="0"/>
              <a:pPr/>
              <a:t>‹#›</a:t>
            </a:fld>
            <a:endParaRPr lang="en-GB"/>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03A7D19-5E34-4828-BA83-125896E8EEB6}" type="datetimeFigureOut">
              <a:rPr lang="en-GB" smtClean="0"/>
              <a:pPr/>
              <a:t>30/06/2014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92C8A7-A700-4244-8E7B-2078CC5A027D}" type="slidenum">
              <a:rPr lang="en-GB" smtClean="0"/>
              <a:pPr/>
              <a:t>‹#›</a:t>
            </a:fld>
            <a:endParaRPr lang="en-GB"/>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3A7D19-5E34-4828-BA83-125896E8EEB6}" type="datetimeFigureOut">
              <a:rPr lang="en-GB" smtClean="0"/>
              <a:pPr/>
              <a:t>30/06/2014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92C8A7-A700-4244-8E7B-2078CC5A027D}" type="slidenum">
              <a:rPr lang="en-GB" smtClean="0"/>
              <a:pPr/>
              <a:t>‹#›</a:t>
            </a:fld>
            <a:endParaRPr lang="en-GB"/>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A7D19-5E34-4828-BA83-125896E8EEB6}" type="datetimeFigureOut">
              <a:rPr lang="en-GB" smtClean="0"/>
              <a:pPr/>
              <a:t>30/06/2014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92C8A7-A700-4244-8E7B-2078CC5A027D}" type="slidenum">
              <a:rPr lang="en-GB" smtClean="0"/>
              <a:pPr/>
              <a:t>‹#›</a:t>
            </a:fld>
            <a:endParaRPr lang="en-GB"/>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03A7D19-5E34-4828-BA83-125896E8EEB6}" type="datetimeFigureOut">
              <a:rPr lang="en-GB" smtClean="0"/>
              <a:pPr/>
              <a:t>30/06/2014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92C8A7-A700-4244-8E7B-2078CC5A027D}" type="slidenum">
              <a:rPr lang="en-GB" smtClean="0"/>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03A7D19-5E34-4828-BA83-125896E8EEB6}" type="datetimeFigureOut">
              <a:rPr lang="en-GB" smtClean="0"/>
              <a:pPr/>
              <a:t>30/06/2014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92C8A7-A700-4244-8E7B-2078CC5A027D}" type="slidenum">
              <a:rPr lang="en-GB" smtClean="0"/>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03A7D19-5E34-4828-BA83-125896E8EEB6}" type="datetimeFigureOut">
              <a:rPr lang="en-GB" smtClean="0"/>
              <a:pPr/>
              <a:t>30/06/2014</a:t>
            </a:fld>
            <a:endParaRPr lang="en-GB"/>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092C8A7-A700-4244-8E7B-2078CC5A027D}" type="slidenum">
              <a:rPr lang="en-GB" smtClean="0"/>
              <a:pPr/>
              <a:t>‹#›</a:t>
            </a:fld>
            <a:endParaRPr lang="en-GB"/>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3789040"/>
            <a:ext cx="6858000" cy="990600"/>
          </a:xfrm>
        </p:spPr>
        <p:txBody>
          <a:bodyPr>
            <a:normAutofit fontScale="90000"/>
          </a:bodyPr>
          <a:lstStyle/>
          <a:p>
            <a:r>
              <a:rPr lang="en-GB" dirty="0" smtClean="0"/>
              <a:t>Mapping Paths to Family Justice-</a:t>
            </a:r>
            <a:br>
              <a:rPr lang="en-GB" dirty="0" smtClean="0"/>
            </a:br>
            <a:r>
              <a:rPr lang="en-GB" dirty="0" smtClean="0"/>
              <a:t>Session 1 – Research Findings</a:t>
            </a:r>
            <a:br>
              <a:rPr lang="en-GB" dirty="0" smtClean="0"/>
            </a:br>
            <a:endParaRPr lang="en-GB" dirty="0"/>
          </a:p>
        </p:txBody>
      </p:sp>
      <p:sp>
        <p:nvSpPr>
          <p:cNvPr id="3" name="Subtitle 2"/>
          <p:cNvSpPr>
            <a:spLocks noGrp="1"/>
          </p:cNvSpPr>
          <p:nvPr>
            <p:ph type="subTitle" idx="1"/>
          </p:nvPr>
        </p:nvSpPr>
        <p:spPr>
          <a:xfrm>
            <a:off x="1307182" y="5013176"/>
            <a:ext cx="6858000" cy="1472902"/>
          </a:xfrm>
        </p:spPr>
        <p:txBody>
          <a:bodyPr>
            <a:normAutofit/>
          </a:bodyPr>
          <a:lstStyle/>
          <a:p>
            <a:r>
              <a:rPr lang="en-GB" spc="-100" dirty="0" smtClean="0"/>
              <a:t>Mapping Paths to Family Justice Final Conference</a:t>
            </a:r>
          </a:p>
          <a:p>
            <a:r>
              <a:rPr lang="en-GB" spc="-100" dirty="0" smtClean="0"/>
              <a:t>British Library, London, 12</a:t>
            </a:r>
            <a:r>
              <a:rPr lang="en-GB" spc="-100" baseline="30000" dirty="0" smtClean="0"/>
              <a:t>th</a:t>
            </a:r>
            <a:r>
              <a:rPr lang="en-GB" spc="-100" dirty="0" smtClean="0"/>
              <a:t> June 2014</a:t>
            </a:r>
          </a:p>
          <a:p>
            <a:endParaRPr lang="en-GB" spc="-100" dirty="0" smtClean="0"/>
          </a:p>
        </p:txBody>
      </p:sp>
      <p:pic>
        <p:nvPicPr>
          <p:cNvPr id="1026" name="Picture 2"/>
          <p:cNvPicPr>
            <a:picLocks noChangeAspect="1" noChangeArrowheads="1"/>
          </p:cNvPicPr>
          <p:nvPr/>
        </p:nvPicPr>
        <p:blipFill>
          <a:blip r:embed="rId3" cstate="print"/>
          <a:srcRect/>
          <a:stretch>
            <a:fillRect/>
          </a:stretch>
        </p:blipFill>
        <p:spPr bwMode="auto">
          <a:xfrm>
            <a:off x="899592" y="908720"/>
            <a:ext cx="2228850" cy="819150"/>
          </a:xfrm>
          <a:prstGeom prst="rect">
            <a:avLst/>
          </a:prstGeom>
          <a:solidFill>
            <a:srgbClr val="FFFFFF"/>
          </a:solid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6660232" y="908720"/>
            <a:ext cx="1504950" cy="885825"/>
          </a:xfrm>
          <a:prstGeom prst="rect">
            <a:avLst/>
          </a:prstGeom>
          <a:solidFill>
            <a:srgbClr val="FFFFFF"/>
          </a:solid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3635896" y="1916832"/>
            <a:ext cx="1609725" cy="1352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FDR </a:t>
            </a:r>
            <a:r>
              <a:rPr lang="en-GB" dirty="0" smtClean="0"/>
              <a:t>Awareness – public perceptions</a:t>
            </a:r>
            <a:endParaRPr lang="en-GB" dirty="0"/>
          </a:p>
        </p:txBody>
      </p:sp>
      <p:sp>
        <p:nvSpPr>
          <p:cNvPr id="3" name="Content Placeholder 2"/>
          <p:cNvSpPr>
            <a:spLocks noGrp="1"/>
          </p:cNvSpPr>
          <p:nvPr>
            <p:ph sz="quarter" idx="1"/>
          </p:nvPr>
        </p:nvSpPr>
        <p:spPr/>
        <p:txBody>
          <a:bodyPr/>
          <a:lstStyle/>
          <a:p>
            <a:r>
              <a:rPr lang="en-GB" dirty="0" smtClean="0">
                <a:solidFill>
                  <a:schemeClr val="tx2">
                    <a:lumMod val="75000"/>
                  </a:schemeClr>
                </a:solidFill>
              </a:rPr>
              <a:t>Levels </a:t>
            </a:r>
            <a:r>
              <a:rPr lang="en-GB" dirty="0">
                <a:solidFill>
                  <a:schemeClr val="tx2">
                    <a:lumMod val="75000"/>
                  </a:schemeClr>
                </a:solidFill>
              </a:rPr>
              <a:t>of </a:t>
            </a:r>
            <a:r>
              <a:rPr lang="en-GB" dirty="0" smtClean="0">
                <a:solidFill>
                  <a:schemeClr val="tx2">
                    <a:lumMod val="75000"/>
                  </a:schemeClr>
                </a:solidFill>
              </a:rPr>
              <a:t>public awareness were associated with age, gender and class:</a:t>
            </a:r>
            <a:endParaRPr lang="en-GB" dirty="0">
              <a:solidFill>
                <a:schemeClr val="tx2">
                  <a:lumMod val="75000"/>
                </a:schemeClr>
              </a:solidFill>
            </a:endParaRPr>
          </a:p>
          <a:p>
            <a:pPr lvl="1"/>
            <a:r>
              <a:rPr lang="en-GB" sz="2000" dirty="0" smtClean="0">
                <a:solidFill>
                  <a:srgbClr val="7030A0"/>
                </a:solidFill>
              </a:rPr>
              <a:t>More </a:t>
            </a:r>
            <a:r>
              <a:rPr lang="en-GB" sz="2000" dirty="0">
                <a:solidFill>
                  <a:srgbClr val="7030A0"/>
                </a:solidFill>
              </a:rPr>
              <a:t>women (49%) than men (39%) had heard of Mediation (there was however no gender difference in awareness of Solicitor Negotiation or Collaborative Law).</a:t>
            </a:r>
          </a:p>
          <a:p>
            <a:pPr lvl="1"/>
            <a:r>
              <a:rPr lang="en-GB" sz="2000" dirty="0">
                <a:solidFill>
                  <a:srgbClr val="7030A0"/>
                </a:solidFill>
              </a:rPr>
              <a:t>People aged 45-54 were most likely to have heard of Mediation and Solicitor Negotiation. </a:t>
            </a:r>
          </a:p>
          <a:p>
            <a:pPr lvl="1"/>
            <a:r>
              <a:rPr lang="en-GB" sz="2000" dirty="0">
                <a:solidFill>
                  <a:srgbClr val="7030A0"/>
                </a:solidFill>
              </a:rPr>
              <a:t>Those in a higher socio-economic class were more likely to have heard of each FDR</a:t>
            </a:r>
            <a:r>
              <a:rPr lang="en-GB" sz="2000" dirty="0" smtClean="0">
                <a:solidFill>
                  <a:srgbClr val="7030A0"/>
                </a:solidFill>
              </a:rPr>
              <a:t>.</a:t>
            </a:r>
          </a:p>
          <a:p>
            <a:r>
              <a:rPr lang="en-GB" dirty="0" smtClean="0">
                <a:solidFill>
                  <a:schemeClr val="tx1">
                    <a:lumMod val="85000"/>
                    <a:lumOff val="15000"/>
                  </a:schemeClr>
                </a:solidFill>
              </a:rPr>
              <a:t>Conflation in the public mind between Solicitor </a:t>
            </a:r>
            <a:r>
              <a:rPr lang="en-GB" dirty="0">
                <a:solidFill>
                  <a:schemeClr val="tx1">
                    <a:lumMod val="85000"/>
                    <a:lumOff val="15000"/>
                  </a:schemeClr>
                </a:solidFill>
              </a:rPr>
              <a:t>N</a:t>
            </a:r>
            <a:r>
              <a:rPr lang="en-GB" dirty="0" smtClean="0">
                <a:solidFill>
                  <a:schemeClr val="tx1">
                    <a:lumMod val="85000"/>
                    <a:lumOff val="15000"/>
                  </a:schemeClr>
                </a:solidFill>
              </a:rPr>
              <a:t>egotiation and Collaborative Law was identified and followed up in our Party and Practitioner Interviews.</a:t>
            </a:r>
          </a:p>
          <a:p>
            <a:endParaRPr lang="en-GB" dirty="0" smtClean="0">
              <a:solidFill>
                <a:srgbClr val="7030A0"/>
              </a:solidFill>
            </a:endParaRPr>
          </a:p>
          <a:p>
            <a:endParaRPr lang="en-GB" dirty="0">
              <a:solidFill>
                <a:srgbClr val="7030A0"/>
              </a:solidFill>
            </a:endParaRPr>
          </a:p>
        </p:txBody>
      </p:sp>
    </p:spTree>
    <p:extLst>
      <p:ext uri="{BB962C8B-B14F-4D97-AF65-F5344CB8AC3E}">
        <p14:creationId xmlns:p14="http://schemas.microsoft.com/office/powerpoint/2010/main" val="1106223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Awareness and Choice of FDR</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In our (pre-LASPO) party interviews where people had divorced/separated from 2000 onwards, ‘choice’ of FDR was linked to awareness which in turn was linked to practitioner awareness and advice on appropriate FDR</a:t>
            </a:r>
          </a:p>
          <a:p>
            <a:pPr lvl="1"/>
            <a:r>
              <a:rPr lang="en-GB" dirty="0" smtClean="0">
                <a:solidFill>
                  <a:srgbClr val="7030A0"/>
                </a:solidFill>
              </a:rPr>
              <a:t>A number of parties identified solicitors with going to court and were unaware of their out of court dispute resolution role through Solicitor Negotiation</a:t>
            </a:r>
          </a:p>
          <a:p>
            <a:pPr lvl="1"/>
            <a:r>
              <a:rPr lang="en-GB" dirty="0" smtClean="0">
                <a:solidFill>
                  <a:srgbClr val="7030A0"/>
                </a:solidFill>
              </a:rPr>
              <a:t>Collaborative Law participants were likely to be most aware of all the options and few others were so well-informed</a:t>
            </a:r>
          </a:p>
          <a:p>
            <a:pPr lvl="1"/>
            <a:r>
              <a:rPr lang="en-GB" dirty="0" smtClean="0">
                <a:solidFill>
                  <a:srgbClr val="7030A0"/>
                </a:solidFill>
              </a:rPr>
              <a:t>Most people had been unaware of mediation before being advised by their solicitor, although some had heard of it through other means</a:t>
            </a:r>
          </a:p>
          <a:p>
            <a:pPr lvl="1"/>
            <a:r>
              <a:rPr lang="en-GB" dirty="0" smtClean="0">
                <a:solidFill>
                  <a:srgbClr val="7030A0"/>
                </a:solidFill>
              </a:rPr>
              <a:t>Most people were steered to their FDR choice by their practitioner without being made aware of other options.</a:t>
            </a:r>
          </a:p>
          <a:p>
            <a:pPr lvl="1"/>
            <a:endParaRPr lang="en-GB" dirty="0"/>
          </a:p>
        </p:txBody>
      </p:sp>
    </p:spTree>
    <p:extLst>
      <p:ext uri="{BB962C8B-B14F-4D97-AF65-F5344CB8AC3E}">
        <p14:creationId xmlns:p14="http://schemas.microsoft.com/office/powerpoint/2010/main" val="2512968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a:t/>
            </a:r>
            <a:br>
              <a:rPr lang="en-GB" b="1" dirty="0"/>
            </a:br>
            <a:r>
              <a:rPr lang="en-GB" b="1" dirty="0" smtClean="0"/>
              <a:t/>
            </a:r>
            <a:br>
              <a:rPr lang="en-GB" b="1" dirty="0" smtClean="0"/>
            </a:br>
            <a:r>
              <a:rPr lang="en-GB" dirty="0"/>
              <a:t/>
            </a:r>
            <a:br>
              <a:rPr lang="en-GB" dirty="0"/>
            </a:br>
            <a:r>
              <a:rPr lang="en-GB" dirty="0" smtClean="0"/>
              <a:t>Improving Awareness of FDRs: key messages</a:t>
            </a:r>
            <a:endParaRPr lang="en-GB" dirty="0"/>
          </a:p>
        </p:txBody>
      </p:sp>
      <p:sp>
        <p:nvSpPr>
          <p:cNvPr id="3" name="Content Placeholder 2"/>
          <p:cNvSpPr>
            <a:spLocks noGrp="1"/>
          </p:cNvSpPr>
          <p:nvPr>
            <p:ph sz="quarter" idx="1"/>
          </p:nvPr>
        </p:nvSpPr>
        <p:spPr/>
        <p:txBody>
          <a:bodyPr>
            <a:normAutofit fontScale="85000" lnSpcReduction="10000"/>
          </a:bodyPr>
          <a:lstStyle/>
          <a:p>
            <a:pPr lvl="0"/>
            <a:r>
              <a:rPr lang="en-GB" sz="2800" dirty="0" smtClean="0">
                <a:solidFill>
                  <a:srgbClr val="7030A0"/>
                </a:solidFill>
              </a:rPr>
              <a:t>Awareness </a:t>
            </a:r>
            <a:r>
              <a:rPr lang="en-GB" sz="2800" dirty="0">
                <a:solidFill>
                  <a:srgbClr val="7030A0"/>
                </a:solidFill>
              </a:rPr>
              <a:t>needs to be enhanced both for the general public and in terms of the information available to people at the point of divorce/separation, to avoid constrained and inappropriate choices. </a:t>
            </a:r>
          </a:p>
          <a:p>
            <a:pPr lvl="0"/>
            <a:r>
              <a:rPr lang="en-GB" sz="2800" dirty="0">
                <a:solidFill>
                  <a:srgbClr val="7030A0"/>
                </a:solidFill>
              </a:rPr>
              <a:t>More could be done to raise the profile of solicitor negotiations and collaborative law as out-of-court resolution options.</a:t>
            </a:r>
          </a:p>
          <a:p>
            <a:pPr lvl="0"/>
            <a:r>
              <a:rPr lang="en-GB" sz="2800" dirty="0" smtClean="0">
                <a:solidFill>
                  <a:srgbClr val="7030A0"/>
                </a:solidFill>
              </a:rPr>
              <a:t>Independent</a:t>
            </a:r>
            <a:r>
              <a:rPr lang="en-GB" sz="2800" dirty="0">
                <a:solidFill>
                  <a:srgbClr val="7030A0"/>
                </a:solidFill>
              </a:rPr>
              <a:t>, impartial information about FDR options would help to overcome feelings of being subjected to a sales pitch, or that there was insufficient opportunity to discuss concerns and </a:t>
            </a:r>
            <a:r>
              <a:rPr lang="en-GB" sz="2800" dirty="0" smtClean="0">
                <a:solidFill>
                  <a:srgbClr val="7030A0"/>
                </a:solidFill>
              </a:rPr>
              <a:t>reservations.</a:t>
            </a:r>
          </a:p>
          <a:p>
            <a:pPr lvl="0"/>
            <a:r>
              <a:rPr lang="en-GB" sz="2800" dirty="0" smtClean="0">
                <a:solidFill>
                  <a:srgbClr val="7030A0"/>
                </a:solidFill>
              </a:rPr>
              <a:t>Training for FDR practitioners should routinely include information on other FDRs and would also help increase awareness and informed choice around appropriate options.</a:t>
            </a:r>
            <a:endParaRPr lang="en-GB" sz="2800" dirty="0">
              <a:solidFill>
                <a:srgbClr val="7030A0"/>
              </a:solidFill>
            </a:endParaRPr>
          </a:p>
          <a:p>
            <a:endParaRPr lang="en-GB" dirty="0"/>
          </a:p>
        </p:txBody>
      </p:sp>
    </p:spTree>
    <p:extLst>
      <p:ext uri="{BB962C8B-B14F-4D97-AF65-F5344CB8AC3E}">
        <p14:creationId xmlns:p14="http://schemas.microsoft.com/office/powerpoint/2010/main" val="3621090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How positive or negative have experiences of the processes </a:t>
            </a:r>
            <a:r>
              <a:rPr lang="en-GB" dirty="0" smtClean="0"/>
              <a:t>been?</a:t>
            </a:r>
            <a:r>
              <a:rPr lang="en-GB" dirty="0"/>
              <a:t/>
            </a:r>
            <a:br>
              <a:rPr lang="en-GB" dirty="0"/>
            </a:br>
            <a:r>
              <a:rPr lang="en-GB" sz="1000" b="1" dirty="0"/>
              <a:t/>
            </a:r>
            <a:br>
              <a:rPr lang="en-GB" sz="1000" b="1" dirty="0"/>
            </a:br>
            <a:endParaRPr lang="en-GB" dirty="0"/>
          </a:p>
        </p:txBody>
      </p:sp>
      <p:sp>
        <p:nvSpPr>
          <p:cNvPr id="3" name="Subtitle 2"/>
          <p:cNvSpPr>
            <a:spLocks noGrp="1"/>
          </p:cNvSpPr>
          <p:nvPr>
            <p:ph type="subTitle" idx="1"/>
          </p:nvPr>
        </p:nvSpPr>
        <p:spPr>
          <a:xfrm>
            <a:off x="1287912" y="5085184"/>
            <a:ext cx="6884488" cy="1400894"/>
          </a:xfrm>
        </p:spPr>
        <p:txBody>
          <a:bodyPr>
            <a:normAutofit/>
          </a:bodyPr>
          <a:lstStyle/>
          <a:p>
            <a:r>
              <a:rPr lang="en-GB" dirty="0" smtClean="0"/>
              <a:t>Mapping Paths to Family Justice Final Conference</a:t>
            </a:r>
          </a:p>
        </p:txBody>
      </p:sp>
      <p:pic>
        <p:nvPicPr>
          <p:cNvPr id="7" name="Picture 2" descr="F:\Kate's Mapping Paths\documents\logo.JPG"/>
          <p:cNvPicPr>
            <a:picLocks noChangeAspect="1" noChangeArrowheads="1"/>
          </p:cNvPicPr>
          <p:nvPr/>
        </p:nvPicPr>
        <p:blipFill>
          <a:blip r:embed="rId3" cstate="print"/>
          <a:srcRect/>
          <a:stretch>
            <a:fillRect/>
          </a:stretch>
        </p:blipFill>
        <p:spPr bwMode="auto">
          <a:xfrm>
            <a:off x="2411760" y="350656"/>
            <a:ext cx="4392488" cy="2930226"/>
          </a:xfrm>
          <a:prstGeom prst="rect">
            <a:avLst/>
          </a:prstGeom>
          <a:noFill/>
        </p:spPr>
      </p:pic>
    </p:spTree>
    <p:extLst>
      <p:ext uri="{BB962C8B-B14F-4D97-AF65-F5344CB8AC3E}">
        <p14:creationId xmlns:p14="http://schemas.microsoft.com/office/powerpoint/2010/main" val="1063298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a:t>Experiences of Solicitor Negotiation</a:t>
            </a:r>
          </a:p>
        </p:txBody>
      </p:sp>
      <p:sp>
        <p:nvSpPr>
          <p:cNvPr id="3" name="Content Placeholder 2"/>
          <p:cNvSpPr txBox="1">
            <a:spLocks noGrp="1"/>
          </p:cNvSpPr>
          <p:nvPr>
            <p:ph type="body" idx="4294967295"/>
          </p:nvPr>
        </p:nvSpPr>
        <p:spPr/>
        <p:txBody>
          <a:bodyPr>
            <a:normAutofit fontScale="92500" lnSpcReduction="20000"/>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Aft>
                <a:spcPts val="600"/>
              </a:spcAft>
              <a:buClr>
                <a:srgbClr val="727CA3"/>
              </a:buClr>
              <a:buSzPct val="76000"/>
              <a:buFont typeface="Wingdings 3"/>
              <a:buChar char=""/>
            </a:pPr>
            <a:r>
              <a:rPr lang="en-GB" sz="2400" dirty="0"/>
              <a:t>Around two thirds of people who experienced it were satisfied with the solicitor negotiation process</a:t>
            </a:r>
            <a:r>
              <a:rPr lang="en-GB" sz="2400" dirty="0" smtClean="0"/>
              <a:t>.</a:t>
            </a:r>
          </a:p>
          <a:p>
            <a:pPr marL="0" indent="0">
              <a:spcAft>
                <a:spcPts val="600"/>
              </a:spcAft>
              <a:buClr>
                <a:srgbClr val="727CA3"/>
              </a:buClr>
              <a:buSzPct val="76000"/>
              <a:buFont typeface="Wingdings 3"/>
              <a:buChar char=""/>
            </a:pPr>
            <a:r>
              <a:rPr lang="en-GB" sz="2400" dirty="0" smtClean="0"/>
              <a:t>In particular, </a:t>
            </a:r>
            <a:r>
              <a:rPr lang="en-GB" sz="2400" dirty="0"/>
              <a:t>people welcomed the support that it offered them at a traumatic point in their lives</a:t>
            </a:r>
            <a:r>
              <a:rPr lang="en-GB" sz="2400" dirty="0" smtClean="0"/>
              <a:t>.</a:t>
            </a:r>
          </a:p>
          <a:p>
            <a:pPr marL="432000" lvl="1" indent="0">
              <a:spcAft>
                <a:spcPts val="600"/>
              </a:spcAft>
              <a:buClr>
                <a:srgbClr val="727CA3"/>
              </a:buClr>
              <a:buSzPct val="76000"/>
              <a:buFont typeface="Wingdings 3"/>
              <a:buChar char=""/>
            </a:pPr>
            <a:r>
              <a:rPr lang="en-GB" dirty="0"/>
              <a:t>“At the time, I felt he was my only ally.  He knew the system and he was the only one that was on my side.” </a:t>
            </a:r>
            <a:r>
              <a:rPr lang="en-GB" dirty="0" smtClean="0"/>
              <a:t>(Leo)</a:t>
            </a:r>
          </a:p>
          <a:p>
            <a:pPr marL="432000" lvl="1" indent="0">
              <a:spcAft>
                <a:spcPts val="600"/>
              </a:spcAft>
              <a:buClr>
                <a:srgbClr val="727CA3"/>
              </a:buClr>
              <a:buSzPct val="76000"/>
              <a:buNone/>
            </a:pPr>
            <a:endParaRPr lang="en-GB" dirty="0" smtClean="0"/>
          </a:p>
          <a:p>
            <a:pPr marL="0" indent="0">
              <a:spcAft>
                <a:spcPts val="600"/>
              </a:spcAft>
              <a:buClr>
                <a:srgbClr val="727CA3"/>
              </a:buClr>
              <a:buSzPct val="76000"/>
              <a:buFont typeface="Wingdings 3"/>
              <a:buChar char=""/>
            </a:pPr>
            <a:r>
              <a:rPr lang="en-GB" sz="2400" dirty="0" smtClean="0"/>
              <a:t>There </a:t>
            </a:r>
            <a:r>
              <a:rPr lang="en-GB" sz="2400" dirty="0"/>
              <a:t>were common criticisms of delay and higher than expected costs, as well as stress and hostility</a:t>
            </a:r>
            <a:r>
              <a:rPr lang="en-GB" sz="2400" dirty="0" smtClean="0"/>
              <a:t>.</a:t>
            </a:r>
          </a:p>
          <a:p>
            <a:pPr marL="432000" lvl="1" indent="0">
              <a:spcAft>
                <a:spcPts val="600"/>
              </a:spcAft>
              <a:buClr>
                <a:srgbClr val="727CA3"/>
              </a:buClr>
              <a:buSzPct val="76000"/>
              <a:buFont typeface="Wingdings 3"/>
              <a:buChar char=""/>
            </a:pPr>
            <a:r>
              <a:rPr lang="en-GB" dirty="0"/>
              <a:t>“I suppose it’s really, just the very formal way that the solicitors correspond with each other, and once my former wife saw the letter that came to her solicitor, as far as she was concerned that was akin to war being declared.” (Joe</a:t>
            </a:r>
            <a:r>
              <a:rPr lang="en-GB" dirty="0" smtClean="0"/>
              <a:t>)</a:t>
            </a:r>
          </a:p>
          <a:p>
            <a:pPr marL="432000" lvl="1" indent="0">
              <a:spcBef>
                <a:spcPts val="601"/>
              </a:spcBef>
              <a:buClr>
                <a:srgbClr val="727CA3"/>
              </a:buClr>
              <a:buSzPct val="76000"/>
              <a:buFont typeface="Wingdings 3"/>
              <a:buChar char=""/>
            </a:pPr>
            <a:r>
              <a:rPr lang="en-GB" dirty="0" smtClean="0"/>
              <a:t>How positive or negative have experiences of the processes been in the short or longer term?</a:t>
            </a:r>
            <a:br>
              <a:rPr lang="en-GB" dirty="0" smtClean="0"/>
            </a:br>
            <a:endParaRPr lang="en-GB" dirty="0" smtClean="0">
              <a:latin typeface="Gill Sans MT" pitchFamily="18"/>
            </a:endParaRPr>
          </a:p>
          <a:p>
            <a:pPr marL="0" lvl="0" indent="0">
              <a:spcBef>
                <a:spcPts val="601"/>
              </a:spcBef>
              <a:buClr>
                <a:srgbClr val="727CA3"/>
              </a:buClr>
              <a:buSzPct val="76000"/>
              <a:buFont typeface="Wingdings 3"/>
              <a:buChar char=""/>
            </a:pPr>
            <a:endParaRPr lang="en-GB" dirty="0">
              <a:latin typeface="Gill Sans MT" pitchFamily="18"/>
            </a:endParaRPr>
          </a:p>
        </p:txBody>
      </p:sp>
    </p:spTree>
    <p:extLst>
      <p:ext uri="{BB962C8B-B14F-4D97-AF65-F5344CB8AC3E}">
        <p14:creationId xmlns:p14="http://schemas.microsoft.com/office/powerpoint/2010/main" val="468685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683568" y="404664"/>
            <a:ext cx="8229600" cy="990600"/>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dirty="0" smtClean="0"/>
              <a:t>Solicitor </a:t>
            </a:r>
            <a:r>
              <a:rPr lang="en-GB" dirty="0"/>
              <a:t>Negotiation: what could be done better</a:t>
            </a:r>
            <a:r>
              <a:rPr lang="en-GB" dirty="0" smtClean="0"/>
              <a:t>?</a:t>
            </a:r>
            <a:endParaRPr lang="en-US" dirty="0"/>
          </a:p>
        </p:txBody>
      </p:sp>
      <p:sp>
        <p:nvSpPr>
          <p:cNvPr id="3" name="Content Placeholder 2"/>
          <p:cNvSpPr txBox="1">
            <a:spLocks noGrp="1"/>
          </p:cNvSpPr>
          <p:nvPr>
            <p:ph type="body" idx="4294967295"/>
          </p:nvPr>
        </p:nvSpPr>
        <p:spPr>
          <a:xfrm>
            <a:off x="467544" y="1628800"/>
            <a:ext cx="8218896" cy="4527920"/>
          </a:xfrm>
        </p:spPr>
        <p:txBody>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457200" indent="-457200">
              <a:spcAft>
                <a:spcPts val="600"/>
              </a:spcAft>
              <a:buClr>
                <a:srgbClr val="727CA3"/>
              </a:buClr>
              <a:buSzPct val="76000"/>
              <a:buFont typeface="+mj-lt"/>
              <a:buAutoNum type="arabicPeriod"/>
            </a:pPr>
            <a:r>
              <a:rPr lang="en-GB" sz="2400" dirty="0"/>
              <a:t>More adherence among solicitors to a conciliatory approach. </a:t>
            </a:r>
            <a:endParaRPr lang="en-GB" sz="2400" dirty="0" smtClean="0"/>
          </a:p>
          <a:p>
            <a:pPr marL="457200" indent="-457200">
              <a:spcAft>
                <a:spcPts val="600"/>
              </a:spcAft>
              <a:buClr>
                <a:srgbClr val="727CA3"/>
              </a:buClr>
              <a:buSzPct val="76000"/>
              <a:buFont typeface="+mj-lt"/>
              <a:buAutoNum type="arabicPeriod"/>
            </a:pPr>
            <a:endParaRPr lang="en-GB" sz="2400" dirty="0" smtClean="0"/>
          </a:p>
          <a:p>
            <a:pPr marL="457200" indent="-457200">
              <a:spcAft>
                <a:spcPts val="600"/>
              </a:spcAft>
              <a:buClr>
                <a:srgbClr val="727CA3"/>
              </a:buClr>
              <a:buSzPct val="76000"/>
              <a:buFont typeface="+mj-lt"/>
              <a:buAutoNum type="arabicPeriod"/>
            </a:pPr>
            <a:r>
              <a:rPr lang="en-GB" sz="2400" dirty="0" smtClean="0"/>
              <a:t>A </a:t>
            </a:r>
            <a:r>
              <a:rPr lang="en-GB" sz="2400" dirty="0"/>
              <a:t>number of practitioners expressed their frustration at some solicitors who take an adversarial, hostile and aggressive approach to negotiations, regardless of professional codes of practice</a:t>
            </a:r>
            <a:r>
              <a:rPr lang="en-GB" sz="2400" dirty="0" smtClean="0"/>
              <a:t>.</a:t>
            </a:r>
          </a:p>
          <a:p>
            <a:pPr marL="0" indent="0">
              <a:spcAft>
                <a:spcPts val="600"/>
              </a:spcAft>
              <a:buClr>
                <a:srgbClr val="727CA3"/>
              </a:buClr>
              <a:buSzPct val="76000"/>
              <a:buNone/>
            </a:pPr>
            <a:r>
              <a:rPr lang="en-GB" sz="2400" dirty="0">
                <a:solidFill>
                  <a:schemeClr val="tx2">
                    <a:lumMod val="75000"/>
                  </a:schemeClr>
                </a:solidFill>
              </a:rPr>
              <a:t>.</a:t>
            </a:r>
          </a:p>
          <a:p>
            <a:pPr marL="0" lvl="0" indent="0">
              <a:spcBef>
                <a:spcPts val="601"/>
              </a:spcBef>
              <a:buClr>
                <a:srgbClr val="727CA3"/>
              </a:buClr>
              <a:buSzPct val="76000"/>
              <a:buFont typeface="Wingdings 3"/>
              <a:buChar char=""/>
            </a:pPr>
            <a:endParaRPr lang="en-GB" dirty="0">
              <a:latin typeface="Gill Sans MT" pitchFamily="18"/>
            </a:endParaRPr>
          </a:p>
        </p:txBody>
      </p:sp>
    </p:spTree>
    <p:extLst>
      <p:ext uri="{BB962C8B-B14F-4D97-AF65-F5344CB8AC3E}">
        <p14:creationId xmlns:p14="http://schemas.microsoft.com/office/powerpoint/2010/main" val="3668238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dirty="0"/>
              <a:t>The Process of Mediation: key findings</a:t>
            </a:r>
            <a:endParaRPr lang="en-US" dirty="0"/>
          </a:p>
        </p:txBody>
      </p:sp>
      <p:sp>
        <p:nvSpPr>
          <p:cNvPr id="3" name="Content Placeholder 2"/>
          <p:cNvSpPr txBox="1">
            <a:spLocks noGrp="1"/>
          </p:cNvSpPr>
          <p:nvPr>
            <p:ph type="body" idx="4294967295"/>
          </p:nvPr>
        </p:nvSpPr>
        <p:spPr>
          <a:xfrm>
            <a:off x="323528" y="1196752"/>
            <a:ext cx="8362912" cy="4959968"/>
          </a:xfrm>
        </p:spPr>
        <p:txBody>
          <a:bodyPr>
            <a:normAutofit lnSpcReduction="10000"/>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Aft>
                <a:spcPts val="600"/>
              </a:spcAft>
              <a:buClr>
                <a:srgbClr val="727CA3"/>
              </a:buClr>
              <a:buSzPct val="76000"/>
              <a:buFont typeface="Wingdings 3"/>
              <a:buChar char=""/>
            </a:pPr>
            <a:r>
              <a:rPr lang="en-GB" sz="2400" dirty="0"/>
              <a:t>Almost three quarters of our party sample were satisfied with the process of mediation</a:t>
            </a:r>
            <a:r>
              <a:rPr lang="en-GB" sz="2400" dirty="0" smtClean="0"/>
              <a:t>.</a:t>
            </a:r>
          </a:p>
          <a:p>
            <a:pPr marL="0" indent="0">
              <a:spcAft>
                <a:spcPts val="600"/>
              </a:spcAft>
              <a:buClr>
                <a:srgbClr val="727CA3"/>
              </a:buClr>
              <a:buSzPct val="76000"/>
              <a:buFont typeface="Wingdings 3"/>
              <a:buChar char=""/>
            </a:pPr>
            <a:r>
              <a:rPr lang="en-GB" sz="2400" dirty="0" smtClean="0"/>
              <a:t>Those </a:t>
            </a:r>
            <a:r>
              <a:rPr lang="en-GB" sz="2400" dirty="0"/>
              <a:t>who were not satisfied were most often those who felt pressured into mediation</a:t>
            </a:r>
            <a:r>
              <a:rPr lang="en-GB" sz="2400" dirty="0" smtClean="0"/>
              <a:t>.</a:t>
            </a:r>
          </a:p>
          <a:p>
            <a:pPr marL="0" indent="0">
              <a:spcAft>
                <a:spcPts val="600"/>
              </a:spcAft>
              <a:buClr>
                <a:srgbClr val="727CA3"/>
              </a:buClr>
              <a:buSzPct val="76000"/>
              <a:buFont typeface="Wingdings 3"/>
              <a:buChar char=""/>
            </a:pPr>
            <a:r>
              <a:rPr lang="en-GB" sz="2400" dirty="0" smtClean="0"/>
              <a:t>Perceived </a:t>
            </a:r>
            <a:r>
              <a:rPr lang="en-GB" sz="2400" dirty="0"/>
              <a:t>quality of the practitioner was key</a:t>
            </a:r>
            <a:r>
              <a:rPr lang="en-GB" sz="2400" dirty="0" smtClean="0"/>
              <a:t>.</a:t>
            </a:r>
          </a:p>
          <a:p>
            <a:pPr marL="0" indent="0">
              <a:spcAft>
                <a:spcPts val="600"/>
              </a:spcAft>
              <a:buClr>
                <a:srgbClr val="727CA3"/>
              </a:buClr>
              <a:buSzPct val="76000"/>
              <a:buFont typeface="Wingdings 3"/>
              <a:buChar char=""/>
            </a:pPr>
            <a:r>
              <a:rPr lang="en-GB" sz="2400" dirty="0" smtClean="0"/>
              <a:t>Positive </a:t>
            </a:r>
            <a:r>
              <a:rPr lang="en-GB" sz="2400" dirty="0"/>
              <a:t>features of mediation included the structure it provided, the fact that it was generally quicker and cheaper than other options, and its ability to open communication, present parties with new angles and help them to move forward</a:t>
            </a:r>
            <a:r>
              <a:rPr lang="en-GB" sz="2400" dirty="0" smtClean="0"/>
              <a:t>.</a:t>
            </a:r>
          </a:p>
          <a:p>
            <a:pPr marL="432000" lvl="1" indent="0">
              <a:spcAft>
                <a:spcPts val="600"/>
              </a:spcAft>
              <a:buClr>
                <a:srgbClr val="727CA3"/>
              </a:buClr>
              <a:buSzPct val="76000"/>
              <a:buFont typeface="Wingdings 3"/>
              <a:buChar char=""/>
            </a:pPr>
            <a:r>
              <a:rPr lang="en-GB" dirty="0"/>
              <a:t> “I wouldn’t say they gave us anything new. I would say maybe a different angle or a different way of looking at things because we were unable to because of our emotional involvement in that particular topic” (Stan</a:t>
            </a:r>
            <a:r>
              <a:rPr lang="en-GB" dirty="0" smtClean="0"/>
              <a:t>)</a:t>
            </a:r>
          </a:p>
          <a:p>
            <a:pPr marL="432000" lvl="1" indent="0">
              <a:spcAft>
                <a:spcPts val="600"/>
              </a:spcAft>
              <a:buClr>
                <a:srgbClr val="727CA3"/>
              </a:buClr>
              <a:buSzPct val="76000"/>
              <a:buFont typeface="Wingdings 3"/>
              <a:buChar char=""/>
            </a:pPr>
            <a:r>
              <a:rPr lang="en-GB" dirty="0"/>
              <a:t>“It helped us step along the way.” (Norah</a:t>
            </a:r>
            <a:r>
              <a:rPr lang="en-GB" dirty="0" smtClean="0"/>
              <a:t>)</a:t>
            </a:r>
          </a:p>
          <a:p>
            <a:pPr marL="432000" lvl="1" indent="0">
              <a:spcAft>
                <a:spcPts val="600"/>
              </a:spcAft>
              <a:buClr>
                <a:srgbClr val="727CA3"/>
              </a:buClr>
              <a:buSzPct val="76000"/>
              <a:buNone/>
            </a:pPr>
            <a:endParaRPr lang="en-GB" dirty="0"/>
          </a:p>
          <a:p>
            <a:pPr marL="0" indent="0">
              <a:spcBef>
                <a:spcPts val="601"/>
              </a:spcBef>
              <a:buClr>
                <a:srgbClr val="727CA3"/>
              </a:buClr>
              <a:buSzPct val="76000"/>
              <a:buFont typeface="Wingdings 3"/>
              <a:buChar char=""/>
            </a:pPr>
            <a:endParaRPr lang="en-GB" sz="2000" dirty="0"/>
          </a:p>
          <a:p>
            <a:pPr marL="0" lvl="0" indent="0">
              <a:spcBef>
                <a:spcPts val="601"/>
              </a:spcBef>
              <a:buClr>
                <a:srgbClr val="727CA3"/>
              </a:buClr>
              <a:buSzPct val="76000"/>
              <a:buFont typeface="Wingdings 3"/>
              <a:buChar char=""/>
            </a:pPr>
            <a:endParaRPr lang="en-GB" sz="2000" dirty="0">
              <a:latin typeface="Gill Sans MT" pitchFamily="18"/>
            </a:endParaRPr>
          </a:p>
        </p:txBody>
      </p:sp>
    </p:spTree>
    <p:extLst>
      <p:ext uri="{BB962C8B-B14F-4D97-AF65-F5344CB8AC3E}">
        <p14:creationId xmlns:p14="http://schemas.microsoft.com/office/powerpoint/2010/main" val="2193138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smtClean="0"/>
              <a:t>Process of mediation: an uncomfortable process</a:t>
            </a:r>
            <a:endParaRPr lang="en-US" dirty="0"/>
          </a:p>
        </p:txBody>
      </p:sp>
      <p:sp>
        <p:nvSpPr>
          <p:cNvPr id="3" name="Content Placeholder 2"/>
          <p:cNvSpPr txBox="1">
            <a:spLocks noGrp="1"/>
          </p:cNvSpPr>
          <p:nvPr>
            <p:ph type="body" idx="4294967295"/>
          </p:nvPr>
        </p:nvSpPr>
        <p:spPr>
          <a:xfrm>
            <a:off x="323528" y="1268760"/>
            <a:ext cx="8496944" cy="4887960"/>
          </a:xfrm>
        </p:spPr>
        <p:txBody>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Aft>
                <a:spcPts val="600"/>
              </a:spcAft>
              <a:buClr>
                <a:srgbClr val="727CA3"/>
              </a:buClr>
              <a:buSzPct val="76000"/>
              <a:buFont typeface="Wingdings 3"/>
              <a:buChar char=""/>
            </a:pPr>
            <a:r>
              <a:rPr lang="en-GB" dirty="0"/>
              <a:t> </a:t>
            </a:r>
            <a:r>
              <a:rPr lang="en-GB" sz="2400" dirty="0"/>
              <a:t>Some parties found the process </a:t>
            </a:r>
            <a:r>
              <a:rPr lang="en-GB" sz="2400" dirty="0" smtClean="0"/>
              <a:t>extremely hard.</a:t>
            </a:r>
          </a:p>
          <a:p>
            <a:pPr marL="432000" lvl="1" indent="0">
              <a:spcAft>
                <a:spcPts val="600"/>
              </a:spcAft>
              <a:buClr>
                <a:srgbClr val="727CA3"/>
              </a:buClr>
              <a:buSzPct val="76000"/>
              <a:buFont typeface="Wingdings 3"/>
              <a:buChar char=""/>
            </a:pPr>
            <a:r>
              <a:rPr lang="en-GB" dirty="0"/>
              <a:t>“It was extremely traumatic. It’s a very, very unpleasant memory indeed...I remember certain terrible moments in it, you know, some of the worst moments of my life.” (</a:t>
            </a:r>
            <a:r>
              <a:rPr lang="en-GB" dirty="0" smtClean="0"/>
              <a:t>Monica)</a:t>
            </a:r>
          </a:p>
          <a:p>
            <a:pPr marL="0" indent="0">
              <a:spcAft>
                <a:spcPts val="600"/>
              </a:spcAft>
              <a:buClr>
                <a:srgbClr val="727CA3"/>
              </a:buClr>
              <a:buSzPct val="76000"/>
              <a:buFont typeface="Wingdings 3"/>
              <a:buChar char=""/>
            </a:pPr>
            <a:r>
              <a:rPr lang="en-GB" sz="2400" dirty="0" smtClean="0"/>
              <a:t>Some </a:t>
            </a:r>
            <a:r>
              <a:rPr lang="en-GB" sz="2400" dirty="0"/>
              <a:t>expressed concerns about power imbalances, </a:t>
            </a:r>
            <a:r>
              <a:rPr lang="en-GB" sz="2400" dirty="0" smtClean="0"/>
              <a:t>and perceived </a:t>
            </a:r>
            <a:r>
              <a:rPr lang="en-GB" sz="2400" dirty="0"/>
              <a:t>lack of mediator </a:t>
            </a:r>
            <a:r>
              <a:rPr lang="en-GB" sz="2400" dirty="0" smtClean="0"/>
              <a:t>impartiality. </a:t>
            </a:r>
          </a:p>
          <a:p>
            <a:pPr marL="432000" lvl="1" indent="0">
              <a:spcAft>
                <a:spcPts val="600"/>
              </a:spcAft>
              <a:buClr>
                <a:srgbClr val="727CA3"/>
              </a:buClr>
              <a:buSzPct val="76000"/>
              <a:buFont typeface="Wingdings 3"/>
              <a:buChar char=""/>
            </a:pPr>
            <a:r>
              <a:rPr lang="en-GB" dirty="0"/>
              <a:t> “He was all for my husband. I felt like a little naughty school kid sat in a corner.” (Kathy</a:t>
            </a:r>
            <a:r>
              <a:rPr lang="en-GB" dirty="0" smtClean="0"/>
              <a:t>)</a:t>
            </a:r>
          </a:p>
          <a:p>
            <a:pPr marL="432000" lvl="1" indent="0">
              <a:spcAft>
                <a:spcPts val="600"/>
              </a:spcAft>
              <a:buClr>
                <a:srgbClr val="727CA3"/>
              </a:buClr>
              <a:buSzPct val="76000"/>
              <a:buFont typeface="Wingdings 3"/>
              <a:buChar char=""/>
            </a:pPr>
            <a:r>
              <a:rPr lang="en-GB" dirty="0"/>
              <a:t>“And the mediators sort of work it like that. They seem to stand together with the wife, or with the girl.  ‘Cos the mediators were all ladies. There weren’t any men.”  (Charlie</a:t>
            </a:r>
            <a:r>
              <a:rPr lang="en-GB" dirty="0" smtClean="0"/>
              <a:t>)</a:t>
            </a:r>
          </a:p>
          <a:p>
            <a:pPr marL="0" indent="0">
              <a:spcAft>
                <a:spcPts val="600"/>
              </a:spcAft>
              <a:buClr>
                <a:srgbClr val="727CA3"/>
              </a:buClr>
              <a:buSzPct val="76000"/>
              <a:buFont typeface="Wingdings 3"/>
              <a:buChar char=""/>
            </a:pPr>
            <a:r>
              <a:rPr lang="en-GB" sz="2400" dirty="0" smtClean="0"/>
              <a:t>Parties were also frustrated by the cost </a:t>
            </a:r>
            <a:r>
              <a:rPr lang="en-GB" sz="2400" dirty="0"/>
              <a:t>of multiple sessions. </a:t>
            </a:r>
            <a:endParaRPr lang="en-GB" sz="2400" dirty="0" smtClean="0"/>
          </a:p>
          <a:p>
            <a:pPr marL="0" indent="0">
              <a:spcAft>
                <a:spcPts val="600"/>
              </a:spcAft>
              <a:buClr>
                <a:srgbClr val="727CA3"/>
              </a:buClr>
              <a:buSzPct val="76000"/>
              <a:buNone/>
            </a:pPr>
            <a:endParaRPr lang="en-GB" sz="2400" dirty="0" smtClean="0"/>
          </a:p>
        </p:txBody>
      </p:sp>
    </p:spTree>
    <p:extLst>
      <p:ext uri="{BB962C8B-B14F-4D97-AF65-F5344CB8AC3E}">
        <p14:creationId xmlns:p14="http://schemas.microsoft.com/office/powerpoint/2010/main" val="736529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smtClean="0"/>
              <a:t>Process of mediation: information and advice</a:t>
            </a:r>
            <a:endParaRPr lang="en-US" dirty="0"/>
          </a:p>
        </p:txBody>
      </p:sp>
      <p:sp>
        <p:nvSpPr>
          <p:cNvPr id="3" name="Content Placeholder 2"/>
          <p:cNvSpPr txBox="1">
            <a:spLocks noGrp="1"/>
          </p:cNvSpPr>
          <p:nvPr>
            <p:ph type="body" idx="4294967295"/>
          </p:nvPr>
        </p:nvSpPr>
        <p:spPr/>
        <p:txBody>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Aft>
                <a:spcPts val="600"/>
              </a:spcAft>
              <a:buClr>
                <a:srgbClr val="727CA3"/>
              </a:buClr>
              <a:buSzPct val="76000"/>
              <a:buFont typeface="Wingdings 3"/>
              <a:buChar char=""/>
            </a:pPr>
            <a:r>
              <a:rPr lang="en-GB" sz="2400" dirty="0" smtClean="0"/>
              <a:t>The distinction </a:t>
            </a:r>
            <a:r>
              <a:rPr lang="en-GB" sz="2400" dirty="0"/>
              <a:t>between legal information and advice appears to be well maintained by mediators but is not always appreciated by parties. </a:t>
            </a:r>
            <a:endParaRPr lang="en-GB" sz="2400" dirty="0" smtClean="0"/>
          </a:p>
          <a:p>
            <a:pPr marL="0" indent="0">
              <a:spcAft>
                <a:spcPts val="600"/>
              </a:spcAft>
              <a:buClr>
                <a:srgbClr val="727CA3"/>
              </a:buClr>
              <a:buSzPct val="76000"/>
              <a:buFont typeface="Wingdings 3"/>
              <a:buChar char=""/>
            </a:pPr>
            <a:r>
              <a:rPr lang="en-GB" sz="2400" dirty="0"/>
              <a:t>Some felt they had to participate even though they did not expect the process to work; </a:t>
            </a:r>
            <a:endParaRPr lang="en-GB" sz="2400" dirty="0" smtClean="0"/>
          </a:p>
          <a:p>
            <a:pPr marL="432000" lvl="1" indent="0">
              <a:spcAft>
                <a:spcPts val="600"/>
              </a:spcAft>
              <a:buClr>
                <a:srgbClr val="727CA3"/>
              </a:buClr>
              <a:buSzPct val="76000"/>
              <a:buFont typeface="Wingdings 3"/>
              <a:buChar char=""/>
            </a:pPr>
            <a:r>
              <a:rPr lang="en-GB" sz="1800" dirty="0" smtClean="0"/>
              <a:t>“It </a:t>
            </a:r>
            <a:r>
              <a:rPr lang="en-GB" sz="1800" dirty="0"/>
              <a:t>was a stepping stone to get out the way, to jump over that hurdle to get to court</a:t>
            </a:r>
            <a:r>
              <a:rPr lang="en-GB" sz="1800" dirty="0" smtClean="0"/>
              <a:t>.” (Stan)</a:t>
            </a:r>
            <a:endParaRPr lang="en-GB" sz="1800" dirty="0"/>
          </a:p>
          <a:p>
            <a:pPr marL="0" indent="0">
              <a:spcAft>
                <a:spcPts val="600"/>
              </a:spcAft>
              <a:buClr>
                <a:srgbClr val="727CA3"/>
              </a:buClr>
              <a:buSzPct val="76000"/>
              <a:buFont typeface="Wingdings 3"/>
              <a:buChar char=""/>
            </a:pPr>
            <a:r>
              <a:rPr lang="en-GB" sz="2400" dirty="0" smtClean="0"/>
              <a:t>Some </a:t>
            </a:r>
            <a:r>
              <a:rPr lang="en-GB" sz="2400" dirty="0"/>
              <a:t>felt they suffered from a lack of legal advice</a:t>
            </a:r>
            <a:r>
              <a:rPr lang="en-GB" sz="2400" dirty="0" smtClean="0"/>
              <a:t>.</a:t>
            </a:r>
          </a:p>
          <a:p>
            <a:pPr marL="0" indent="0">
              <a:spcAft>
                <a:spcPts val="600"/>
              </a:spcAft>
              <a:buClr>
                <a:srgbClr val="727CA3"/>
              </a:buClr>
              <a:buSzPct val="76000"/>
              <a:buFont typeface="Wingdings 3"/>
              <a:buChar char=""/>
            </a:pPr>
            <a:r>
              <a:rPr lang="en-GB" sz="2400" dirty="0" smtClean="0"/>
              <a:t>All </a:t>
            </a:r>
            <a:r>
              <a:rPr lang="en-GB" sz="2400" dirty="0"/>
              <a:t>of the parties who were referred to mediation by a solicitor had the benefit of initial legal advice. This will be less common in </a:t>
            </a:r>
            <a:r>
              <a:rPr lang="en-GB" sz="2400" dirty="0" smtClean="0"/>
              <a:t>future.</a:t>
            </a:r>
          </a:p>
          <a:p>
            <a:pPr marL="0" lvl="0" indent="0">
              <a:spcBef>
                <a:spcPts val="601"/>
              </a:spcBef>
              <a:buClr>
                <a:srgbClr val="727CA3"/>
              </a:buClr>
              <a:buSzPct val="76000"/>
              <a:buNone/>
            </a:pPr>
            <a:endParaRPr lang="en-GB" dirty="0">
              <a:latin typeface="Gill Sans MT" pitchFamily="18"/>
            </a:endParaRPr>
          </a:p>
        </p:txBody>
      </p:sp>
    </p:spTree>
    <p:extLst>
      <p:ext uri="{BB962C8B-B14F-4D97-AF65-F5344CB8AC3E}">
        <p14:creationId xmlns:p14="http://schemas.microsoft.com/office/powerpoint/2010/main" val="2925762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dirty="0"/>
              <a:t>Mediation: What could be done better</a:t>
            </a:r>
            <a:endParaRPr lang="en-US" dirty="0"/>
          </a:p>
        </p:txBody>
      </p:sp>
      <p:sp>
        <p:nvSpPr>
          <p:cNvPr id="3" name="Content Placeholder 2"/>
          <p:cNvSpPr txBox="1">
            <a:spLocks noGrp="1"/>
          </p:cNvSpPr>
          <p:nvPr>
            <p:ph type="body" idx="4294967295"/>
          </p:nvPr>
        </p:nvSpPr>
        <p:spPr>
          <a:xfrm>
            <a:off x="179512" y="1196752"/>
            <a:ext cx="8784976" cy="5040560"/>
          </a:xfrm>
        </p:spPr>
        <p:txBody>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457200" indent="-457200">
              <a:spcAft>
                <a:spcPts val="600"/>
              </a:spcAft>
              <a:buClr>
                <a:srgbClr val="727CA3"/>
              </a:buClr>
              <a:buSzPct val="76000"/>
              <a:buFont typeface="+mj-lt"/>
              <a:buAutoNum type="arabicPeriod"/>
            </a:pPr>
            <a:r>
              <a:rPr lang="en-GB" sz="2400" dirty="0"/>
              <a:t>Avoid the impression of alignment with one party before the first joint session</a:t>
            </a:r>
            <a:r>
              <a:rPr lang="en-GB" sz="2400" dirty="0" smtClean="0"/>
              <a:t>.</a:t>
            </a:r>
          </a:p>
          <a:p>
            <a:pPr marL="457200" indent="-457200">
              <a:spcAft>
                <a:spcPts val="600"/>
              </a:spcAft>
              <a:buClr>
                <a:srgbClr val="727CA3"/>
              </a:buClr>
              <a:buSzPct val="76000"/>
              <a:buFont typeface="+mj-lt"/>
              <a:buAutoNum type="arabicPeriod"/>
            </a:pPr>
            <a:r>
              <a:rPr lang="en-GB" sz="2400" dirty="0" smtClean="0"/>
              <a:t>Better </a:t>
            </a:r>
            <a:r>
              <a:rPr lang="en-GB" sz="2400" dirty="0"/>
              <a:t>screening for abuse and conflict – many complaints about lack of impartiality occurred when there was high conflict between the couple which the mediator could not contain</a:t>
            </a:r>
            <a:r>
              <a:rPr lang="en-GB" sz="2400" dirty="0" smtClean="0"/>
              <a:t>.</a:t>
            </a:r>
          </a:p>
          <a:p>
            <a:pPr marL="457200" indent="-457200">
              <a:spcAft>
                <a:spcPts val="600"/>
              </a:spcAft>
              <a:buClr>
                <a:srgbClr val="727CA3"/>
              </a:buClr>
              <a:buSzPct val="76000"/>
              <a:buFont typeface="+mj-lt"/>
              <a:buAutoNum type="arabicPeriod"/>
            </a:pPr>
            <a:r>
              <a:rPr lang="en-GB" sz="2400" dirty="0" smtClean="0"/>
              <a:t>Anticipate </a:t>
            </a:r>
            <a:r>
              <a:rPr lang="en-GB" sz="2400" dirty="0"/>
              <a:t>and respond to parties’ need for legal advice by encouraging them to obtain legal advice before commencing mediation</a:t>
            </a:r>
            <a:r>
              <a:rPr lang="en-GB" sz="2400" dirty="0" smtClean="0"/>
              <a:t>.</a:t>
            </a:r>
          </a:p>
          <a:p>
            <a:pPr marL="457200" indent="-457200">
              <a:spcAft>
                <a:spcPts val="600"/>
              </a:spcAft>
              <a:buClr>
                <a:srgbClr val="727CA3"/>
              </a:buClr>
              <a:buSzPct val="76000"/>
              <a:buFont typeface="+mj-lt"/>
              <a:buAutoNum type="arabicPeriod"/>
            </a:pPr>
            <a:r>
              <a:rPr lang="en-GB" sz="2400" dirty="0" smtClean="0"/>
              <a:t>More </a:t>
            </a:r>
            <a:r>
              <a:rPr lang="en-GB" sz="2400" dirty="0"/>
              <a:t>frequent use of gender-balanced co-mediation would help to address some parties’ concerns about partiality</a:t>
            </a:r>
            <a:r>
              <a:rPr lang="en-GB" sz="2400" dirty="0" smtClean="0"/>
              <a:t>.</a:t>
            </a:r>
          </a:p>
          <a:p>
            <a:pPr marL="457200" indent="-457200">
              <a:spcAft>
                <a:spcPts val="600"/>
              </a:spcAft>
              <a:buClr>
                <a:srgbClr val="727CA3"/>
              </a:buClr>
              <a:buSzPct val="76000"/>
              <a:buFont typeface="+mj-lt"/>
              <a:buAutoNum type="arabicPeriod"/>
            </a:pPr>
            <a:r>
              <a:rPr lang="en-GB" sz="2400" dirty="0" smtClean="0"/>
              <a:t>Provide </a:t>
            </a:r>
            <a:r>
              <a:rPr lang="en-GB" sz="2400" dirty="0"/>
              <a:t>greater opportunities for children’s voices to be heard in mediation</a:t>
            </a:r>
            <a:r>
              <a:rPr lang="en-GB" sz="2400" dirty="0" smtClean="0"/>
              <a:t>.</a:t>
            </a:r>
          </a:p>
          <a:p>
            <a:pPr marL="0" indent="0">
              <a:spcAft>
                <a:spcPts val="600"/>
              </a:spcAft>
              <a:buClr>
                <a:srgbClr val="727CA3"/>
              </a:buClr>
              <a:buSzPct val="76000"/>
              <a:buNone/>
            </a:pPr>
            <a:endParaRPr lang="en-GB" sz="2400" dirty="0"/>
          </a:p>
          <a:p>
            <a:pPr marL="0" lvl="0" indent="0">
              <a:spcBef>
                <a:spcPts val="601"/>
              </a:spcBef>
              <a:buClr>
                <a:srgbClr val="727CA3"/>
              </a:buClr>
              <a:buSzPct val="76000"/>
              <a:buFont typeface="Wingdings 3"/>
              <a:buChar char=""/>
            </a:pPr>
            <a:endParaRPr lang="en-GB" dirty="0">
              <a:latin typeface="Gill Sans MT" pitchFamily="18"/>
            </a:endParaRPr>
          </a:p>
        </p:txBody>
      </p:sp>
    </p:spTree>
    <p:extLst>
      <p:ext uri="{BB962C8B-B14F-4D97-AF65-F5344CB8AC3E}">
        <p14:creationId xmlns:p14="http://schemas.microsoft.com/office/powerpoint/2010/main" val="2163747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Mapping Paths to Family </a:t>
            </a:r>
            <a:r>
              <a:rPr lang="en-GB"/>
              <a:t>Justice- </a:t>
            </a:r>
            <a:r>
              <a:rPr lang="en-GB" smtClean="0"/>
              <a:t>Background to Study</a:t>
            </a:r>
            <a:endParaRPr lang="en-GB" dirty="0"/>
          </a:p>
        </p:txBody>
      </p:sp>
      <p:sp>
        <p:nvSpPr>
          <p:cNvPr id="3" name="Subtitle 2"/>
          <p:cNvSpPr>
            <a:spLocks noGrp="1"/>
          </p:cNvSpPr>
          <p:nvPr>
            <p:ph type="subTitle" idx="1"/>
          </p:nvPr>
        </p:nvSpPr>
        <p:spPr>
          <a:xfrm>
            <a:off x="1259632" y="5157192"/>
            <a:ext cx="6858000" cy="1472902"/>
          </a:xfrm>
        </p:spPr>
        <p:txBody>
          <a:bodyPr>
            <a:normAutofit/>
          </a:bodyPr>
          <a:lstStyle/>
          <a:p>
            <a:r>
              <a:rPr lang="en-GB" dirty="0" smtClean="0"/>
              <a:t>Mapping Paths to Family Justice Final Conference</a:t>
            </a:r>
          </a:p>
        </p:txBody>
      </p:sp>
      <p:pic>
        <p:nvPicPr>
          <p:cNvPr id="7" name="Picture 2" descr="F:\Kate's Mapping Paths\documents\logo.JPG"/>
          <p:cNvPicPr>
            <a:picLocks noChangeAspect="1" noChangeArrowheads="1"/>
          </p:cNvPicPr>
          <p:nvPr/>
        </p:nvPicPr>
        <p:blipFill>
          <a:blip r:embed="rId3" cstate="print"/>
          <a:srcRect/>
          <a:stretch>
            <a:fillRect/>
          </a:stretch>
        </p:blipFill>
        <p:spPr bwMode="auto">
          <a:xfrm>
            <a:off x="2411760" y="350656"/>
            <a:ext cx="4392488" cy="2930226"/>
          </a:xfrm>
          <a:prstGeom prst="rect">
            <a:avLst/>
          </a:prstGeom>
          <a:noFill/>
        </p:spPr>
      </p:pic>
    </p:spTree>
    <p:extLst>
      <p:ext uri="{BB962C8B-B14F-4D97-AF65-F5344CB8AC3E}">
        <p14:creationId xmlns:p14="http://schemas.microsoft.com/office/powerpoint/2010/main" val="13056989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dirty="0"/>
              <a:t>The Process of Collaborative Law: key </a:t>
            </a:r>
            <a:r>
              <a:rPr lang="en-GB" dirty="0" smtClean="0"/>
              <a:t>findings</a:t>
            </a:r>
            <a:endParaRPr lang="en-US" dirty="0"/>
          </a:p>
        </p:txBody>
      </p:sp>
      <p:sp>
        <p:nvSpPr>
          <p:cNvPr id="3" name="Content Placeholder 2"/>
          <p:cNvSpPr txBox="1">
            <a:spLocks noGrp="1"/>
          </p:cNvSpPr>
          <p:nvPr>
            <p:ph type="body" idx="4294967295"/>
          </p:nvPr>
        </p:nvSpPr>
        <p:spPr>
          <a:xfrm>
            <a:off x="467544" y="1340768"/>
            <a:ext cx="8229240" cy="4937400"/>
          </a:xfrm>
        </p:spPr>
        <p:txBody>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Aft>
                <a:spcPts val="600"/>
              </a:spcAft>
              <a:buClr>
                <a:srgbClr val="727CA3"/>
              </a:buClr>
              <a:buSzPct val="76000"/>
              <a:buFont typeface="Wingdings 3"/>
              <a:buChar char=""/>
            </a:pPr>
            <a:r>
              <a:rPr lang="en-GB" sz="2400" dirty="0"/>
              <a:t>The collaborative process attracted a high degree of satisfaction</a:t>
            </a:r>
            <a:r>
              <a:rPr lang="en-GB" sz="2400" dirty="0" smtClean="0"/>
              <a:t>.</a:t>
            </a:r>
          </a:p>
          <a:p>
            <a:pPr marL="0" indent="0">
              <a:spcAft>
                <a:spcPts val="600"/>
              </a:spcAft>
              <a:buClr>
                <a:srgbClr val="727CA3"/>
              </a:buClr>
              <a:buSzPct val="76000"/>
              <a:buFont typeface="Wingdings 3"/>
              <a:buChar char=""/>
            </a:pPr>
            <a:r>
              <a:rPr lang="en-GB" sz="2400" dirty="0" smtClean="0"/>
              <a:t>People </a:t>
            </a:r>
            <a:r>
              <a:rPr lang="en-GB" sz="2400" dirty="0"/>
              <a:t>liked the opportunity to resolve problems in an amicable process, but with personal support if needed</a:t>
            </a:r>
            <a:r>
              <a:rPr lang="en-GB" sz="2400" dirty="0" smtClean="0"/>
              <a:t>.</a:t>
            </a:r>
          </a:p>
          <a:p>
            <a:pPr marL="432000" lvl="1" indent="0">
              <a:spcAft>
                <a:spcPts val="600"/>
              </a:spcAft>
              <a:buClr>
                <a:srgbClr val="727CA3"/>
              </a:buClr>
              <a:buSzPct val="76000"/>
              <a:buFont typeface="Wingdings 3"/>
              <a:buChar char=""/>
            </a:pPr>
            <a:r>
              <a:rPr lang="en-GB" dirty="0"/>
              <a:t>“There was no ‘My solicitor, your solicitor’ sort of thing and it was all comfortable and jolly in places”. (Joshua</a:t>
            </a:r>
            <a:r>
              <a:rPr lang="en-GB" dirty="0" smtClean="0"/>
              <a:t>)</a:t>
            </a:r>
            <a:endParaRPr lang="en-GB" sz="2400" dirty="0" smtClean="0"/>
          </a:p>
          <a:p>
            <a:pPr marL="0" indent="0">
              <a:spcAft>
                <a:spcPts val="600"/>
              </a:spcAft>
              <a:buClr>
                <a:srgbClr val="727CA3"/>
              </a:buClr>
              <a:buSzPct val="76000"/>
              <a:buFont typeface="Wingdings 3"/>
              <a:buChar char=""/>
            </a:pPr>
            <a:r>
              <a:rPr lang="en-GB" sz="2400" dirty="0" smtClean="0"/>
              <a:t>The </a:t>
            </a:r>
            <a:r>
              <a:rPr lang="en-GB" sz="2400" dirty="0"/>
              <a:t>process was seen as more supportive than Mediation, and quicker and less prone to inflame conflict than Solicitor Negotiations</a:t>
            </a:r>
            <a:r>
              <a:rPr lang="en-GB" sz="2400" dirty="0" smtClean="0"/>
              <a:t>.</a:t>
            </a:r>
          </a:p>
          <a:p>
            <a:pPr marL="0" indent="0">
              <a:spcAft>
                <a:spcPts val="600"/>
              </a:spcAft>
              <a:buClr>
                <a:srgbClr val="727CA3"/>
              </a:buClr>
              <a:buSzPct val="76000"/>
              <a:buNone/>
            </a:pPr>
            <a:endParaRPr lang="en-GB" sz="2400" dirty="0" smtClean="0"/>
          </a:p>
          <a:p>
            <a:pPr marL="0" indent="0">
              <a:spcBef>
                <a:spcPts val="601"/>
              </a:spcBef>
              <a:buClr>
                <a:srgbClr val="727CA3"/>
              </a:buClr>
              <a:buSzPct val="76000"/>
              <a:buNone/>
            </a:pPr>
            <a:endParaRPr lang="en-GB" dirty="0"/>
          </a:p>
          <a:p>
            <a:pPr marL="0" lvl="0" indent="0">
              <a:spcBef>
                <a:spcPts val="601"/>
              </a:spcBef>
              <a:buClr>
                <a:srgbClr val="727CA3"/>
              </a:buClr>
              <a:buSzPct val="76000"/>
              <a:buFont typeface="Wingdings 3"/>
              <a:buChar char=""/>
            </a:pPr>
            <a:endParaRPr lang="en-GB" dirty="0">
              <a:latin typeface="Gill Sans MT" pitchFamily="18"/>
            </a:endParaRPr>
          </a:p>
        </p:txBody>
      </p:sp>
    </p:spTree>
    <p:extLst>
      <p:ext uri="{BB962C8B-B14F-4D97-AF65-F5344CB8AC3E}">
        <p14:creationId xmlns:p14="http://schemas.microsoft.com/office/powerpoint/2010/main" val="3927918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dirty="0"/>
              <a:t>The Process of Collaborative </a:t>
            </a:r>
            <a:r>
              <a:rPr lang="en-GB" dirty="0" smtClean="0"/>
              <a:t>Law: What could be done better?</a:t>
            </a:r>
            <a:endParaRPr lang="en-US" dirty="0"/>
          </a:p>
        </p:txBody>
      </p:sp>
      <p:sp>
        <p:nvSpPr>
          <p:cNvPr id="3" name="Content Placeholder 2"/>
          <p:cNvSpPr txBox="1">
            <a:spLocks noGrp="1"/>
          </p:cNvSpPr>
          <p:nvPr>
            <p:ph type="body" idx="4294967295"/>
          </p:nvPr>
        </p:nvSpPr>
        <p:spPr/>
        <p:txBody>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Bef>
                <a:spcPts val="601"/>
              </a:spcBef>
              <a:buClr>
                <a:srgbClr val="727CA3"/>
              </a:buClr>
              <a:buSzPct val="76000"/>
              <a:buNone/>
            </a:pPr>
            <a:endParaRPr lang="en-GB" dirty="0" smtClean="0"/>
          </a:p>
          <a:p>
            <a:pPr marL="0" indent="0">
              <a:spcAft>
                <a:spcPts val="600"/>
              </a:spcAft>
              <a:buClr>
                <a:srgbClr val="727CA3"/>
              </a:buClr>
              <a:buSzPct val="76000"/>
              <a:buFont typeface="Wingdings 3"/>
              <a:buChar char=""/>
            </a:pPr>
            <a:r>
              <a:rPr lang="en-GB" sz="2400" dirty="0" smtClean="0"/>
              <a:t>The </a:t>
            </a:r>
            <a:r>
              <a:rPr lang="en-GB" sz="2400" dirty="0"/>
              <a:t>main drawback of the process was cost</a:t>
            </a:r>
            <a:r>
              <a:rPr lang="en-GB" sz="2400" dirty="0" smtClean="0"/>
              <a:t>; </a:t>
            </a:r>
          </a:p>
          <a:p>
            <a:pPr marL="0" indent="0">
              <a:spcAft>
                <a:spcPts val="600"/>
              </a:spcAft>
              <a:buClr>
                <a:srgbClr val="727CA3"/>
              </a:buClr>
              <a:buSzPct val="76000"/>
              <a:buFont typeface="Wingdings 3"/>
              <a:buChar char=""/>
            </a:pPr>
            <a:r>
              <a:rPr lang="en-GB" sz="2400" dirty="0"/>
              <a:t>T</a:t>
            </a:r>
            <a:r>
              <a:rPr lang="en-GB" sz="2400" dirty="0" smtClean="0"/>
              <a:t>he </a:t>
            </a:r>
            <a:r>
              <a:rPr lang="en-GB" sz="2400" dirty="0"/>
              <a:t>four-way dynamics between solicitors and clients could also misfire.</a:t>
            </a:r>
          </a:p>
          <a:p>
            <a:pPr marL="432000" lvl="1" indent="0">
              <a:spcBef>
                <a:spcPts val="601"/>
              </a:spcBef>
              <a:buClr>
                <a:srgbClr val="727CA3"/>
              </a:buClr>
              <a:buSzPct val="76000"/>
              <a:buFont typeface="Wingdings 3"/>
              <a:buChar char=""/>
            </a:pPr>
            <a:r>
              <a:rPr lang="en-GB" dirty="0"/>
              <a:t>“The thing that bothered me slightly was that I had the impression that [her solicitor] and my husband’s solicitor, </a:t>
            </a:r>
            <a:r>
              <a:rPr lang="en-GB" dirty="0" smtClean="0"/>
              <a:t>he’d </a:t>
            </a:r>
            <a:r>
              <a:rPr lang="en-GB" dirty="0"/>
              <a:t>worked with her, </a:t>
            </a:r>
            <a:r>
              <a:rPr lang="en-GB" dirty="0" smtClean="0"/>
              <a:t>quite </a:t>
            </a:r>
            <a:r>
              <a:rPr lang="en-GB" dirty="0"/>
              <a:t>regularly - were almost deciding for themselves how this was going to work, and I think she was influenced by my husband who was quite forceful about what he thought.” (Sheila</a:t>
            </a:r>
            <a:r>
              <a:rPr lang="en-GB" dirty="0" smtClean="0"/>
              <a:t>)</a:t>
            </a:r>
          </a:p>
          <a:p>
            <a:pPr marL="432000" lvl="1" indent="0">
              <a:spcBef>
                <a:spcPts val="601"/>
              </a:spcBef>
              <a:buClr>
                <a:srgbClr val="727CA3"/>
              </a:buClr>
              <a:buSzPct val="76000"/>
              <a:buFont typeface="Wingdings 3"/>
              <a:buChar char=""/>
            </a:pPr>
            <a:r>
              <a:rPr lang="en-GB" dirty="0"/>
              <a:t>.</a:t>
            </a:r>
          </a:p>
          <a:p>
            <a:pPr marL="0" lvl="0" indent="0">
              <a:spcBef>
                <a:spcPts val="601"/>
              </a:spcBef>
              <a:buClr>
                <a:srgbClr val="727CA3"/>
              </a:buClr>
              <a:buSzPct val="76000"/>
              <a:buFont typeface="Wingdings 3"/>
              <a:buChar char=""/>
            </a:pPr>
            <a:endParaRPr lang="en-GB" dirty="0">
              <a:latin typeface="Gill Sans MT" pitchFamily="18"/>
            </a:endParaRPr>
          </a:p>
        </p:txBody>
      </p:sp>
    </p:spTree>
    <p:extLst>
      <p:ext uri="{BB962C8B-B14F-4D97-AF65-F5344CB8AC3E}">
        <p14:creationId xmlns:p14="http://schemas.microsoft.com/office/powerpoint/2010/main" val="652649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dirty="0"/>
              <a:t>Conflict and Emotions in FDRs: key findings</a:t>
            </a:r>
            <a:endParaRPr lang="en-US" dirty="0"/>
          </a:p>
        </p:txBody>
      </p:sp>
      <p:sp>
        <p:nvSpPr>
          <p:cNvPr id="3" name="Content Placeholder 2"/>
          <p:cNvSpPr txBox="1">
            <a:spLocks noGrp="1"/>
          </p:cNvSpPr>
          <p:nvPr>
            <p:ph type="body" idx="4294967295"/>
          </p:nvPr>
        </p:nvSpPr>
        <p:spPr>
          <a:xfrm>
            <a:off x="633312" y="1340768"/>
            <a:ext cx="8506928" cy="4959968"/>
          </a:xfrm>
        </p:spPr>
        <p:txBody>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Aft>
                <a:spcPts val="600"/>
              </a:spcAft>
              <a:buClr>
                <a:srgbClr val="727CA3"/>
              </a:buClr>
              <a:buSzPct val="76000"/>
              <a:buFont typeface="Wingdings 3"/>
              <a:buChar char=""/>
            </a:pPr>
            <a:r>
              <a:rPr lang="en-GB" sz="2400" dirty="0"/>
              <a:t>For any process to be successful, parties need to be emotionally ready to cooperate and cope with </a:t>
            </a:r>
            <a:r>
              <a:rPr lang="en-GB" sz="2400" dirty="0" smtClean="0"/>
              <a:t>negotiations</a:t>
            </a:r>
          </a:p>
          <a:p>
            <a:pPr marL="0" indent="0">
              <a:spcAft>
                <a:spcPts val="600"/>
              </a:spcAft>
              <a:buClr>
                <a:srgbClr val="727CA3"/>
              </a:buClr>
              <a:buSzPct val="76000"/>
              <a:buFont typeface="Wingdings 3"/>
              <a:buChar char=""/>
            </a:pPr>
            <a:r>
              <a:rPr lang="en-GB" sz="2400" dirty="0" smtClean="0"/>
              <a:t>The Solicitor </a:t>
            </a:r>
            <a:r>
              <a:rPr lang="en-GB" sz="2400" dirty="0"/>
              <a:t>Negotiation process has an inherent tendency to be emotionally upsetting and to escalate conflict by virtue of being conducted by correspondence</a:t>
            </a:r>
            <a:r>
              <a:rPr lang="en-GB" sz="2400" dirty="0" smtClean="0"/>
              <a:t>.</a:t>
            </a:r>
          </a:p>
          <a:p>
            <a:pPr marL="0" indent="0">
              <a:spcAft>
                <a:spcPts val="600"/>
              </a:spcAft>
              <a:buClr>
                <a:srgbClr val="727CA3"/>
              </a:buClr>
              <a:buSzPct val="76000"/>
              <a:buFont typeface="Wingdings 3"/>
              <a:buChar char=""/>
            </a:pPr>
            <a:r>
              <a:rPr lang="en-GB" sz="2400" dirty="0" smtClean="0"/>
              <a:t>Many </a:t>
            </a:r>
            <a:r>
              <a:rPr lang="en-GB" sz="2400" dirty="0"/>
              <a:t>people found Mediation to be an emotionally fraught process even if in hindsight it was positive</a:t>
            </a:r>
            <a:r>
              <a:rPr lang="en-GB" sz="2400" dirty="0" smtClean="0"/>
              <a:t>.</a:t>
            </a:r>
          </a:p>
          <a:p>
            <a:pPr marL="432000" lvl="1" indent="0">
              <a:spcAft>
                <a:spcPts val="600"/>
              </a:spcAft>
              <a:buClr>
                <a:srgbClr val="727CA3"/>
              </a:buClr>
              <a:buSzPct val="76000"/>
              <a:buFont typeface="Wingdings 3"/>
              <a:buChar char=""/>
            </a:pPr>
            <a:r>
              <a:rPr lang="en-GB" sz="1800" dirty="0"/>
              <a:t>“I did find that quite helpful, but I also found it just hugely painful as well” (</a:t>
            </a:r>
            <a:r>
              <a:rPr lang="en-GB" sz="1800" dirty="0" err="1"/>
              <a:t>Tilda</a:t>
            </a:r>
            <a:r>
              <a:rPr lang="en-GB" sz="1800" dirty="0" smtClean="0"/>
              <a:t>).</a:t>
            </a:r>
            <a:endParaRPr lang="en-GB" sz="2400" dirty="0" smtClean="0"/>
          </a:p>
          <a:p>
            <a:pPr marL="0" indent="0">
              <a:spcAft>
                <a:spcPts val="600"/>
              </a:spcAft>
              <a:buClr>
                <a:srgbClr val="727CA3"/>
              </a:buClr>
              <a:buSzPct val="76000"/>
              <a:buFont typeface="Wingdings 3"/>
              <a:buChar char=""/>
            </a:pPr>
            <a:r>
              <a:rPr lang="en-GB" sz="2400" dirty="0" smtClean="0"/>
              <a:t>Conflict </a:t>
            </a:r>
            <a:r>
              <a:rPr lang="en-GB" sz="2400" dirty="0"/>
              <a:t>between the parties was a frequent cause of Mediation breaking down</a:t>
            </a:r>
            <a:r>
              <a:rPr lang="en-GB" sz="2400" dirty="0" smtClean="0"/>
              <a:t>.</a:t>
            </a:r>
          </a:p>
          <a:p>
            <a:pPr marL="432000" lvl="1" indent="0">
              <a:spcAft>
                <a:spcPts val="600"/>
              </a:spcAft>
              <a:buClr>
                <a:srgbClr val="727CA3"/>
              </a:buClr>
              <a:buSzPct val="76000"/>
              <a:buFont typeface="Wingdings 3"/>
              <a:buChar char=""/>
            </a:pPr>
            <a:r>
              <a:rPr lang="en-GB" sz="1800" dirty="0"/>
              <a:t>“My ex-husband was very antagonistic.  Didn’t provide information, became very aggressive during the Mediation sessions, so I called an end to that.” (Lorna</a:t>
            </a:r>
            <a:r>
              <a:rPr lang="en-GB" sz="1800" dirty="0" smtClean="0"/>
              <a:t>).</a:t>
            </a:r>
          </a:p>
          <a:p>
            <a:pPr marL="432000" lvl="1" indent="0">
              <a:spcAft>
                <a:spcPts val="600"/>
              </a:spcAft>
              <a:buClr>
                <a:srgbClr val="727CA3"/>
              </a:buClr>
              <a:buSzPct val="76000"/>
              <a:buNone/>
            </a:pPr>
            <a:endParaRPr lang="en-GB" sz="2400" dirty="0" smtClean="0"/>
          </a:p>
          <a:p>
            <a:pPr marL="0" lvl="0" indent="0">
              <a:spcBef>
                <a:spcPts val="601"/>
              </a:spcBef>
              <a:buClr>
                <a:srgbClr val="727CA3"/>
              </a:buClr>
              <a:buSzPct val="76000"/>
              <a:buFont typeface="Wingdings 3"/>
              <a:buChar char=""/>
            </a:pPr>
            <a:endParaRPr lang="en-GB" dirty="0">
              <a:latin typeface="Gill Sans MT" pitchFamily="18"/>
            </a:endParaRPr>
          </a:p>
        </p:txBody>
      </p:sp>
    </p:spTree>
    <p:extLst>
      <p:ext uri="{BB962C8B-B14F-4D97-AF65-F5344CB8AC3E}">
        <p14:creationId xmlns:p14="http://schemas.microsoft.com/office/powerpoint/2010/main" val="3041605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dirty="0"/>
              <a:t>Conflict and Emotions: what could be done better?</a:t>
            </a:r>
            <a:endParaRPr lang="en-US" dirty="0"/>
          </a:p>
        </p:txBody>
      </p:sp>
      <p:sp>
        <p:nvSpPr>
          <p:cNvPr id="3" name="Content Placeholder 2"/>
          <p:cNvSpPr txBox="1">
            <a:spLocks noGrp="1"/>
          </p:cNvSpPr>
          <p:nvPr>
            <p:ph type="body" idx="4294967295"/>
          </p:nvPr>
        </p:nvSpPr>
        <p:spPr>
          <a:xfrm>
            <a:off x="467544" y="1484784"/>
            <a:ext cx="8229240" cy="4937400"/>
          </a:xfrm>
        </p:spPr>
        <p:txBody>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Aft>
                <a:spcPts val="600"/>
              </a:spcAft>
              <a:buClr>
                <a:srgbClr val="727CA3"/>
              </a:buClr>
              <a:buSzPct val="76000"/>
              <a:buFont typeface="Wingdings 3"/>
              <a:buChar char=""/>
            </a:pPr>
            <a:r>
              <a:rPr lang="en-GB" sz="2400" dirty="0"/>
              <a:t>C</a:t>
            </a:r>
            <a:r>
              <a:rPr lang="en-GB" sz="2400" dirty="0" smtClean="0"/>
              <a:t>ombining </a:t>
            </a:r>
            <a:r>
              <a:rPr lang="en-GB" sz="2400" dirty="0"/>
              <a:t>FDR with therapeutic intervention may enhance capacity to reach agreement</a:t>
            </a:r>
            <a:r>
              <a:rPr lang="en-GB" sz="2400" dirty="0" smtClean="0"/>
              <a:t>.</a:t>
            </a:r>
          </a:p>
          <a:p>
            <a:pPr marL="432000" lvl="1" indent="0">
              <a:spcAft>
                <a:spcPts val="600"/>
              </a:spcAft>
              <a:buClr>
                <a:srgbClr val="727CA3"/>
              </a:buClr>
              <a:buSzPct val="76000"/>
              <a:buFont typeface="Wingdings 3"/>
              <a:buChar char=""/>
            </a:pPr>
            <a:r>
              <a:rPr lang="en-GB" sz="1800" dirty="0" smtClean="0"/>
              <a:t>[Solicitor] </a:t>
            </a:r>
            <a:r>
              <a:rPr lang="en-GB" sz="1800" dirty="0"/>
              <a:t>put me on to [counsellor] </a:t>
            </a:r>
            <a:r>
              <a:rPr lang="en-GB" sz="1800" dirty="0" smtClean="0"/>
              <a:t>. Who’s like a mediator, </a:t>
            </a:r>
            <a:r>
              <a:rPr lang="en-GB" sz="1800" dirty="0"/>
              <a:t>but you can see her just as </a:t>
            </a:r>
            <a:r>
              <a:rPr lang="en-GB" sz="1800" dirty="0" smtClean="0"/>
              <a:t>someone </a:t>
            </a:r>
            <a:r>
              <a:rPr lang="en-GB" sz="1800" dirty="0"/>
              <a:t>who understands law but as a psychologist as well.  So I saw her for a few sessions of counselling</a:t>
            </a:r>
            <a:r>
              <a:rPr lang="en-GB" sz="1800" dirty="0" smtClean="0"/>
              <a:t>. (</a:t>
            </a:r>
            <a:r>
              <a:rPr lang="en-GB" sz="1800" dirty="0" err="1" smtClean="0"/>
              <a:t>Glenys</a:t>
            </a:r>
            <a:r>
              <a:rPr lang="en-GB" sz="1800" dirty="0" smtClean="0"/>
              <a:t>,)</a:t>
            </a:r>
          </a:p>
          <a:p>
            <a:pPr marL="432000" lvl="1" indent="0">
              <a:spcAft>
                <a:spcPts val="600"/>
              </a:spcAft>
              <a:buClr>
                <a:srgbClr val="727CA3"/>
              </a:buClr>
              <a:buSzPct val="76000"/>
              <a:buNone/>
            </a:pPr>
            <a:endParaRPr lang="en-GB" sz="2400" dirty="0" smtClean="0"/>
          </a:p>
          <a:p>
            <a:pPr marL="0" indent="0">
              <a:spcAft>
                <a:spcPts val="600"/>
              </a:spcAft>
              <a:buClr>
                <a:srgbClr val="727CA3"/>
              </a:buClr>
              <a:buSzPct val="76000"/>
              <a:buFont typeface="Wingdings 3"/>
              <a:buChar char=""/>
            </a:pPr>
            <a:r>
              <a:rPr lang="en-GB" sz="2400" dirty="0"/>
              <a:t>People who signed up for Collaborative Law tended to be low conflict, though this did not preclude the need for emotional support in the process</a:t>
            </a:r>
            <a:r>
              <a:rPr lang="en-GB" sz="2400" dirty="0" smtClean="0"/>
              <a:t>.</a:t>
            </a:r>
          </a:p>
          <a:p>
            <a:pPr marL="431999" lvl="2" indent="0">
              <a:spcAft>
                <a:spcPts val="600"/>
              </a:spcAft>
              <a:buClr>
                <a:srgbClr val="727CA3"/>
              </a:buClr>
              <a:buSzPct val="76000"/>
              <a:buFont typeface="Wingdings 3"/>
              <a:buChar char=""/>
            </a:pPr>
            <a:r>
              <a:rPr lang="en-GB" dirty="0"/>
              <a:t>“It’s one of the most emotional days that I have ever had in my life, and you are both still walking out the front door together. It just didn’t feel right.  And then we had this really awkward moment of, ‘Right, well, </a:t>
            </a:r>
            <a:r>
              <a:rPr lang="en-GB" dirty="0" err="1"/>
              <a:t>erm</a:t>
            </a:r>
            <a:r>
              <a:rPr lang="en-GB" dirty="0"/>
              <a:t>, I’m going to go here for a coffee,’... It was all a little bit jolly for me, to be honest, that day.” (Jayne</a:t>
            </a:r>
            <a:r>
              <a:rPr lang="en-GB" dirty="0" smtClean="0"/>
              <a:t>)</a:t>
            </a:r>
          </a:p>
          <a:p>
            <a:pPr marL="431999" lvl="2" indent="0">
              <a:spcAft>
                <a:spcPts val="600"/>
              </a:spcAft>
              <a:buClr>
                <a:srgbClr val="727CA3"/>
              </a:buClr>
              <a:buSzPct val="76000"/>
              <a:buNone/>
            </a:pPr>
            <a:endParaRPr lang="en-GB" dirty="0"/>
          </a:p>
          <a:p>
            <a:pPr marL="0" indent="0">
              <a:spcAft>
                <a:spcPts val="600"/>
              </a:spcAft>
              <a:buClr>
                <a:srgbClr val="727CA3"/>
              </a:buClr>
              <a:buSzPct val="76000"/>
              <a:buFont typeface="Wingdings 3"/>
              <a:buChar char=""/>
            </a:pPr>
            <a:endParaRPr lang="en-GB" sz="2800" dirty="0"/>
          </a:p>
          <a:p>
            <a:pPr marL="0" indent="0">
              <a:spcAft>
                <a:spcPts val="600"/>
              </a:spcAft>
              <a:buClr>
                <a:srgbClr val="727CA3"/>
              </a:buClr>
              <a:buSzPct val="76000"/>
              <a:buFont typeface="Wingdings 3"/>
              <a:buChar char=""/>
            </a:pPr>
            <a:endParaRPr lang="en-GB" dirty="0"/>
          </a:p>
          <a:p>
            <a:pPr marL="0" lvl="0" indent="0">
              <a:spcBef>
                <a:spcPts val="601"/>
              </a:spcBef>
              <a:buClr>
                <a:srgbClr val="727CA3"/>
              </a:buClr>
              <a:buSzPct val="76000"/>
              <a:buFont typeface="Wingdings 3"/>
              <a:buChar char=""/>
            </a:pPr>
            <a:endParaRPr lang="en-GB" dirty="0">
              <a:latin typeface="Gill Sans MT" pitchFamily="18"/>
            </a:endParaRPr>
          </a:p>
        </p:txBody>
      </p:sp>
    </p:spTree>
    <p:extLst>
      <p:ext uri="{BB962C8B-B14F-4D97-AF65-F5344CB8AC3E}">
        <p14:creationId xmlns:p14="http://schemas.microsoft.com/office/powerpoint/2010/main" val="2987842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07504" y="188640"/>
            <a:ext cx="8928992" cy="792088"/>
          </a:xfrm>
        </p:spPr>
        <p:txBody>
          <a:bodyP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dirty="0"/>
              <a:t>Focus on the Child’s Welfare: key </a:t>
            </a:r>
            <a:r>
              <a:rPr lang="en-GB" dirty="0" smtClean="0"/>
              <a:t>messages</a:t>
            </a:r>
            <a:endParaRPr lang="en-US" dirty="0"/>
          </a:p>
        </p:txBody>
      </p:sp>
      <p:sp>
        <p:nvSpPr>
          <p:cNvPr id="3" name="Content Placeholder 2"/>
          <p:cNvSpPr txBox="1">
            <a:spLocks noGrp="1"/>
          </p:cNvSpPr>
          <p:nvPr>
            <p:ph type="body" idx="4294967295"/>
          </p:nvPr>
        </p:nvSpPr>
        <p:spPr>
          <a:xfrm>
            <a:off x="395536" y="1268760"/>
            <a:ext cx="8568952" cy="5184576"/>
          </a:xfrm>
        </p:spPr>
        <p:txBody>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Aft>
                <a:spcPts val="600"/>
              </a:spcAft>
              <a:buClr>
                <a:srgbClr val="727CA3"/>
              </a:buClr>
              <a:buSzPct val="76000"/>
              <a:buFont typeface="Wingdings 3"/>
              <a:buChar char=""/>
            </a:pPr>
            <a:r>
              <a:rPr lang="en-GB" sz="2400" dirty="0"/>
              <a:t>All three processes aim to focus on children’s welfare, </a:t>
            </a:r>
            <a:r>
              <a:rPr lang="en-GB" sz="2400" dirty="0" smtClean="0"/>
              <a:t>and practitioners often focused explicitly on this:</a:t>
            </a:r>
          </a:p>
          <a:p>
            <a:pPr marL="432000" lvl="1" indent="0">
              <a:spcAft>
                <a:spcPts val="600"/>
              </a:spcAft>
              <a:buClr>
                <a:srgbClr val="727CA3"/>
              </a:buClr>
              <a:buSzPct val="76000"/>
              <a:buFont typeface="Wingdings 3"/>
              <a:buChar char=""/>
            </a:pPr>
            <a:r>
              <a:rPr lang="en-GB" dirty="0" smtClean="0"/>
              <a:t>“They </a:t>
            </a:r>
            <a:r>
              <a:rPr lang="en-GB" dirty="0"/>
              <a:t>were very clear with me that it was about the children and not about either of </a:t>
            </a:r>
            <a:r>
              <a:rPr lang="en-GB" dirty="0" smtClean="0"/>
              <a:t>us. </a:t>
            </a:r>
            <a:r>
              <a:rPr lang="en-GB" dirty="0"/>
              <a:t>It was all about them and responsibility of care, yeah</a:t>
            </a:r>
            <a:r>
              <a:rPr lang="en-GB" dirty="0" smtClean="0"/>
              <a:t>.” (</a:t>
            </a:r>
            <a:r>
              <a:rPr lang="en-GB" dirty="0" err="1" smtClean="0"/>
              <a:t>Tilda</a:t>
            </a:r>
            <a:r>
              <a:rPr lang="en-GB" dirty="0"/>
              <a:t>, </a:t>
            </a:r>
            <a:r>
              <a:rPr lang="en-GB" dirty="0" smtClean="0"/>
              <a:t>Mediation)</a:t>
            </a:r>
            <a:endParaRPr lang="en-GB" dirty="0"/>
          </a:p>
          <a:p>
            <a:pPr marL="0" indent="0">
              <a:spcAft>
                <a:spcPts val="600"/>
              </a:spcAft>
              <a:buClr>
                <a:srgbClr val="727CA3"/>
              </a:buClr>
              <a:buSzPct val="76000"/>
              <a:buFont typeface="Wingdings 3"/>
              <a:buChar char=""/>
            </a:pPr>
            <a:r>
              <a:rPr lang="en-GB" sz="2400" dirty="0" smtClean="0"/>
              <a:t>However, such </a:t>
            </a:r>
            <a:r>
              <a:rPr lang="en-GB" sz="2400" dirty="0"/>
              <a:t>a focus can be difficult to maintain in practice and requires conscious effort</a:t>
            </a:r>
            <a:r>
              <a:rPr lang="en-GB" sz="2400" dirty="0" smtClean="0"/>
              <a:t>.</a:t>
            </a:r>
          </a:p>
          <a:p>
            <a:pPr marL="432000" lvl="1" indent="0">
              <a:spcAft>
                <a:spcPts val="600"/>
              </a:spcAft>
              <a:buClr>
                <a:srgbClr val="727CA3"/>
              </a:buClr>
              <a:buSzPct val="76000"/>
              <a:buFont typeface="Wingdings 3"/>
              <a:buChar char=""/>
            </a:pPr>
            <a:r>
              <a:rPr lang="en-GB" dirty="0"/>
              <a:t>“I expected us to be talking about what was best for my son but it turned out to be, in my opinion, what was best for his mum.” (Leo, Mediation</a:t>
            </a:r>
            <a:r>
              <a:rPr lang="en-GB" dirty="0" smtClean="0"/>
              <a:t>)</a:t>
            </a:r>
          </a:p>
          <a:p>
            <a:pPr marL="432000" lvl="1" indent="0">
              <a:spcAft>
                <a:spcPts val="600"/>
              </a:spcAft>
              <a:buClr>
                <a:srgbClr val="727CA3"/>
              </a:buClr>
              <a:buSzPct val="76000"/>
              <a:buFont typeface="Wingdings 3"/>
              <a:buChar char=""/>
            </a:pPr>
            <a:r>
              <a:rPr lang="en-GB" dirty="0" smtClean="0"/>
              <a:t>“It </a:t>
            </a:r>
            <a:r>
              <a:rPr lang="en-GB" dirty="0"/>
              <a:t>was not child-focused </a:t>
            </a:r>
            <a:r>
              <a:rPr lang="en-GB" dirty="0" smtClean="0"/>
              <a:t>because, </a:t>
            </a:r>
            <a:r>
              <a:rPr lang="en-GB" dirty="0"/>
              <a:t>maybe we were both unable to see what actually the best outcome was for the </a:t>
            </a:r>
            <a:r>
              <a:rPr lang="en-GB" dirty="0" smtClean="0"/>
              <a:t>child.” (Stan</a:t>
            </a:r>
            <a:r>
              <a:rPr lang="en-GB" dirty="0"/>
              <a:t>, </a:t>
            </a:r>
            <a:r>
              <a:rPr lang="en-GB" dirty="0" smtClean="0"/>
              <a:t>Mediation)</a:t>
            </a:r>
          </a:p>
          <a:p>
            <a:pPr marL="0" indent="0">
              <a:spcAft>
                <a:spcPts val="600"/>
              </a:spcAft>
              <a:buClr>
                <a:srgbClr val="727CA3"/>
              </a:buClr>
              <a:buSzPct val="76000"/>
              <a:buFont typeface="Wingdings 3"/>
              <a:buChar char=""/>
            </a:pPr>
            <a:r>
              <a:rPr lang="en-GB" sz="2400" dirty="0" smtClean="0"/>
              <a:t>Inclusion of the direct views of children was extremely rare in our data.</a:t>
            </a:r>
          </a:p>
          <a:p>
            <a:pPr marL="0" indent="0">
              <a:spcAft>
                <a:spcPts val="600"/>
              </a:spcAft>
              <a:buClr>
                <a:srgbClr val="727CA3"/>
              </a:buClr>
              <a:buSzPct val="76000"/>
              <a:buNone/>
            </a:pPr>
            <a:endParaRPr lang="en-GB" sz="2400" dirty="0" smtClean="0"/>
          </a:p>
          <a:p>
            <a:pPr marL="0" indent="0">
              <a:spcAft>
                <a:spcPts val="600"/>
              </a:spcAft>
              <a:buClr>
                <a:srgbClr val="727CA3"/>
              </a:buClr>
              <a:buSzPct val="76000"/>
              <a:buFont typeface="Wingdings 3"/>
              <a:buChar char=""/>
            </a:pPr>
            <a:endParaRPr lang="en-GB" dirty="0">
              <a:solidFill>
                <a:srgbClr val="FF0000"/>
              </a:solidFill>
              <a:latin typeface="Gill Sans MT" pitchFamily="18"/>
            </a:endParaRPr>
          </a:p>
        </p:txBody>
      </p:sp>
    </p:spTree>
    <p:extLst>
      <p:ext uri="{BB962C8B-B14F-4D97-AF65-F5344CB8AC3E}">
        <p14:creationId xmlns:p14="http://schemas.microsoft.com/office/powerpoint/2010/main" val="3089962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dirty="0"/>
              <a:t>The Other Side in the ADR process</a:t>
            </a:r>
            <a:endParaRPr lang="en-US" dirty="0"/>
          </a:p>
        </p:txBody>
      </p:sp>
      <p:sp>
        <p:nvSpPr>
          <p:cNvPr id="3" name="Content Placeholder 2"/>
          <p:cNvSpPr txBox="1">
            <a:spLocks noGrp="1"/>
          </p:cNvSpPr>
          <p:nvPr>
            <p:ph type="body" idx="4294967295"/>
          </p:nvPr>
        </p:nvSpPr>
        <p:spPr>
          <a:xfrm>
            <a:off x="467544" y="1412776"/>
            <a:ext cx="8229240" cy="4937400"/>
          </a:xfrm>
        </p:spPr>
        <p:txBody>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Aft>
                <a:spcPts val="600"/>
              </a:spcAft>
              <a:buClr>
                <a:srgbClr val="727CA3"/>
              </a:buClr>
              <a:buSzPct val="76000"/>
              <a:buFont typeface="Wingdings 3"/>
              <a:buChar char=""/>
            </a:pPr>
            <a:r>
              <a:rPr lang="en-GB" sz="2400" dirty="0"/>
              <a:t>There is a strong </a:t>
            </a:r>
            <a:r>
              <a:rPr lang="en-GB" sz="2400" dirty="0" smtClean="0"/>
              <a:t>tendency from parties and also practitioners </a:t>
            </a:r>
            <a:r>
              <a:rPr lang="en-GB" sz="2400" dirty="0"/>
              <a:t>to blame the other </a:t>
            </a:r>
            <a:r>
              <a:rPr lang="en-GB" sz="2400" dirty="0" smtClean="0"/>
              <a:t>side – the other party, the other solicitor,  the court processes- </a:t>
            </a:r>
            <a:r>
              <a:rPr lang="en-GB" sz="2400" dirty="0"/>
              <a:t>for failures in FDR. </a:t>
            </a:r>
            <a:endParaRPr lang="en-GB" sz="2400" dirty="0" smtClean="0"/>
          </a:p>
          <a:p>
            <a:pPr marL="0" indent="0">
              <a:spcAft>
                <a:spcPts val="600"/>
              </a:spcAft>
              <a:buClr>
                <a:srgbClr val="727CA3"/>
              </a:buClr>
              <a:buSzPct val="76000"/>
              <a:buFont typeface="Wingdings 3"/>
              <a:buChar char=""/>
            </a:pPr>
            <a:r>
              <a:rPr lang="en-GB" sz="2400" dirty="0" smtClean="0"/>
              <a:t>Practitioners tend to encourage the client’s account of the ex-partner’s mental instability or unreasonable behaviour,  which may be a tactic for suggesting a course of action, but also validates entrenched views of the “other” being the problem.</a:t>
            </a:r>
            <a:endParaRPr lang="en-GB" sz="1800" dirty="0" smtClean="0"/>
          </a:p>
          <a:p>
            <a:pPr marL="0" indent="0">
              <a:spcAft>
                <a:spcPts val="600"/>
              </a:spcAft>
              <a:buClr>
                <a:srgbClr val="727CA3"/>
              </a:buClr>
              <a:buSzPct val="76000"/>
              <a:buFont typeface="Wingdings 3"/>
              <a:buChar char=""/>
            </a:pPr>
            <a:r>
              <a:rPr lang="en-GB" sz="2400" dirty="0" smtClean="0"/>
              <a:t>While </a:t>
            </a:r>
            <a:r>
              <a:rPr lang="en-GB" sz="2400" dirty="0"/>
              <a:t>Mediation and Collaborative Law consciously attempt to overcome polarisation of parties, they often engage in </a:t>
            </a:r>
            <a:r>
              <a:rPr lang="en-GB" sz="2400" dirty="0" smtClean="0"/>
              <a:t>subtle (or overt) polarisation </a:t>
            </a:r>
            <a:r>
              <a:rPr lang="en-GB" sz="2400" dirty="0"/>
              <a:t>of </a:t>
            </a:r>
            <a:r>
              <a:rPr lang="en-GB" sz="2400" dirty="0" smtClean="0"/>
              <a:t>processes</a:t>
            </a:r>
            <a:r>
              <a:rPr lang="en-GB" sz="2400" dirty="0"/>
              <a:t>.</a:t>
            </a:r>
            <a:endParaRPr lang="en-GB" sz="2400" dirty="0" smtClean="0"/>
          </a:p>
          <a:p>
            <a:pPr marL="0" indent="0">
              <a:spcAft>
                <a:spcPts val="600"/>
              </a:spcAft>
              <a:buClr>
                <a:srgbClr val="727CA3"/>
              </a:buClr>
              <a:buSzPct val="76000"/>
              <a:buNone/>
            </a:pPr>
            <a:endParaRPr lang="en-GB" sz="2400" dirty="0"/>
          </a:p>
          <a:p>
            <a:pPr marL="0" lvl="0" indent="0">
              <a:spcBef>
                <a:spcPts val="601"/>
              </a:spcBef>
              <a:buClr>
                <a:srgbClr val="727CA3"/>
              </a:buClr>
              <a:buSzPct val="76000"/>
              <a:buFont typeface="Wingdings 3"/>
              <a:buChar char=""/>
            </a:pPr>
            <a:endParaRPr lang="en-GB" sz="2400" dirty="0">
              <a:latin typeface="Gill Sans MT" pitchFamily="18"/>
            </a:endParaRPr>
          </a:p>
        </p:txBody>
      </p:sp>
    </p:spTree>
    <p:extLst>
      <p:ext uri="{BB962C8B-B14F-4D97-AF65-F5344CB8AC3E}">
        <p14:creationId xmlns:p14="http://schemas.microsoft.com/office/powerpoint/2010/main" val="524569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dirty="0"/>
              <a:t>Comparing FDR Processes: key </a:t>
            </a:r>
            <a:r>
              <a:rPr lang="en-GB" dirty="0" smtClean="0"/>
              <a:t>messages</a:t>
            </a:r>
            <a:endParaRPr lang="en-US" dirty="0"/>
          </a:p>
        </p:txBody>
      </p:sp>
      <p:sp>
        <p:nvSpPr>
          <p:cNvPr id="3" name="Content Placeholder 2"/>
          <p:cNvSpPr txBox="1">
            <a:spLocks noGrp="1"/>
          </p:cNvSpPr>
          <p:nvPr>
            <p:ph type="body" idx="4294967295"/>
          </p:nvPr>
        </p:nvSpPr>
        <p:spPr>
          <a:xfrm>
            <a:off x="395536" y="1340768"/>
            <a:ext cx="8506928" cy="5031976"/>
          </a:xfrm>
        </p:spPr>
        <p:txBody>
          <a:bodyPr>
            <a:normAutofit fontScale="92500" lnSpcReduction="20000"/>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Aft>
                <a:spcPts val="600"/>
              </a:spcAft>
              <a:buClr>
                <a:srgbClr val="727CA3"/>
              </a:buClr>
              <a:buSzPct val="76000"/>
              <a:buFont typeface="Wingdings 3"/>
              <a:buChar char=""/>
            </a:pPr>
            <a:r>
              <a:rPr lang="en-GB" sz="2400" dirty="0"/>
              <a:t>It is clear that the </a:t>
            </a:r>
            <a:r>
              <a:rPr lang="en-GB" sz="2400" dirty="0" smtClean="0"/>
              <a:t>three processes </a:t>
            </a:r>
            <a:r>
              <a:rPr lang="en-GB" sz="2400" dirty="0"/>
              <a:t>have different strengths which suit different parties and cases</a:t>
            </a:r>
            <a:r>
              <a:rPr lang="en-GB" sz="2400" dirty="0" smtClean="0"/>
              <a:t>.</a:t>
            </a:r>
          </a:p>
          <a:p>
            <a:pPr marL="432000" lvl="1" indent="0">
              <a:spcAft>
                <a:spcPts val="600"/>
              </a:spcAft>
              <a:buClr>
                <a:srgbClr val="727CA3"/>
              </a:buClr>
              <a:buSzPct val="76000"/>
              <a:buFont typeface="Wingdings 3"/>
              <a:buChar char=""/>
            </a:pPr>
            <a:r>
              <a:rPr lang="en-GB" sz="1800" dirty="0" smtClean="0"/>
              <a:t>“[Solicitor Negotiation] </a:t>
            </a:r>
            <a:r>
              <a:rPr lang="en-GB" sz="1800" dirty="0"/>
              <a:t>was absolutely hands-down better than mediation because there were logical steps to it, there were contracts in place at the end of it and there should be </a:t>
            </a:r>
            <a:r>
              <a:rPr lang="en-GB" sz="1800" dirty="0" smtClean="0"/>
              <a:t>consequences” </a:t>
            </a:r>
            <a:r>
              <a:rPr lang="en-GB" sz="1800" dirty="0"/>
              <a:t>(Stan</a:t>
            </a:r>
            <a:r>
              <a:rPr lang="en-GB" sz="1800" dirty="0" smtClean="0"/>
              <a:t>)</a:t>
            </a:r>
          </a:p>
          <a:p>
            <a:r>
              <a:rPr lang="en-GB" sz="2000" dirty="0" smtClean="0"/>
              <a:t>“[Mediation] wasn’t </a:t>
            </a:r>
            <a:r>
              <a:rPr lang="en-GB" sz="2000" dirty="0"/>
              <a:t>so </a:t>
            </a:r>
            <a:r>
              <a:rPr lang="en-GB" sz="2000" dirty="0" smtClean="0"/>
              <a:t>stressful. </a:t>
            </a:r>
            <a:r>
              <a:rPr lang="en-GB" sz="2000" dirty="0"/>
              <a:t>Like when you sit with a solicitor it’s a more serious </a:t>
            </a:r>
            <a:r>
              <a:rPr lang="en-GB" sz="2000" dirty="0" smtClean="0"/>
              <a:t>thing</a:t>
            </a:r>
            <a:r>
              <a:rPr lang="en-GB" sz="2000" dirty="0"/>
              <a:t>, but in there it was quite a comfortable </a:t>
            </a:r>
            <a:r>
              <a:rPr lang="en-GB" sz="2000" dirty="0" smtClean="0"/>
              <a:t>thing </a:t>
            </a:r>
            <a:r>
              <a:rPr lang="en-GB" sz="2000" dirty="0"/>
              <a:t>to talk about it all, I felt.” (Greg</a:t>
            </a:r>
            <a:r>
              <a:rPr lang="en-GB" sz="2000" dirty="0" smtClean="0"/>
              <a:t>)</a:t>
            </a:r>
            <a:endParaRPr lang="en-GB" sz="2400" dirty="0" smtClean="0"/>
          </a:p>
          <a:p>
            <a:pPr marL="0" indent="0">
              <a:spcAft>
                <a:spcPts val="600"/>
              </a:spcAft>
              <a:buClr>
                <a:srgbClr val="727CA3"/>
              </a:buClr>
              <a:buSzPct val="76000"/>
              <a:buFont typeface="Wingdings 3"/>
              <a:buChar char=""/>
            </a:pPr>
            <a:r>
              <a:rPr lang="en-GB" sz="2400" dirty="0" smtClean="0"/>
              <a:t>Failure </a:t>
            </a:r>
            <a:r>
              <a:rPr lang="en-GB" sz="2400" dirty="0"/>
              <a:t>in one FDR process can put people in a better position to reach a resolution through a different </a:t>
            </a:r>
            <a:r>
              <a:rPr lang="en-GB" sz="2400" dirty="0" smtClean="0"/>
              <a:t>process. </a:t>
            </a:r>
          </a:p>
          <a:p>
            <a:pPr marL="0" indent="0">
              <a:spcAft>
                <a:spcPts val="600"/>
              </a:spcAft>
              <a:buClr>
                <a:srgbClr val="727CA3"/>
              </a:buClr>
              <a:buSzPct val="76000"/>
              <a:buFont typeface="Wingdings 3"/>
              <a:buChar char=""/>
            </a:pPr>
            <a:r>
              <a:rPr lang="en-GB" sz="2400" dirty="0" smtClean="0"/>
              <a:t>Collaborative Law received particularly enthusiastic reviews. Jenny </a:t>
            </a:r>
            <a:r>
              <a:rPr lang="en-GB" sz="2400" dirty="0"/>
              <a:t>described </a:t>
            </a:r>
            <a:r>
              <a:rPr lang="en-GB" sz="2400" dirty="0" smtClean="0"/>
              <a:t>it as </a:t>
            </a:r>
            <a:r>
              <a:rPr lang="en-GB" sz="2400" dirty="0"/>
              <a:t>a ‘lifesaver</a:t>
            </a:r>
            <a:r>
              <a:rPr lang="en-GB" sz="2400" dirty="0" smtClean="0"/>
              <a:t>’</a:t>
            </a:r>
          </a:p>
          <a:p>
            <a:pPr marL="432000" lvl="1" indent="0">
              <a:spcAft>
                <a:spcPts val="600"/>
              </a:spcAft>
              <a:buClr>
                <a:srgbClr val="727CA3"/>
              </a:buClr>
              <a:buSzPct val="76000"/>
              <a:buFont typeface="Wingdings 3"/>
              <a:buChar char=""/>
            </a:pPr>
            <a:r>
              <a:rPr lang="en-GB" dirty="0" smtClean="0"/>
              <a:t>“I </a:t>
            </a:r>
            <a:r>
              <a:rPr lang="en-GB" dirty="0"/>
              <a:t>was satisfied with the process. The fact that it existed was the most important thing and that gave me hope in human nature, the fact that someone had thought of collaborative rather than adversarial</a:t>
            </a:r>
            <a:r>
              <a:rPr lang="en-GB" dirty="0" smtClean="0"/>
              <a:t>.”</a:t>
            </a:r>
          </a:p>
          <a:p>
            <a:pPr marL="432000" lvl="1" indent="0">
              <a:spcAft>
                <a:spcPts val="600"/>
              </a:spcAft>
              <a:buClr>
                <a:srgbClr val="727CA3"/>
              </a:buClr>
              <a:buSzPct val="76000"/>
              <a:buFont typeface="Wingdings 3"/>
              <a:buChar char=""/>
            </a:pPr>
            <a:r>
              <a:rPr lang="en-GB" dirty="0"/>
              <a:t>.</a:t>
            </a:r>
          </a:p>
          <a:p>
            <a:pPr marL="0" indent="0">
              <a:spcBef>
                <a:spcPts val="601"/>
              </a:spcBef>
              <a:buClr>
                <a:srgbClr val="727CA3"/>
              </a:buClr>
              <a:buSzPct val="76000"/>
              <a:buFont typeface="Wingdings 3"/>
              <a:buChar char=""/>
            </a:pPr>
            <a:endParaRPr lang="en-GB" dirty="0" smtClean="0"/>
          </a:p>
          <a:p>
            <a:pPr marL="0" lvl="0" indent="0">
              <a:spcBef>
                <a:spcPts val="601"/>
              </a:spcBef>
              <a:buClr>
                <a:srgbClr val="727CA3"/>
              </a:buClr>
              <a:buSzPct val="76000"/>
              <a:buFont typeface="Wingdings 3"/>
              <a:buChar char=""/>
            </a:pPr>
            <a:endParaRPr lang="en-GB" dirty="0">
              <a:latin typeface="Gill Sans MT" pitchFamily="18"/>
            </a:endParaRPr>
          </a:p>
        </p:txBody>
      </p:sp>
    </p:spTree>
    <p:extLst>
      <p:ext uri="{BB962C8B-B14F-4D97-AF65-F5344CB8AC3E}">
        <p14:creationId xmlns:p14="http://schemas.microsoft.com/office/powerpoint/2010/main" val="1054781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ctr">
              <a:buNone/>
            </a:pPr>
            <a:r>
              <a:rPr lang="en-GB" dirty="0" smtClean="0"/>
              <a:t>Outcomes of FDR processes: </a:t>
            </a:r>
            <a:br>
              <a:rPr lang="en-GB" dirty="0" smtClean="0"/>
            </a:br>
            <a:r>
              <a:rPr lang="en-GB" dirty="0" smtClean="0"/>
              <a:t>Resolution rates</a:t>
            </a:r>
            <a:endParaRPr lang="en-US" dirty="0"/>
          </a:p>
        </p:txBody>
      </p:sp>
      <p:sp>
        <p:nvSpPr>
          <p:cNvPr id="3" name="Content Placeholder 2"/>
          <p:cNvSpPr txBox="1">
            <a:spLocks noGrp="1"/>
          </p:cNvSpPr>
          <p:nvPr>
            <p:ph type="body" idx="4294967295"/>
          </p:nvPr>
        </p:nvSpPr>
        <p:spPr>
          <a:xfrm>
            <a:off x="323528" y="836712"/>
            <a:ext cx="8820472" cy="5256584"/>
          </a:xfrm>
        </p:spPr>
        <p:txBody>
          <a:bodyPr>
            <a:normAutofit lnSpcReduction="10000"/>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Bef>
                <a:spcPts val="601"/>
              </a:spcBef>
              <a:buClr>
                <a:srgbClr val="727CA3"/>
              </a:buClr>
              <a:buSzPct val="76000"/>
              <a:buNone/>
            </a:pPr>
            <a:endParaRPr lang="en-GB" dirty="0" smtClean="0"/>
          </a:p>
          <a:p>
            <a:pPr marL="0" indent="0">
              <a:spcAft>
                <a:spcPts val="600"/>
              </a:spcAft>
              <a:buClr>
                <a:srgbClr val="727CA3"/>
              </a:buClr>
              <a:buSzPct val="76000"/>
              <a:buFont typeface="Wingdings 3"/>
              <a:buChar char=""/>
            </a:pPr>
            <a:r>
              <a:rPr lang="en-GB" sz="2400" dirty="0" smtClean="0"/>
              <a:t>In our party sample, it seems that financial disputes were easier to settle out of court than children issues.</a:t>
            </a:r>
          </a:p>
          <a:p>
            <a:pPr marL="0" indent="0">
              <a:spcAft>
                <a:spcPts val="600"/>
              </a:spcAft>
              <a:buClr>
                <a:srgbClr val="727CA3"/>
              </a:buClr>
              <a:buSzPct val="76000"/>
              <a:buFont typeface="Wingdings 3"/>
              <a:buChar char=""/>
            </a:pPr>
            <a:r>
              <a:rPr lang="en-GB" sz="2400" dirty="0" smtClean="0"/>
              <a:t>There </a:t>
            </a:r>
            <a:r>
              <a:rPr lang="en-GB" sz="2400" dirty="0"/>
              <a:t>were higher resolution rates for financial matters </a:t>
            </a:r>
            <a:r>
              <a:rPr lang="en-GB" sz="2400" dirty="0" smtClean="0"/>
              <a:t>(around two thirds) than </a:t>
            </a:r>
            <a:r>
              <a:rPr lang="en-GB" sz="2400" dirty="0"/>
              <a:t>for children’s</a:t>
            </a:r>
            <a:r>
              <a:rPr lang="en-GB" sz="2400" i="1" dirty="0"/>
              <a:t> </a:t>
            </a:r>
            <a:r>
              <a:rPr lang="en-GB" sz="2400" dirty="0"/>
              <a:t>matters </a:t>
            </a:r>
            <a:r>
              <a:rPr lang="en-GB" sz="2400" dirty="0" smtClean="0"/>
              <a:t>(under half) in </a:t>
            </a:r>
            <a:r>
              <a:rPr lang="en-GB" sz="2400" dirty="0"/>
              <a:t>our party </a:t>
            </a:r>
            <a:r>
              <a:rPr lang="en-GB" sz="2400" dirty="0" smtClean="0"/>
              <a:t>sample.</a:t>
            </a:r>
          </a:p>
          <a:p>
            <a:pPr marL="0" indent="0">
              <a:spcAft>
                <a:spcPts val="600"/>
              </a:spcAft>
              <a:buClr>
                <a:srgbClr val="727CA3"/>
              </a:buClr>
              <a:buSzPct val="76000"/>
              <a:buFont typeface="Wingdings 3"/>
              <a:buChar char=""/>
            </a:pPr>
            <a:r>
              <a:rPr lang="en-GB" sz="2400" dirty="0" smtClean="0"/>
              <a:t>There were </a:t>
            </a:r>
            <a:r>
              <a:rPr lang="en-GB" sz="2400" dirty="0"/>
              <a:t>generally higher resolution rates for Mediation than for Solicitor Negotiations. </a:t>
            </a:r>
            <a:endParaRPr lang="en-GB" sz="2400" dirty="0" smtClean="0"/>
          </a:p>
          <a:p>
            <a:pPr marL="0" indent="0">
              <a:spcAft>
                <a:spcPts val="600"/>
              </a:spcAft>
              <a:buClr>
                <a:srgbClr val="727CA3"/>
              </a:buClr>
              <a:buSzPct val="76000"/>
              <a:buFont typeface="Wingdings 3"/>
              <a:buChar char=""/>
            </a:pPr>
            <a:r>
              <a:rPr lang="en-GB" sz="2400" dirty="0" smtClean="0"/>
              <a:t>This </a:t>
            </a:r>
            <a:r>
              <a:rPr lang="en-GB" sz="2400" dirty="0"/>
              <a:t>is likely to be due to differences in the parties as much as differences in the processes: the parties who went to Mediation were generally more willing and able to reach an agreement than those who chose or found themselves in Solicitor Negotiations</a:t>
            </a:r>
            <a:r>
              <a:rPr lang="en-GB" sz="2400" dirty="0" smtClean="0"/>
              <a:t>.</a:t>
            </a:r>
          </a:p>
          <a:p>
            <a:pPr marL="0" indent="0">
              <a:spcAft>
                <a:spcPts val="600"/>
              </a:spcAft>
              <a:buClr>
                <a:srgbClr val="727CA3"/>
              </a:buClr>
              <a:buSzPct val="76000"/>
              <a:buFont typeface="Wingdings 3"/>
              <a:buChar char=""/>
            </a:pPr>
            <a:r>
              <a:rPr lang="en-GB" sz="2400" dirty="0" smtClean="0"/>
              <a:t>Our Collaborative Law parties achieved high resolution rates, particularly on financial matters – but the sample is small (</a:t>
            </a:r>
            <a:r>
              <a:rPr lang="en-GB" sz="2400" dirty="0"/>
              <a:t>8</a:t>
            </a:r>
            <a:r>
              <a:rPr lang="en-GB" sz="2400" dirty="0" smtClean="0"/>
              <a:t> parties).</a:t>
            </a:r>
          </a:p>
          <a:p>
            <a:pPr marL="0" indent="0">
              <a:spcAft>
                <a:spcPts val="600"/>
              </a:spcAft>
              <a:buClr>
                <a:srgbClr val="727CA3"/>
              </a:buClr>
              <a:buSzPct val="76000"/>
              <a:buNone/>
            </a:pPr>
            <a:endParaRPr lang="en-GB" sz="2400" dirty="0"/>
          </a:p>
          <a:p>
            <a:pPr marL="0" indent="0">
              <a:spcAft>
                <a:spcPts val="600"/>
              </a:spcAft>
              <a:buClr>
                <a:srgbClr val="727CA3"/>
              </a:buClr>
              <a:buSzPct val="76000"/>
              <a:buFont typeface="Wingdings 3"/>
              <a:buChar char=""/>
            </a:pPr>
            <a:endParaRPr lang="en-GB" dirty="0"/>
          </a:p>
          <a:p>
            <a:pPr marL="0" lvl="0" indent="0">
              <a:spcBef>
                <a:spcPts val="601"/>
              </a:spcBef>
              <a:buClr>
                <a:srgbClr val="727CA3"/>
              </a:buClr>
              <a:buSzPct val="76000"/>
              <a:buFont typeface="Wingdings 3"/>
              <a:buChar char=""/>
            </a:pPr>
            <a:endParaRPr lang="en-GB" dirty="0">
              <a:latin typeface="Gill Sans MT" pitchFamily="18"/>
            </a:endParaRPr>
          </a:p>
        </p:txBody>
      </p:sp>
    </p:spTree>
    <p:extLst>
      <p:ext uri="{BB962C8B-B14F-4D97-AF65-F5344CB8AC3E}">
        <p14:creationId xmlns:p14="http://schemas.microsoft.com/office/powerpoint/2010/main" val="393947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187624" y="404664"/>
            <a:ext cx="7498816" cy="737976"/>
          </a:xfrm>
        </p:spPr>
        <p:txBody>
          <a:bodyP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dirty="0" smtClean="0"/>
              <a:t>Satisfaction with Outcomes</a:t>
            </a:r>
            <a:endParaRPr lang="en-US" dirty="0"/>
          </a:p>
        </p:txBody>
      </p:sp>
      <p:sp>
        <p:nvSpPr>
          <p:cNvPr id="3" name="Content Placeholder 2"/>
          <p:cNvSpPr txBox="1">
            <a:spLocks noGrp="1"/>
          </p:cNvSpPr>
          <p:nvPr>
            <p:ph type="body" idx="4294967295"/>
          </p:nvPr>
        </p:nvSpPr>
        <p:spPr>
          <a:xfrm>
            <a:off x="323528" y="692696"/>
            <a:ext cx="8362912" cy="5464024"/>
          </a:xfrm>
        </p:spPr>
        <p:txBody>
          <a:bodyPr>
            <a:normAutofit lnSpcReduction="10000"/>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Bef>
                <a:spcPts val="601"/>
              </a:spcBef>
              <a:buClr>
                <a:srgbClr val="727CA3"/>
              </a:buClr>
              <a:buSzPct val="76000"/>
              <a:buNone/>
            </a:pPr>
            <a:endParaRPr lang="en-GB" dirty="0" smtClean="0"/>
          </a:p>
          <a:p>
            <a:pPr marL="0" lvl="0" indent="0">
              <a:spcAft>
                <a:spcPts val="600"/>
              </a:spcAft>
              <a:buClr>
                <a:srgbClr val="727CA3"/>
              </a:buClr>
              <a:buSzPct val="76000"/>
              <a:buFont typeface="Wingdings 3"/>
              <a:buChar char=""/>
            </a:pPr>
            <a:r>
              <a:rPr lang="en-GB" sz="2400" dirty="0" smtClean="0"/>
              <a:t> Satisfaction </a:t>
            </a:r>
            <a:r>
              <a:rPr lang="en-GB" sz="2400" dirty="0"/>
              <a:t>with outcomes is lower than with process for both Mediation and Solicitor Negotiation.</a:t>
            </a:r>
          </a:p>
          <a:p>
            <a:pPr marL="0" lvl="0" indent="0">
              <a:spcAft>
                <a:spcPts val="600"/>
              </a:spcAft>
              <a:buClr>
                <a:srgbClr val="727CA3"/>
              </a:buClr>
              <a:buSzPct val="76000"/>
              <a:buFont typeface="Wingdings 3"/>
              <a:buChar char=""/>
            </a:pPr>
            <a:r>
              <a:rPr lang="en-GB" sz="2400" dirty="0" smtClean="0"/>
              <a:t> Satisfaction </a:t>
            </a:r>
            <a:r>
              <a:rPr lang="en-GB" sz="2400" dirty="0"/>
              <a:t>with Collaborative Law is very high for both process and outcomes, although numbers are small and parties tend to have higher than average resources.</a:t>
            </a:r>
          </a:p>
          <a:p>
            <a:pPr marL="0" lvl="0" indent="0">
              <a:spcAft>
                <a:spcPts val="600"/>
              </a:spcAft>
              <a:buClr>
                <a:srgbClr val="727CA3"/>
              </a:buClr>
              <a:buSzPct val="76000"/>
              <a:buFont typeface="Wingdings 3"/>
              <a:buChar char=""/>
            </a:pPr>
            <a:r>
              <a:rPr lang="en-GB" sz="2400" dirty="0" smtClean="0"/>
              <a:t> Partial </a:t>
            </a:r>
            <a:r>
              <a:rPr lang="en-GB" sz="2400" dirty="0"/>
              <a:t>or subsidiary outcomes </a:t>
            </a:r>
            <a:r>
              <a:rPr lang="en-GB" sz="2400" dirty="0" smtClean="0"/>
              <a:t>were </a:t>
            </a:r>
            <a:r>
              <a:rPr lang="en-GB" sz="2400" dirty="0"/>
              <a:t>identified even where FDR failed, in around half of the cases in each process, although partial outcomes were often a source of dissatisfaction.</a:t>
            </a:r>
          </a:p>
          <a:p>
            <a:pPr marL="432000" lvl="1" indent="0">
              <a:spcBef>
                <a:spcPts val="601"/>
              </a:spcBef>
              <a:buClr>
                <a:srgbClr val="727CA3"/>
              </a:buClr>
              <a:buSzPct val="76000"/>
              <a:buFont typeface="Wingdings 3"/>
              <a:buChar char=""/>
            </a:pPr>
            <a:r>
              <a:rPr lang="en-GB" dirty="0" smtClean="0"/>
              <a:t> "</a:t>
            </a:r>
            <a:r>
              <a:rPr lang="en-GB" dirty="0"/>
              <a:t>Some progress…some better communication, some better understanding of each other’s positions, some interim arrangements, some better understanding of children’s needs.  So short of... what you might call a successful outcome, </a:t>
            </a:r>
            <a:r>
              <a:rPr lang="en-GB" dirty="0" smtClean="0"/>
              <a:t> I </a:t>
            </a:r>
            <a:r>
              <a:rPr lang="en-GB" dirty="0"/>
              <a:t>think there are lots of little victories that can be won." (Henry Sanderson</a:t>
            </a:r>
            <a:r>
              <a:rPr lang="en-GB" dirty="0" smtClean="0"/>
              <a:t>)</a:t>
            </a:r>
          </a:p>
          <a:p>
            <a:pPr marL="432000" lvl="1" indent="0">
              <a:spcBef>
                <a:spcPts val="601"/>
              </a:spcBef>
              <a:buClr>
                <a:srgbClr val="727CA3"/>
              </a:buClr>
              <a:buSzPct val="76000"/>
              <a:buNone/>
            </a:pPr>
            <a:endParaRPr lang="en-GB" dirty="0"/>
          </a:p>
          <a:p>
            <a:pPr marL="432000" lvl="1" indent="0">
              <a:spcBef>
                <a:spcPts val="601"/>
              </a:spcBef>
              <a:buClr>
                <a:srgbClr val="727CA3"/>
              </a:buClr>
              <a:buSzPct val="76000"/>
              <a:buFont typeface="Wingdings 3"/>
              <a:buChar char=""/>
            </a:pPr>
            <a:endParaRPr lang="en-GB" dirty="0">
              <a:latin typeface="Gill Sans MT" pitchFamily="18"/>
            </a:endParaRPr>
          </a:p>
        </p:txBody>
      </p:sp>
    </p:spTree>
    <p:extLst>
      <p:ext uri="{BB962C8B-B14F-4D97-AF65-F5344CB8AC3E}">
        <p14:creationId xmlns:p14="http://schemas.microsoft.com/office/powerpoint/2010/main" val="2066760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115616" y="260648"/>
            <a:ext cx="8229240" cy="990360"/>
          </a:xfrm>
        </p:spPr>
        <p:txBody>
          <a:bodyP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GB" dirty="0" smtClean="0"/>
              <a:t>Dissatisfaction with outcomes</a:t>
            </a:r>
            <a:endParaRPr lang="en-US" dirty="0"/>
          </a:p>
        </p:txBody>
      </p:sp>
      <p:sp>
        <p:nvSpPr>
          <p:cNvPr id="3" name="Content Placeholder 2"/>
          <p:cNvSpPr txBox="1">
            <a:spLocks noGrp="1"/>
          </p:cNvSpPr>
          <p:nvPr>
            <p:ph type="body" idx="4294967295"/>
          </p:nvPr>
        </p:nvSpPr>
        <p:spPr/>
        <p:txBody>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Bef>
                <a:spcPts val="601"/>
              </a:spcBef>
              <a:buClr>
                <a:srgbClr val="727CA3"/>
              </a:buClr>
              <a:buSzPct val="76000"/>
              <a:buNone/>
            </a:pPr>
            <a:endParaRPr lang="en-GB" dirty="0" smtClean="0"/>
          </a:p>
          <a:p>
            <a:pPr marL="0" lvl="0" indent="0">
              <a:spcAft>
                <a:spcPts val="600"/>
              </a:spcAft>
              <a:buClr>
                <a:srgbClr val="727CA3"/>
              </a:buClr>
              <a:buSzPct val="76000"/>
              <a:buFont typeface="Wingdings 3"/>
              <a:buChar char=""/>
            </a:pPr>
            <a:r>
              <a:rPr lang="en-GB" sz="2400" dirty="0" smtClean="0"/>
              <a:t> The </a:t>
            </a:r>
            <a:r>
              <a:rPr lang="en-GB" sz="2400" dirty="0"/>
              <a:t>lack of enforceability of a mediated agreement other than through court order was a source of dissatisfaction by the majority in mediation, as well as a reason to choose court or another FDR</a:t>
            </a:r>
            <a:r>
              <a:rPr lang="en-GB" sz="2400" dirty="0" smtClean="0"/>
              <a:t>.</a:t>
            </a:r>
          </a:p>
          <a:p>
            <a:pPr marL="431999" lvl="2" indent="0">
              <a:spcAft>
                <a:spcPts val="600"/>
              </a:spcAft>
              <a:buClr>
                <a:srgbClr val="727CA3"/>
              </a:buClr>
              <a:buSzPct val="76000"/>
              <a:buFont typeface="Wingdings 3"/>
              <a:buChar char=""/>
            </a:pPr>
            <a:r>
              <a:rPr lang="en-GB" sz="2000" dirty="0"/>
              <a:t>“At the time, I felt it was a good thing as we came up with something which we could work to. Since then... everything we agreed to at the time has been dismissed... It makes me wonder whether I should have gone to a solicitor and got it confirmed in court but I didn’t do that, it was my mistake.”  (Andy</a:t>
            </a:r>
            <a:r>
              <a:rPr lang="en-GB" sz="2000" dirty="0" smtClean="0"/>
              <a:t>)</a:t>
            </a:r>
            <a:endParaRPr lang="en-GB" sz="2400" dirty="0" smtClean="0"/>
          </a:p>
          <a:p>
            <a:pPr marL="0" indent="0">
              <a:spcAft>
                <a:spcPts val="600"/>
              </a:spcAft>
              <a:buClr>
                <a:srgbClr val="727CA3"/>
              </a:buClr>
              <a:buSzPct val="76000"/>
              <a:buNone/>
            </a:pPr>
            <a:endParaRPr lang="en-GB" dirty="0"/>
          </a:p>
          <a:p>
            <a:pPr marL="0" lvl="0" indent="0">
              <a:spcBef>
                <a:spcPts val="601"/>
              </a:spcBef>
              <a:buClr>
                <a:srgbClr val="727CA3"/>
              </a:buClr>
              <a:buSzPct val="76000"/>
              <a:buFont typeface="Wingdings 3"/>
              <a:buChar char=""/>
            </a:pPr>
            <a:endParaRPr lang="en-GB" dirty="0">
              <a:latin typeface="Gill Sans MT" pitchFamily="18"/>
            </a:endParaRPr>
          </a:p>
        </p:txBody>
      </p:sp>
    </p:spTree>
    <p:extLst>
      <p:ext uri="{BB962C8B-B14F-4D97-AF65-F5344CB8AC3E}">
        <p14:creationId xmlns:p14="http://schemas.microsoft.com/office/powerpoint/2010/main" val="2639850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Long term aims of three year study</a:t>
            </a:r>
            <a:endParaRPr lang="en-GB" dirty="0"/>
          </a:p>
        </p:txBody>
      </p:sp>
      <p:sp>
        <p:nvSpPr>
          <p:cNvPr id="3" name="Content Placeholder 2"/>
          <p:cNvSpPr>
            <a:spLocks noGrp="1"/>
          </p:cNvSpPr>
          <p:nvPr>
            <p:ph sz="quarter" idx="1"/>
          </p:nvPr>
        </p:nvSpPr>
        <p:spPr/>
        <p:txBody>
          <a:bodyPr>
            <a:normAutofit fontScale="92500"/>
          </a:bodyPr>
          <a:lstStyle/>
          <a:p>
            <a:r>
              <a:rPr lang="en-GB" dirty="0" smtClean="0"/>
              <a:t>To provide an up-to-date picture of awareness and experiences of three forms of out of court family dispute resolution:</a:t>
            </a:r>
          </a:p>
          <a:p>
            <a:pPr lvl="1"/>
            <a:r>
              <a:rPr lang="en-GB" dirty="0" smtClean="0">
                <a:solidFill>
                  <a:srgbClr val="7030A0"/>
                </a:solidFill>
              </a:rPr>
              <a:t>solicitor negotiations</a:t>
            </a:r>
          </a:p>
          <a:p>
            <a:pPr lvl="1"/>
            <a:r>
              <a:rPr lang="en-GB" dirty="0" smtClean="0">
                <a:solidFill>
                  <a:srgbClr val="7030A0"/>
                </a:solidFill>
              </a:rPr>
              <a:t>mediation</a:t>
            </a:r>
          </a:p>
          <a:p>
            <a:pPr lvl="1"/>
            <a:r>
              <a:rPr lang="en-GB" dirty="0" smtClean="0">
                <a:solidFill>
                  <a:srgbClr val="7030A0"/>
                </a:solidFill>
              </a:rPr>
              <a:t>collaborative law</a:t>
            </a:r>
          </a:p>
          <a:p>
            <a:r>
              <a:rPr lang="en-GB" dirty="0" smtClean="0"/>
              <a:t>To produce a ‘map’ of family dispute resolution pathways and consider which </a:t>
            </a:r>
            <a:r>
              <a:rPr lang="en-GB" dirty="0"/>
              <a:t>pathway(s) is/are most ‘appropriate’ for which cases and parties?</a:t>
            </a:r>
          </a:p>
          <a:p>
            <a:r>
              <a:rPr lang="en-GB" dirty="0" smtClean="0"/>
              <a:t>To consider which (if any) norms are embedded in these processes</a:t>
            </a:r>
            <a:endParaRPr lang="en-GB" dirty="0"/>
          </a:p>
          <a:p>
            <a:r>
              <a:rPr lang="en-GB" dirty="0" smtClean="0"/>
              <a:t>To provide research evidence to inform policy and practice</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67544" y="332656"/>
            <a:ext cx="8229600" cy="990600"/>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n-GB" dirty="0" smtClean="0"/>
              <a:t>Reasons for settlement in FDRs: </a:t>
            </a:r>
            <a:br>
              <a:rPr lang="en-GB" dirty="0" smtClean="0"/>
            </a:br>
            <a:r>
              <a:rPr lang="en-GB" dirty="0" smtClean="0"/>
              <a:t>Key messages</a:t>
            </a:r>
            <a:endParaRPr lang="en-US" dirty="0"/>
          </a:p>
        </p:txBody>
      </p:sp>
      <p:sp>
        <p:nvSpPr>
          <p:cNvPr id="3" name="Content Placeholder 2"/>
          <p:cNvSpPr txBox="1">
            <a:spLocks noGrp="1"/>
          </p:cNvSpPr>
          <p:nvPr>
            <p:ph type="body" idx="4294967295"/>
          </p:nvPr>
        </p:nvSpPr>
        <p:spPr>
          <a:xfrm>
            <a:off x="467544" y="1196752"/>
            <a:ext cx="8229240" cy="4937400"/>
          </a:xfrm>
        </p:spPr>
        <p:txBody>
          <a:bodyPr>
            <a:normAutofit fontScale="92500" lnSpcReduction="10000"/>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Bef>
                <a:spcPts val="601"/>
              </a:spcBef>
              <a:buClr>
                <a:srgbClr val="727CA3"/>
              </a:buClr>
              <a:buSzPct val="76000"/>
              <a:buNone/>
            </a:pPr>
            <a:endParaRPr lang="en-GB" dirty="0" smtClean="0"/>
          </a:p>
          <a:p>
            <a:pPr marL="0" lvl="0" indent="0">
              <a:spcAft>
                <a:spcPts val="600"/>
              </a:spcAft>
              <a:buClr>
                <a:srgbClr val="727CA3"/>
              </a:buClr>
              <a:buSzPct val="76000"/>
              <a:buFont typeface="Wingdings 3"/>
              <a:buChar char=""/>
            </a:pPr>
            <a:r>
              <a:rPr lang="en-GB" sz="2400" dirty="0"/>
              <a:t>Agreed fairness of outcome by both parties was the best settlement trigger, but often hard to achieve.</a:t>
            </a:r>
          </a:p>
          <a:p>
            <a:pPr marL="0" lvl="0" indent="0">
              <a:spcAft>
                <a:spcPts val="600"/>
              </a:spcAft>
              <a:buClr>
                <a:srgbClr val="727CA3"/>
              </a:buClr>
              <a:buSzPct val="76000"/>
              <a:buFont typeface="Wingdings 3"/>
              <a:buChar char=""/>
            </a:pPr>
            <a:r>
              <a:rPr lang="en-GB" sz="2400" dirty="0"/>
              <a:t>There were more levers to achieve financial pragmatism in FDRs than to settle children disputes with shared perceived satisfaction</a:t>
            </a:r>
            <a:r>
              <a:rPr lang="en-GB" sz="2400" dirty="0" smtClean="0"/>
              <a:t>.</a:t>
            </a:r>
          </a:p>
          <a:p>
            <a:pPr marL="0" indent="0">
              <a:spcAft>
                <a:spcPts val="600"/>
              </a:spcAft>
              <a:buClr>
                <a:srgbClr val="727CA3"/>
              </a:buClr>
              <a:buSzPct val="76000"/>
              <a:buFont typeface="Wingdings 3"/>
              <a:buChar char=""/>
            </a:pPr>
            <a:r>
              <a:rPr lang="en-GB" sz="2400" dirty="0" smtClean="0"/>
              <a:t>A </a:t>
            </a:r>
            <a:r>
              <a:rPr lang="en-GB" sz="2400" dirty="0"/>
              <a:t>process of attrition or general exhaustion and desire for closure, as well as a strong desire to avoid court or an inability to afford court proceedings, all play a role in settlement for some parties in all FDRs.</a:t>
            </a:r>
            <a:endParaRPr lang="en-GB" sz="2400" dirty="0" smtClean="0"/>
          </a:p>
          <a:p>
            <a:pPr marL="863999" lvl="2" indent="0">
              <a:spcAft>
                <a:spcPts val="600"/>
              </a:spcAft>
              <a:buClr>
                <a:srgbClr val="727CA3"/>
              </a:buClr>
              <a:buSzPct val="76000"/>
              <a:buFont typeface="Wingdings 3"/>
              <a:buChar char=""/>
            </a:pPr>
            <a:r>
              <a:rPr lang="en-GB" sz="2200" dirty="0"/>
              <a:t>“I feel I got the </a:t>
            </a:r>
            <a:r>
              <a:rPr lang="en-GB" sz="2200" dirty="0" smtClean="0"/>
              <a:t>absolute minimum. I </a:t>
            </a:r>
            <a:r>
              <a:rPr lang="en-GB" sz="2200" dirty="0"/>
              <a:t>didn’t really have a lot of choice in that unless I wanted to go to </a:t>
            </a:r>
            <a:r>
              <a:rPr lang="en-GB" sz="2200" dirty="0" smtClean="0"/>
              <a:t>court, which </a:t>
            </a:r>
            <a:r>
              <a:rPr lang="en-GB" sz="2200" dirty="0"/>
              <a:t>would cost me more</a:t>
            </a:r>
            <a:r>
              <a:rPr lang="en-GB" sz="2200" dirty="0" smtClean="0"/>
              <a:t>.” (</a:t>
            </a:r>
            <a:r>
              <a:rPr lang="en-GB" sz="2200" dirty="0" err="1" smtClean="0"/>
              <a:t>Tilda</a:t>
            </a:r>
            <a:r>
              <a:rPr lang="en-GB" sz="2200" dirty="0" smtClean="0"/>
              <a:t>)</a:t>
            </a:r>
            <a:endParaRPr lang="en-GB" sz="2200" dirty="0"/>
          </a:p>
          <a:p>
            <a:pPr marL="432000" lvl="1" indent="0">
              <a:spcAft>
                <a:spcPts val="600"/>
              </a:spcAft>
              <a:buClr>
                <a:srgbClr val="727CA3"/>
              </a:buClr>
              <a:buSzPct val="76000"/>
              <a:buFont typeface="Wingdings 3"/>
              <a:buChar char=""/>
            </a:pPr>
            <a:endParaRPr lang="en-GB" sz="1800" dirty="0" smtClean="0"/>
          </a:p>
          <a:p>
            <a:pPr marL="0" indent="0">
              <a:spcAft>
                <a:spcPts val="600"/>
              </a:spcAft>
              <a:buClr>
                <a:srgbClr val="727CA3"/>
              </a:buClr>
              <a:buSzPct val="76000"/>
              <a:buFont typeface="Wingdings 3"/>
              <a:buChar char=""/>
            </a:pPr>
            <a:r>
              <a:rPr lang="en-GB" dirty="0" smtClean="0"/>
              <a:t>.</a:t>
            </a:r>
            <a:endParaRPr lang="en-GB" dirty="0"/>
          </a:p>
          <a:p>
            <a:pPr marL="0" lvl="0" indent="0">
              <a:spcBef>
                <a:spcPts val="601"/>
              </a:spcBef>
              <a:buClr>
                <a:srgbClr val="727CA3"/>
              </a:buClr>
              <a:buSzPct val="76000"/>
              <a:buFont typeface="Wingdings 3"/>
              <a:buChar char=""/>
            </a:pPr>
            <a:endParaRPr lang="en-GB" dirty="0">
              <a:latin typeface="Gill Sans MT" pitchFamily="18"/>
            </a:endParaRPr>
          </a:p>
        </p:txBody>
      </p:sp>
    </p:spTree>
    <p:extLst>
      <p:ext uri="{BB962C8B-B14F-4D97-AF65-F5344CB8AC3E}">
        <p14:creationId xmlns:p14="http://schemas.microsoft.com/office/powerpoint/2010/main" val="611658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67544" y="332656"/>
            <a:ext cx="8229600" cy="990600"/>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n-GB" dirty="0" smtClean="0"/>
              <a:t>Unresolved cases in FDRs: </a:t>
            </a:r>
            <a:br>
              <a:rPr lang="en-GB" dirty="0" smtClean="0"/>
            </a:br>
            <a:r>
              <a:rPr lang="en-GB" dirty="0" smtClean="0"/>
              <a:t>Key messages</a:t>
            </a:r>
            <a:endParaRPr lang="en-US" dirty="0"/>
          </a:p>
        </p:txBody>
      </p:sp>
      <p:sp>
        <p:nvSpPr>
          <p:cNvPr id="3" name="Content Placeholder 2"/>
          <p:cNvSpPr txBox="1">
            <a:spLocks noGrp="1"/>
          </p:cNvSpPr>
          <p:nvPr>
            <p:ph type="body" idx="4294967295"/>
          </p:nvPr>
        </p:nvSpPr>
        <p:spPr>
          <a:xfrm>
            <a:off x="395536" y="908720"/>
            <a:ext cx="8229240" cy="4937400"/>
          </a:xfrm>
        </p:spPr>
        <p:txBody>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Bef>
                <a:spcPts val="601"/>
              </a:spcBef>
              <a:buClr>
                <a:srgbClr val="727CA3"/>
              </a:buClr>
              <a:buSzPct val="76000"/>
              <a:buNone/>
            </a:pPr>
            <a:endParaRPr lang="en-GB" dirty="0" smtClean="0"/>
          </a:p>
          <a:p>
            <a:pPr marL="432000" lvl="1" indent="0">
              <a:spcAft>
                <a:spcPts val="600"/>
              </a:spcAft>
              <a:buClr>
                <a:srgbClr val="727CA3"/>
              </a:buClr>
              <a:buSzPct val="76000"/>
              <a:buFont typeface="Wingdings 3"/>
              <a:buChar char=""/>
            </a:pPr>
            <a:r>
              <a:rPr lang="en-GB" sz="2400" dirty="0"/>
              <a:t>Not all cases can be resolved by FDR processes.  For some, pursuit of ‘justice’ or what they perceive to be the right outcome is critical and trumps the expediency of a compromise settlement. </a:t>
            </a:r>
            <a:endParaRPr lang="en-GB" sz="2400" dirty="0" smtClean="0"/>
          </a:p>
          <a:p>
            <a:pPr marL="432000" lvl="1" indent="0">
              <a:spcAft>
                <a:spcPts val="600"/>
              </a:spcAft>
              <a:buClr>
                <a:srgbClr val="727CA3"/>
              </a:buClr>
              <a:buSzPct val="76000"/>
              <a:buFont typeface="Wingdings 3"/>
              <a:buChar char=""/>
            </a:pPr>
            <a:r>
              <a:rPr lang="en-GB" sz="2400" dirty="0" smtClean="0"/>
              <a:t>For example, some fathers would not agree to anything less than 50:50 shared care and were still pursuing this.</a:t>
            </a:r>
          </a:p>
          <a:p>
            <a:pPr marL="0" indent="0">
              <a:spcAft>
                <a:spcPts val="600"/>
              </a:spcAft>
              <a:buClr>
                <a:srgbClr val="727CA3"/>
              </a:buClr>
              <a:buSzPct val="76000"/>
              <a:buNone/>
            </a:pPr>
            <a:endParaRPr lang="en-GB" sz="2400" dirty="0"/>
          </a:p>
          <a:p>
            <a:pPr marL="0" lvl="0" indent="0">
              <a:spcBef>
                <a:spcPts val="601"/>
              </a:spcBef>
              <a:buClr>
                <a:srgbClr val="727CA3"/>
              </a:buClr>
              <a:buSzPct val="76000"/>
              <a:buFont typeface="Wingdings 3"/>
              <a:buChar char=""/>
            </a:pPr>
            <a:endParaRPr lang="en-GB" dirty="0">
              <a:latin typeface="Gill Sans MT" pitchFamily="18"/>
            </a:endParaRPr>
          </a:p>
        </p:txBody>
      </p:sp>
    </p:spTree>
    <p:extLst>
      <p:ext uri="{BB962C8B-B14F-4D97-AF65-F5344CB8AC3E}">
        <p14:creationId xmlns:p14="http://schemas.microsoft.com/office/powerpoint/2010/main" val="4135438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67544" y="188640"/>
            <a:ext cx="8229600" cy="990600"/>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n-GB" dirty="0" smtClean="0"/>
              <a:t>Longer term outcomes of FDRs: </a:t>
            </a:r>
            <a:br>
              <a:rPr lang="en-GB" dirty="0" smtClean="0"/>
            </a:br>
            <a:r>
              <a:rPr lang="en-GB" dirty="0" smtClean="0"/>
              <a:t>Communication</a:t>
            </a:r>
            <a:endParaRPr lang="en-US" dirty="0"/>
          </a:p>
        </p:txBody>
      </p:sp>
      <p:sp>
        <p:nvSpPr>
          <p:cNvPr id="3" name="Content Placeholder 2"/>
          <p:cNvSpPr txBox="1">
            <a:spLocks noGrp="1"/>
          </p:cNvSpPr>
          <p:nvPr>
            <p:ph type="body" idx="4294967295"/>
          </p:nvPr>
        </p:nvSpPr>
        <p:spPr>
          <a:xfrm>
            <a:off x="323528" y="1124744"/>
            <a:ext cx="8301248" cy="5225432"/>
          </a:xfrm>
        </p:spPr>
        <p:txBody>
          <a:bodyPr>
            <a:normAutofit lnSpcReduction="10000"/>
          </a:bodyPr>
          <a:lstStyle>
            <a:defPPr marL="432000" lvl="0" indent="-324000" algn="l" hangingPunct="1">
              <a:spcBef>
                <a:spcPts val="0"/>
              </a:spcBef>
              <a:spcAft>
                <a:spcPts val="1417"/>
              </a:spcAft>
              <a:buSzPct val="45000"/>
              <a:buFont typeface="StarSymbol"/>
              <a:buNone/>
              <a:defRPr lang="en-US" sz="2600" b="0" i="0" u="none" strike="noStrike" kern="1200" spc="0">
                <a:ln>
                  <a:noFill/>
                </a:ln>
                <a:solidFill>
                  <a:srgbClr val="000000"/>
                </a:solidFill>
                <a:latin typeface="Gill Sans MT"/>
                <a:ea typeface="Microsoft YaHei" pitchFamily="2"/>
                <a:cs typeface="Mangal" pitchFamily="2"/>
              </a:defRPr>
            </a:defPPr>
            <a:lvl1pPr marL="432000" lvl="0" indent="-324000" algn="l" hangingPunct="1">
              <a:spcBef>
                <a:spcPts val="0"/>
              </a:spcBef>
              <a:spcAft>
                <a:spcPts val="1417"/>
              </a:spcAft>
              <a:buSzPct val="45000"/>
              <a:buFont typeface="StarSymbol"/>
              <a:buChar char="●"/>
              <a:defRPr lang="en-US" sz="2600" b="0" i="0" u="none" strike="noStrike" kern="1200" spc="0">
                <a:ln>
                  <a:noFill/>
                </a:ln>
                <a:solidFill>
                  <a:srgbClr val="000000"/>
                </a:solidFill>
                <a:latin typeface="Gill Sans MT"/>
                <a:ea typeface="Microsoft YaHei" pitchFamily="2"/>
                <a:cs typeface="Mangal" pitchFamily="2"/>
              </a:defRPr>
            </a:lvl1pPr>
            <a:lvl2pPr marL="864000" lvl="1" indent="-324000" algn="l" hangingPunct="1">
              <a:spcBef>
                <a:spcPts val="0"/>
              </a:spcBef>
              <a:spcAft>
                <a:spcPts val="1134"/>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2pPr>
            <a:lvl3pPr marL="1295999" lvl="2" indent="-288000" algn="l" hangingPunct="1">
              <a:spcBef>
                <a:spcPts val="0"/>
              </a:spcBef>
              <a:spcAft>
                <a:spcPts val="850"/>
              </a:spcAft>
              <a:buSzPct val="75000"/>
              <a:buFont typeface="StarSymbol"/>
              <a:buChar char="–"/>
              <a:defRPr lang="en-US" sz="1800" b="0" i="0" u="none" strike="noStrike" kern="1200" spc="0">
                <a:ln>
                  <a:noFill/>
                </a:ln>
                <a:solidFill>
                  <a:srgbClr val="000000"/>
                </a:solidFill>
                <a:latin typeface="Gill Sans MT"/>
                <a:ea typeface="Microsoft YaHei" pitchFamily="2"/>
                <a:cs typeface="Mangal" pitchFamily="2"/>
              </a:defRPr>
            </a:lvl3pPr>
            <a:lvl4pPr marL="1728000" lvl="3" indent="-216000" algn="l" hangingPunct="1">
              <a:spcBef>
                <a:spcPts val="0"/>
              </a:spcBef>
              <a:spcAft>
                <a:spcPts val="567"/>
              </a:spcAft>
              <a:buSzPct val="45000"/>
              <a:buFont typeface="StarSymbol"/>
              <a:buChar char="●"/>
              <a:defRPr lang="en-US" sz="1600" b="0" i="0" u="none" strike="noStrike" kern="1200" spc="0">
                <a:ln>
                  <a:noFill/>
                </a:ln>
                <a:solidFill>
                  <a:srgbClr val="000000"/>
                </a:solidFill>
                <a:latin typeface="Gill Sans MT"/>
                <a:ea typeface="Microsoft YaHei" pitchFamily="2"/>
                <a:cs typeface="Mangal" pitchFamily="2"/>
              </a:defRPr>
            </a:lvl4pPr>
            <a:lvl5pPr marL="2160000" lvl="4" indent="-216000" algn="l" hangingPunct="1">
              <a:spcBef>
                <a:spcPts val="0"/>
              </a:spcBef>
              <a:spcAft>
                <a:spcPts val="283"/>
              </a:spcAft>
              <a:buSzPct val="7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Gill Sans MT"/>
                <a:ea typeface="Microsoft YaHei" pitchFamily="2"/>
                <a:cs typeface="Mangal" pitchFamily="2"/>
              </a:defRPr>
            </a:lvl9pPr>
          </a:lstStyle>
          <a:p>
            <a:pPr marL="0" indent="0">
              <a:spcBef>
                <a:spcPts val="601"/>
              </a:spcBef>
              <a:buClr>
                <a:srgbClr val="727CA3"/>
              </a:buClr>
              <a:buSzPct val="76000"/>
              <a:buNone/>
            </a:pPr>
            <a:endParaRPr lang="en-GB" dirty="0" smtClean="0"/>
          </a:p>
          <a:p>
            <a:pPr marL="0" indent="0">
              <a:spcAft>
                <a:spcPts val="600"/>
              </a:spcAft>
              <a:buClr>
                <a:srgbClr val="727CA3"/>
              </a:buClr>
              <a:buSzPct val="76000"/>
              <a:buFont typeface="Wingdings 3"/>
              <a:buChar char=""/>
            </a:pPr>
            <a:r>
              <a:rPr lang="en-GB" sz="2400" dirty="0"/>
              <a:t>T</a:t>
            </a:r>
            <a:r>
              <a:rPr lang="en-GB" sz="2400" dirty="0" smtClean="0"/>
              <a:t>he </a:t>
            </a:r>
            <a:r>
              <a:rPr lang="en-GB" sz="2400" dirty="0"/>
              <a:t>‘success’ of FDR processes may be measured both in terms of immediate resolution of the particular dispute(s) and/or in terms of longer term benefits. </a:t>
            </a:r>
            <a:endParaRPr lang="en-GB" sz="2400" dirty="0" smtClean="0"/>
          </a:p>
          <a:p>
            <a:pPr marL="0" indent="0">
              <a:spcAft>
                <a:spcPts val="600"/>
              </a:spcAft>
              <a:buClr>
                <a:srgbClr val="727CA3"/>
              </a:buClr>
              <a:buSzPct val="76000"/>
              <a:buFont typeface="Wingdings 3"/>
              <a:buChar char=""/>
            </a:pPr>
            <a:r>
              <a:rPr lang="en-GB" sz="2400" dirty="0" smtClean="0"/>
              <a:t>Overall </a:t>
            </a:r>
            <a:r>
              <a:rPr lang="en-GB" sz="2400" dirty="0"/>
              <a:t>in our sample, Mediation was seen as improving communication in around 40% of cases, whereas under a quarter of Solicitor Negotiation participants felt they </a:t>
            </a:r>
            <a:r>
              <a:rPr lang="en-GB" sz="2400" dirty="0" smtClean="0"/>
              <a:t>benefited </a:t>
            </a:r>
            <a:r>
              <a:rPr lang="en-GB" sz="2400" dirty="0"/>
              <a:t>in this way.  </a:t>
            </a:r>
            <a:endParaRPr lang="en-GB" sz="2400" dirty="0" smtClean="0"/>
          </a:p>
          <a:p>
            <a:pPr marL="432000" lvl="1" indent="0">
              <a:spcAft>
                <a:spcPts val="600"/>
              </a:spcAft>
              <a:buClr>
                <a:srgbClr val="727CA3"/>
              </a:buClr>
              <a:buSzPct val="76000"/>
              <a:buFont typeface="Wingdings 3"/>
              <a:buChar char=""/>
            </a:pPr>
            <a:r>
              <a:rPr lang="en-GB" sz="1800" dirty="0"/>
              <a:t>“</a:t>
            </a:r>
            <a:r>
              <a:rPr lang="en-GB" dirty="0"/>
              <a:t>We still have the odd </a:t>
            </a:r>
            <a:r>
              <a:rPr lang="en-GB" dirty="0" smtClean="0"/>
              <a:t>niggle, but it’s </a:t>
            </a:r>
            <a:r>
              <a:rPr lang="en-GB" dirty="0"/>
              <a:t>taught me to... You can’t go over the top having every little minor detail</a:t>
            </a:r>
            <a:r>
              <a:rPr lang="en-GB" dirty="0" smtClean="0"/>
              <a:t>.  </a:t>
            </a:r>
            <a:r>
              <a:rPr lang="en-GB" dirty="0"/>
              <a:t>It’s made it easier.  We don’t argue like we used to, and I think it just stems from Mediation.” (Kathy</a:t>
            </a:r>
            <a:r>
              <a:rPr lang="en-GB" dirty="0" smtClean="0"/>
              <a:t>).</a:t>
            </a:r>
            <a:endParaRPr lang="en-GB" sz="2400" dirty="0" smtClean="0"/>
          </a:p>
          <a:p>
            <a:pPr marL="0" indent="0">
              <a:spcBef>
                <a:spcPts val="601"/>
              </a:spcBef>
              <a:buClr>
                <a:srgbClr val="727CA3"/>
              </a:buClr>
              <a:buSzPct val="76000"/>
              <a:buFont typeface="Wingdings 3"/>
              <a:buChar char=""/>
            </a:pPr>
            <a:r>
              <a:rPr lang="en-GB" dirty="0" smtClean="0"/>
              <a:t>In Mediation, good communication </a:t>
            </a:r>
            <a:r>
              <a:rPr lang="en-GB" dirty="0"/>
              <a:t>outcomes were highly correlated with successful </a:t>
            </a:r>
            <a:r>
              <a:rPr lang="en-GB" dirty="0" smtClean="0"/>
              <a:t>resolution.</a:t>
            </a:r>
          </a:p>
          <a:p>
            <a:pPr marL="0" indent="0">
              <a:spcBef>
                <a:spcPts val="601"/>
              </a:spcBef>
              <a:buClr>
                <a:srgbClr val="727CA3"/>
              </a:buClr>
              <a:buSzPct val="76000"/>
              <a:buNone/>
            </a:pPr>
            <a:endParaRPr lang="en-GB" dirty="0"/>
          </a:p>
          <a:p>
            <a:pPr marL="0" lvl="0" indent="0">
              <a:spcBef>
                <a:spcPts val="601"/>
              </a:spcBef>
              <a:buClr>
                <a:srgbClr val="727CA3"/>
              </a:buClr>
              <a:buSzPct val="76000"/>
              <a:buFont typeface="Wingdings 3"/>
              <a:buChar char=""/>
            </a:pPr>
            <a:endParaRPr lang="en-GB" dirty="0">
              <a:latin typeface="Gill Sans MT" pitchFamily="18"/>
            </a:endParaRPr>
          </a:p>
        </p:txBody>
      </p:sp>
    </p:spTree>
    <p:extLst>
      <p:ext uri="{BB962C8B-B14F-4D97-AF65-F5344CB8AC3E}">
        <p14:creationId xmlns:p14="http://schemas.microsoft.com/office/powerpoint/2010/main" val="3031100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‘Just’ Settlements?</a:t>
            </a:r>
            <a:endParaRPr lang="en-GB" dirty="0"/>
          </a:p>
        </p:txBody>
      </p:sp>
      <p:sp>
        <p:nvSpPr>
          <p:cNvPr id="3" name="Subtitle 2"/>
          <p:cNvSpPr>
            <a:spLocks noGrp="1"/>
          </p:cNvSpPr>
          <p:nvPr>
            <p:ph type="subTitle" idx="1"/>
          </p:nvPr>
        </p:nvSpPr>
        <p:spPr/>
        <p:txBody>
          <a:bodyPr/>
          <a:lstStyle/>
          <a:p>
            <a:r>
              <a:rPr lang="en-GB" dirty="0" smtClean="0"/>
              <a:t>Normative Commitments in FDR</a:t>
            </a:r>
            <a:endParaRPr lang="en-GB" dirty="0"/>
          </a:p>
        </p:txBody>
      </p:sp>
      <p:pic>
        <p:nvPicPr>
          <p:cNvPr id="4" name="Picture 2" descr="F:\Kate's Mapping Paths\documents\logo.JPG"/>
          <p:cNvPicPr>
            <a:picLocks noChangeAspect="1" noChangeArrowheads="1"/>
          </p:cNvPicPr>
          <p:nvPr/>
        </p:nvPicPr>
        <p:blipFill>
          <a:blip r:embed="rId2" cstate="print"/>
          <a:srcRect/>
          <a:stretch>
            <a:fillRect/>
          </a:stretch>
        </p:blipFill>
        <p:spPr bwMode="auto">
          <a:xfrm>
            <a:off x="2411760" y="350656"/>
            <a:ext cx="4392488" cy="2930226"/>
          </a:xfrm>
          <a:prstGeom prst="rect">
            <a:avLst/>
          </a:prstGeom>
          <a:noFill/>
        </p:spPr>
      </p:pic>
    </p:spTree>
    <p:extLst>
      <p:ext uri="{BB962C8B-B14F-4D97-AF65-F5344CB8AC3E}">
        <p14:creationId xmlns:p14="http://schemas.microsoft.com/office/powerpoint/2010/main" val="40643903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Questions</a:t>
            </a:r>
            <a:endParaRPr lang="en-GB" sz="3600" dirty="0"/>
          </a:p>
        </p:txBody>
      </p:sp>
      <p:sp>
        <p:nvSpPr>
          <p:cNvPr id="3" name="Content Placeholder 2"/>
          <p:cNvSpPr>
            <a:spLocks noGrp="1"/>
          </p:cNvSpPr>
          <p:nvPr>
            <p:ph sz="quarter" idx="1"/>
          </p:nvPr>
        </p:nvSpPr>
        <p:spPr>
          <a:xfrm>
            <a:off x="457200" y="1268760"/>
            <a:ext cx="8229600" cy="5256584"/>
          </a:xfrm>
        </p:spPr>
        <p:txBody>
          <a:bodyPr>
            <a:normAutofit fontScale="92500" lnSpcReduction="10000"/>
          </a:bodyPr>
          <a:lstStyle/>
          <a:p>
            <a:r>
              <a:rPr lang="en-GB" sz="3500" dirty="0" smtClean="0"/>
              <a:t>What normative commitments – conceptions of what would be a ‘fair’ outcome – do parties bring to FDR? </a:t>
            </a:r>
          </a:p>
          <a:p>
            <a:pPr lvl="1"/>
            <a:r>
              <a:rPr lang="en-GB" sz="3000" dirty="0" smtClean="0"/>
              <a:t>Does this vary according to FDR process?</a:t>
            </a:r>
          </a:p>
          <a:p>
            <a:r>
              <a:rPr lang="en-GB" sz="3500" dirty="0" smtClean="0"/>
              <a:t>What norms are embodied in the agreements reached?</a:t>
            </a:r>
          </a:p>
          <a:p>
            <a:pPr lvl="1"/>
            <a:r>
              <a:rPr lang="en-GB" sz="3000" dirty="0" smtClean="0"/>
              <a:t>Does this vary according to FDR process?</a:t>
            </a:r>
          </a:p>
          <a:p>
            <a:r>
              <a:rPr lang="en-GB" sz="3500" dirty="0" smtClean="0"/>
              <a:t>How far does the ‘shadow of the law’ fall on agreements reached in each FDR process?</a:t>
            </a:r>
          </a:p>
          <a:p>
            <a:r>
              <a:rPr lang="en-GB" sz="3500" dirty="0" smtClean="0"/>
              <a:t>Does FDR just achieve settlements, or does it achieve ‘just’ settlements?</a:t>
            </a:r>
          </a:p>
          <a:p>
            <a:endParaRPr lang="en-GB" dirty="0"/>
          </a:p>
        </p:txBody>
      </p:sp>
    </p:spTree>
    <p:extLst>
      <p:ext uri="{BB962C8B-B14F-4D97-AF65-F5344CB8AC3E}">
        <p14:creationId xmlns:p14="http://schemas.microsoft.com/office/powerpoint/2010/main" val="29345084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Predominant norms brought in by parties</a:t>
            </a:r>
            <a:endParaRPr lang="en-GB" sz="3600" dirty="0"/>
          </a:p>
        </p:txBody>
      </p:sp>
      <p:sp>
        <p:nvSpPr>
          <p:cNvPr id="3" name="Content Placeholder 2"/>
          <p:cNvSpPr>
            <a:spLocks noGrp="1"/>
          </p:cNvSpPr>
          <p:nvPr>
            <p:ph sz="quarter" idx="1"/>
          </p:nvPr>
        </p:nvSpPr>
        <p:spPr>
          <a:xfrm>
            <a:off x="457200" y="1484784"/>
            <a:ext cx="8229600" cy="4672176"/>
          </a:xfrm>
        </p:spPr>
        <p:txBody>
          <a:bodyPr/>
          <a:lstStyle/>
          <a:p>
            <a:r>
              <a:rPr lang="en-GB" sz="3200" dirty="0" smtClean="0"/>
              <a:t>Varied by type of matter – children / finances</a:t>
            </a:r>
          </a:p>
          <a:p>
            <a:r>
              <a:rPr lang="en-GB" sz="3200" dirty="0" smtClean="0"/>
              <a:t>Varied by gender of parties</a:t>
            </a:r>
          </a:p>
          <a:p>
            <a:r>
              <a:rPr lang="en-GB" sz="3200" dirty="0" smtClean="0"/>
              <a:t>Did not vary by FDR process</a:t>
            </a:r>
          </a:p>
          <a:p>
            <a:pPr>
              <a:buNone/>
            </a:pPr>
            <a:endParaRPr lang="en-GB" dirty="0"/>
          </a:p>
          <a:p>
            <a:pPr>
              <a:buNone/>
            </a:pPr>
            <a:endParaRPr lang="en-GB" dirty="0" smtClean="0"/>
          </a:p>
        </p:txBody>
      </p:sp>
      <p:graphicFrame>
        <p:nvGraphicFramePr>
          <p:cNvPr id="4" name="Table 3"/>
          <p:cNvGraphicFramePr>
            <a:graphicFrameLocks noGrp="1"/>
          </p:cNvGraphicFramePr>
          <p:nvPr/>
        </p:nvGraphicFramePr>
        <p:xfrm>
          <a:off x="1259632" y="3717032"/>
          <a:ext cx="6096000" cy="1645920"/>
        </p:xfrm>
        <a:graphic>
          <a:graphicData uri="http://schemas.openxmlformats.org/drawingml/2006/table">
            <a:tbl>
              <a:tblPr firstRow="1" bandRow="1">
                <a:tableStyleId>{5C22544A-7EE6-4342-B048-85BDC9FD1C3A}</a:tableStyleId>
              </a:tblPr>
              <a:tblGrid>
                <a:gridCol w="1224136"/>
                <a:gridCol w="2520280"/>
                <a:gridCol w="2351584"/>
              </a:tblGrid>
              <a:tr h="0">
                <a:tc>
                  <a:txBody>
                    <a:bodyPr/>
                    <a:lstStyle/>
                    <a:p>
                      <a:endParaRPr lang="en-GB" dirty="0"/>
                    </a:p>
                  </a:txBody>
                  <a:tcPr/>
                </a:tc>
                <a:tc>
                  <a:txBody>
                    <a:bodyPr/>
                    <a:lstStyle/>
                    <a:p>
                      <a:r>
                        <a:rPr lang="en-GB" dirty="0" smtClean="0"/>
                        <a:t>Children</a:t>
                      </a:r>
                      <a:endParaRPr lang="en-GB" dirty="0"/>
                    </a:p>
                  </a:txBody>
                  <a:tcPr/>
                </a:tc>
                <a:tc>
                  <a:txBody>
                    <a:bodyPr/>
                    <a:lstStyle/>
                    <a:p>
                      <a:r>
                        <a:rPr lang="en-GB" dirty="0" smtClean="0"/>
                        <a:t>Finances</a:t>
                      </a:r>
                      <a:endParaRPr lang="en-GB" dirty="0"/>
                    </a:p>
                  </a:txBody>
                  <a:tcPr/>
                </a:tc>
              </a:tr>
              <a:tr h="0">
                <a:tc>
                  <a:txBody>
                    <a:bodyPr/>
                    <a:lstStyle/>
                    <a:p>
                      <a:r>
                        <a:rPr lang="en-GB" dirty="0" smtClean="0"/>
                        <a:t>Women</a:t>
                      </a:r>
                      <a:endParaRPr lang="en-GB" dirty="0"/>
                    </a:p>
                  </a:txBody>
                  <a:tcPr/>
                </a:tc>
                <a:tc>
                  <a:txBody>
                    <a:bodyPr/>
                    <a:lstStyle/>
                    <a:p>
                      <a:r>
                        <a:rPr lang="en-GB" dirty="0" smtClean="0"/>
                        <a:t>Child welfare</a:t>
                      </a:r>
                    </a:p>
                    <a:p>
                      <a:r>
                        <a:rPr lang="en-GB" dirty="0" smtClean="0"/>
                        <a:t>Primary carer/status quo</a:t>
                      </a:r>
                      <a:endParaRPr lang="en-GB" dirty="0"/>
                    </a:p>
                  </a:txBody>
                  <a:tcPr/>
                </a:tc>
                <a:tc>
                  <a:txBody>
                    <a:bodyPr/>
                    <a:lstStyle/>
                    <a:p>
                      <a:r>
                        <a:rPr lang="en-GB" dirty="0" smtClean="0"/>
                        <a:t>Needs</a:t>
                      </a:r>
                    </a:p>
                    <a:p>
                      <a:r>
                        <a:rPr lang="en-GB" dirty="0" smtClean="0"/>
                        <a:t>(mixed</a:t>
                      </a:r>
                      <a:r>
                        <a:rPr lang="en-GB" baseline="0" dirty="0" smtClean="0"/>
                        <a:t> feelings)</a:t>
                      </a:r>
                      <a:endParaRPr lang="en-GB" dirty="0"/>
                    </a:p>
                  </a:txBody>
                  <a:tcPr/>
                </a:tc>
              </a:tr>
              <a:tr h="0">
                <a:tc>
                  <a:txBody>
                    <a:bodyPr/>
                    <a:lstStyle/>
                    <a:p>
                      <a:r>
                        <a:rPr lang="en-GB" dirty="0" smtClean="0"/>
                        <a:t>Men</a:t>
                      </a:r>
                      <a:endParaRPr lang="en-GB" dirty="0"/>
                    </a:p>
                  </a:txBody>
                  <a:tcPr/>
                </a:tc>
                <a:tc>
                  <a:txBody>
                    <a:bodyPr/>
                    <a:lstStyle/>
                    <a:p>
                      <a:r>
                        <a:rPr lang="en-GB" dirty="0" smtClean="0"/>
                        <a:t>Formal equality</a:t>
                      </a:r>
                    </a:p>
                    <a:p>
                      <a:r>
                        <a:rPr lang="en-GB" dirty="0" smtClean="0"/>
                        <a:t>Rights</a:t>
                      </a:r>
                      <a:endParaRPr lang="en-GB" dirty="0"/>
                    </a:p>
                  </a:txBody>
                  <a:tcPr/>
                </a:tc>
                <a:tc>
                  <a:txBody>
                    <a:bodyPr/>
                    <a:lstStyle/>
                    <a:p>
                      <a:r>
                        <a:rPr lang="en-GB" dirty="0" smtClean="0"/>
                        <a:t>Formal equality</a:t>
                      </a:r>
                    </a:p>
                    <a:p>
                      <a:r>
                        <a:rPr lang="en-GB" dirty="0" smtClean="0"/>
                        <a:t>Contributions</a:t>
                      </a:r>
                      <a:endParaRPr lang="en-GB" dirty="0"/>
                    </a:p>
                  </a:txBody>
                  <a:tcPr/>
                </a:tc>
              </a:tr>
            </a:tbl>
          </a:graphicData>
        </a:graphic>
      </p:graphicFrame>
    </p:spTree>
    <p:extLst>
      <p:ext uri="{BB962C8B-B14F-4D97-AF65-F5344CB8AC3E}">
        <p14:creationId xmlns:p14="http://schemas.microsoft.com/office/powerpoint/2010/main" val="13446657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Practitioners – shadow of the law</a:t>
            </a:r>
            <a:endParaRPr lang="en-GB" sz="3600" dirty="0"/>
          </a:p>
        </p:txBody>
      </p:sp>
      <p:sp>
        <p:nvSpPr>
          <p:cNvPr id="3" name="Content Placeholder 2"/>
          <p:cNvSpPr>
            <a:spLocks noGrp="1"/>
          </p:cNvSpPr>
          <p:nvPr>
            <p:ph sz="quarter" idx="1"/>
          </p:nvPr>
        </p:nvSpPr>
        <p:spPr>
          <a:xfrm>
            <a:off x="457200" y="1412776"/>
            <a:ext cx="8229600" cy="4744184"/>
          </a:xfrm>
        </p:spPr>
        <p:txBody>
          <a:bodyPr/>
          <a:lstStyle/>
          <a:p>
            <a:r>
              <a:rPr lang="en-GB" sz="3200" dirty="0" smtClean="0"/>
              <a:t>Consciousness did not vary by type of practitioner – legal parameters/how a court would be likely to decide</a:t>
            </a:r>
          </a:p>
          <a:p>
            <a:r>
              <a:rPr lang="en-GB" sz="3200" dirty="0" smtClean="0"/>
              <a:t>Advice varied by FDR process (obviously)</a:t>
            </a:r>
          </a:p>
          <a:p>
            <a:r>
              <a:rPr lang="en-GB" sz="3200" dirty="0" smtClean="0"/>
              <a:t>Information in mediation varied by type of practitioner – lawyer/non-lawyer</a:t>
            </a:r>
          </a:p>
          <a:p>
            <a:r>
              <a:rPr lang="en-GB" sz="3200" dirty="0" smtClean="0"/>
              <a:t>Steering varied by type of matter – children / finances</a:t>
            </a:r>
          </a:p>
          <a:p>
            <a:endParaRPr lang="en-GB" dirty="0"/>
          </a:p>
        </p:txBody>
      </p:sp>
    </p:spTree>
    <p:extLst>
      <p:ext uri="{BB962C8B-B14F-4D97-AF65-F5344CB8AC3E}">
        <p14:creationId xmlns:p14="http://schemas.microsoft.com/office/powerpoint/2010/main" val="18332231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Steering strategies in mediation</a:t>
            </a:r>
            <a:endParaRPr lang="en-GB" sz="3600" dirty="0"/>
          </a:p>
        </p:txBody>
      </p:sp>
      <p:sp>
        <p:nvSpPr>
          <p:cNvPr id="3" name="Content Placeholder 2"/>
          <p:cNvSpPr>
            <a:spLocks noGrp="1"/>
          </p:cNvSpPr>
          <p:nvPr>
            <p:ph sz="quarter" idx="1"/>
          </p:nvPr>
        </p:nvSpPr>
        <p:spPr>
          <a:xfrm>
            <a:off x="457200" y="1268760"/>
            <a:ext cx="8229600" cy="5256584"/>
          </a:xfrm>
        </p:spPr>
        <p:txBody>
          <a:bodyPr>
            <a:noAutofit/>
          </a:bodyPr>
          <a:lstStyle/>
          <a:p>
            <a:r>
              <a:rPr lang="en-GB" sz="2800" dirty="0" smtClean="0"/>
              <a:t>Explain legal principles/how a court would decide</a:t>
            </a:r>
          </a:p>
          <a:p>
            <a:r>
              <a:rPr lang="en-GB" sz="2800" dirty="0" smtClean="0"/>
              <a:t>Give options based on legal principles/how a court would decide</a:t>
            </a:r>
          </a:p>
          <a:p>
            <a:r>
              <a:rPr lang="en-GB" sz="2800" dirty="0" smtClean="0"/>
              <a:t>Neutrally encourage reconsideration/explore alternatives</a:t>
            </a:r>
          </a:p>
          <a:p>
            <a:r>
              <a:rPr lang="en-GB" sz="2800" dirty="0" smtClean="0"/>
              <a:t>Reality test</a:t>
            </a:r>
          </a:p>
          <a:p>
            <a:r>
              <a:rPr lang="en-GB" sz="2800" dirty="0" smtClean="0"/>
              <a:t>Tell parties agreement is outside parameters (hence likely problems with court approval)</a:t>
            </a:r>
          </a:p>
          <a:p>
            <a:r>
              <a:rPr lang="en-GB" sz="2800" dirty="0" smtClean="0"/>
              <a:t>Refer for/strongly encourage legal advice</a:t>
            </a:r>
          </a:p>
          <a:p>
            <a:r>
              <a:rPr lang="en-GB" sz="2800" dirty="0" smtClean="0"/>
              <a:t>Flag concerns for lawyers in MOU/record in summary</a:t>
            </a:r>
          </a:p>
        </p:txBody>
      </p:sp>
    </p:spTree>
    <p:extLst>
      <p:ext uri="{BB962C8B-B14F-4D97-AF65-F5344CB8AC3E}">
        <p14:creationId xmlns:p14="http://schemas.microsoft.com/office/powerpoint/2010/main" val="2574840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Predominant norms in outcomes</a:t>
            </a:r>
            <a:endParaRPr lang="en-GB" sz="3600" dirty="0"/>
          </a:p>
        </p:txBody>
      </p:sp>
      <p:sp>
        <p:nvSpPr>
          <p:cNvPr id="3" name="Content Placeholder 2"/>
          <p:cNvSpPr>
            <a:spLocks noGrp="1"/>
          </p:cNvSpPr>
          <p:nvPr>
            <p:ph sz="quarter" idx="1"/>
          </p:nvPr>
        </p:nvSpPr>
        <p:spPr>
          <a:xfrm>
            <a:off x="457200" y="1340768"/>
            <a:ext cx="8229600" cy="5184576"/>
          </a:xfrm>
        </p:spPr>
        <p:txBody>
          <a:bodyPr>
            <a:normAutofit/>
          </a:bodyPr>
          <a:lstStyle/>
          <a:p>
            <a:r>
              <a:rPr lang="en-GB" sz="3200" dirty="0" smtClean="0"/>
              <a:t>Fairly consistent between matter types:</a:t>
            </a:r>
          </a:p>
          <a:p>
            <a:pPr>
              <a:buNone/>
            </a:pPr>
            <a:endParaRPr lang="en-GB" dirty="0" smtClean="0"/>
          </a:p>
          <a:p>
            <a:endParaRPr lang="en-GB" dirty="0" smtClean="0"/>
          </a:p>
          <a:p>
            <a:r>
              <a:rPr lang="en-GB" sz="3200" dirty="0" smtClean="0"/>
              <a:t>Finances varied a little between FDRs:</a:t>
            </a:r>
          </a:p>
          <a:p>
            <a:pPr>
              <a:buNone/>
            </a:pPr>
            <a:endParaRPr lang="en-GB" dirty="0" smtClean="0"/>
          </a:p>
          <a:p>
            <a:endParaRPr lang="en-GB" dirty="0" smtClean="0"/>
          </a:p>
          <a:p>
            <a:endParaRPr lang="en-GB" dirty="0" smtClean="0"/>
          </a:p>
          <a:p>
            <a:r>
              <a:rPr lang="en-GB" sz="3200" dirty="0" smtClean="0"/>
              <a:t>Shadow of the law: parties much more conscious of being steered in financial matters than in children’s matters</a:t>
            </a:r>
            <a:endParaRPr lang="en-GB" sz="3200" dirty="0"/>
          </a:p>
        </p:txBody>
      </p:sp>
      <p:graphicFrame>
        <p:nvGraphicFramePr>
          <p:cNvPr id="4" name="Table 3"/>
          <p:cNvGraphicFramePr>
            <a:graphicFrameLocks noGrp="1"/>
          </p:cNvGraphicFramePr>
          <p:nvPr/>
        </p:nvGraphicFramePr>
        <p:xfrm>
          <a:off x="827584" y="1988840"/>
          <a:ext cx="7560840" cy="914400"/>
        </p:xfrm>
        <a:graphic>
          <a:graphicData uri="http://schemas.openxmlformats.org/drawingml/2006/table">
            <a:tbl>
              <a:tblPr firstRow="1" bandRow="1">
                <a:tableStyleId>{5C22544A-7EE6-4342-B048-85BDC9FD1C3A}</a:tableStyleId>
              </a:tblPr>
              <a:tblGrid>
                <a:gridCol w="1944216"/>
                <a:gridCol w="3168352"/>
                <a:gridCol w="2448272"/>
              </a:tblGrid>
              <a:tr h="370840">
                <a:tc>
                  <a:txBody>
                    <a:bodyPr/>
                    <a:lstStyle/>
                    <a:p>
                      <a:r>
                        <a:rPr lang="en-GB" dirty="0" smtClean="0"/>
                        <a:t>Formal equality</a:t>
                      </a:r>
                    </a:p>
                  </a:txBody>
                  <a:tcPr/>
                </a:tc>
                <a:tc>
                  <a:txBody>
                    <a:bodyPr/>
                    <a:lstStyle/>
                    <a:p>
                      <a:r>
                        <a:rPr lang="en-GB" dirty="0" smtClean="0"/>
                        <a:t>Primary carer/status quo</a:t>
                      </a:r>
                    </a:p>
                    <a:p>
                      <a:r>
                        <a:rPr lang="en-GB" dirty="0" smtClean="0"/>
                        <a:t>Needs of wife/primary carer</a:t>
                      </a:r>
                      <a:endParaRPr lang="en-GB" dirty="0"/>
                    </a:p>
                  </a:txBody>
                  <a:tcPr/>
                </a:tc>
                <a:tc>
                  <a:txBody>
                    <a:bodyPr/>
                    <a:lstStyle/>
                    <a:p>
                      <a:r>
                        <a:rPr lang="en-GB" dirty="0" smtClean="0"/>
                        <a:t>Child welfare</a:t>
                      </a:r>
                      <a:endParaRPr lang="en-GB" dirty="0"/>
                    </a:p>
                  </a:txBody>
                  <a:tcPr/>
                </a:tc>
              </a:tr>
            </a:tbl>
          </a:graphicData>
        </a:graphic>
      </p:graphicFrame>
      <p:graphicFrame>
        <p:nvGraphicFramePr>
          <p:cNvPr id="5" name="Table 4"/>
          <p:cNvGraphicFramePr>
            <a:graphicFrameLocks noGrp="1"/>
          </p:cNvGraphicFramePr>
          <p:nvPr/>
        </p:nvGraphicFramePr>
        <p:xfrm>
          <a:off x="827584" y="3501008"/>
          <a:ext cx="7560840" cy="1280160"/>
        </p:xfrm>
        <a:graphic>
          <a:graphicData uri="http://schemas.openxmlformats.org/drawingml/2006/table">
            <a:tbl>
              <a:tblPr firstRow="1" bandRow="1">
                <a:tableStyleId>{5C22544A-7EE6-4342-B048-85BDC9FD1C3A}</a:tableStyleId>
              </a:tblPr>
              <a:tblGrid>
                <a:gridCol w="2520280"/>
                <a:gridCol w="2520280"/>
                <a:gridCol w="2520280"/>
              </a:tblGrid>
              <a:tr h="370840">
                <a:tc>
                  <a:txBody>
                    <a:bodyPr/>
                    <a:lstStyle/>
                    <a:p>
                      <a:r>
                        <a:rPr lang="en-GB" dirty="0" smtClean="0"/>
                        <a:t>Mediation</a:t>
                      </a:r>
                      <a:endParaRPr lang="en-GB" dirty="0"/>
                    </a:p>
                  </a:txBody>
                  <a:tcPr/>
                </a:tc>
                <a:tc>
                  <a:txBody>
                    <a:bodyPr/>
                    <a:lstStyle/>
                    <a:p>
                      <a:r>
                        <a:rPr lang="en-GB" dirty="0" smtClean="0"/>
                        <a:t>Solicitor</a:t>
                      </a:r>
                      <a:r>
                        <a:rPr lang="en-GB" baseline="0" dirty="0" smtClean="0"/>
                        <a:t> Negotiations</a:t>
                      </a:r>
                      <a:endParaRPr lang="en-GB" dirty="0"/>
                    </a:p>
                  </a:txBody>
                  <a:tcPr/>
                </a:tc>
                <a:tc>
                  <a:txBody>
                    <a:bodyPr/>
                    <a:lstStyle/>
                    <a:p>
                      <a:r>
                        <a:rPr lang="en-GB" dirty="0" smtClean="0"/>
                        <a:t>Collaborative Law</a:t>
                      </a:r>
                      <a:endParaRPr lang="en-GB" dirty="0"/>
                    </a:p>
                  </a:txBody>
                  <a:tcPr/>
                </a:tc>
              </a:tr>
              <a:tr h="370840">
                <a:tc>
                  <a:txBody>
                    <a:bodyPr/>
                    <a:lstStyle/>
                    <a:p>
                      <a:r>
                        <a:rPr lang="en-GB" dirty="0" smtClean="0"/>
                        <a:t>Formal equality</a:t>
                      </a:r>
                      <a:endParaRPr lang="en-GB" dirty="0"/>
                    </a:p>
                  </a:txBody>
                  <a:tcPr/>
                </a:tc>
                <a:tc>
                  <a:txBody>
                    <a:bodyPr/>
                    <a:lstStyle/>
                    <a:p>
                      <a:r>
                        <a:rPr lang="en-GB" dirty="0" smtClean="0"/>
                        <a:t>Formal</a:t>
                      </a:r>
                      <a:r>
                        <a:rPr lang="en-GB" baseline="0" dirty="0" smtClean="0"/>
                        <a:t> equality / needs</a:t>
                      </a:r>
                    </a:p>
                    <a:p>
                      <a:r>
                        <a:rPr lang="en-GB" baseline="0" dirty="0" smtClean="0"/>
                        <a:t>(more varied)</a:t>
                      </a:r>
                      <a:endParaRPr lang="en-GB" dirty="0"/>
                    </a:p>
                  </a:txBody>
                  <a:tcPr/>
                </a:tc>
                <a:tc>
                  <a:txBody>
                    <a:bodyPr/>
                    <a:lstStyle/>
                    <a:p>
                      <a:r>
                        <a:rPr lang="en-GB" dirty="0" smtClean="0"/>
                        <a:t>Formal equality / needs / contributions</a:t>
                      </a:r>
                      <a:endParaRPr lang="en-GB" dirty="0"/>
                    </a:p>
                  </a:txBody>
                  <a:tcPr/>
                </a:tc>
              </a:tr>
            </a:tbl>
          </a:graphicData>
        </a:graphic>
      </p:graphicFrame>
    </p:spTree>
    <p:extLst>
      <p:ext uri="{BB962C8B-B14F-4D97-AF65-F5344CB8AC3E}">
        <p14:creationId xmlns:p14="http://schemas.microsoft.com/office/powerpoint/2010/main" val="25037133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Relationship between Norms and Resolution</a:t>
            </a:r>
            <a:endParaRPr lang="en-GB" sz="3600" dirty="0"/>
          </a:p>
        </p:txBody>
      </p:sp>
      <p:sp>
        <p:nvSpPr>
          <p:cNvPr id="3" name="Content Placeholder 2"/>
          <p:cNvSpPr>
            <a:spLocks noGrp="1"/>
          </p:cNvSpPr>
          <p:nvPr>
            <p:ph sz="quarter" idx="1"/>
          </p:nvPr>
        </p:nvSpPr>
        <p:spPr>
          <a:xfrm>
            <a:off x="457200" y="1556792"/>
            <a:ext cx="8229600" cy="5040560"/>
          </a:xfrm>
        </p:spPr>
        <p:txBody>
          <a:bodyPr>
            <a:normAutofit/>
          </a:bodyPr>
          <a:lstStyle/>
          <a:p>
            <a:r>
              <a:rPr lang="en-GB" sz="3200" dirty="0" smtClean="0"/>
              <a:t>Did particular norms or norm combinations make resolution easier or more difficult?</a:t>
            </a:r>
          </a:p>
          <a:p>
            <a:r>
              <a:rPr lang="en-GB" sz="3200" dirty="0" smtClean="0"/>
              <a:t>Shared norms assist resolution (obviously)</a:t>
            </a:r>
          </a:p>
          <a:p>
            <a:r>
              <a:rPr lang="en-GB" sz="3200" dirty="0" smtClean="0"/>
              <a:t>Different norms or different conceptions of same norms (e.g. primary carer/child welfare/needs)</a:t>
            </a:r>
          </a:p>
          <a:p>
            <a:pPr lvl="1"/>
            <a:r>
              <a:rPr lang="en-GB" sz="2800" dirty="0" smtClean="0"/>
              <a:t>Issue is not which norms but how strongly they are held</a:t>
            </a:r>
          </a:p>
          <a:p>
            <a:pPr lvl="1"/>
            <a:r>
              <a:rPr lang="en-GB" sz="2800" dirty="0" smtClean="0"/>
              <a:t>Able to compromise </a:t>
            </a:r>
            <a:r>
              <a:rPr lang="en-GB" sz="2800" dirty="0"/>
              <a:t>/</a:t>
            </a:r>
            <a:r>
              <a:rPr lang="en-GB" sz="2800" dirty="0" smtClean="0"/>
              <a:t>accept practitioner’s steer or not?</a:t>
            </a:r>
            <a:endParaRPr lang="en-GB" sz="2800" dirty="0"/>
          </a:p>
        </p:txBody>
      </p:sp>
    </p:spTree>
    <p:extLst>
      <p:ext uri="{BB962C8B-B14F-4D97-AF65-F5344CB8AC3E}">
        <p14:creationId xmlns:p14="http://schemas.microsoft.com/office/powerpoint/2010/main" val="256745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Definitions of FDR used in study</a:t>
            </a:r>
            <a:endParaRPr lang="en-GB" dirty="0"/>
          </a:p>
        </p:txBody>
      </p:sp>
      <p:sp>
        <p:nvSpPr>
          <p:cNvPr id="8" name="Content Placeholder 7"/>
          <p:cNvSpPr>
            <a:spLocks noGrp="1"/>
          </p:cNvSpPr>
          <p:nvPr>
            <p:ph sz="quarter" idx="1"/>
          </p:nvPr>
        </p:nvSpPr>
        <p:spPr/>
        <p:txBody>
          <a:bodyPr>
            <a:normAutofit lnSpcReduction="10000"/>
          </a:bodyPr>
          <a:lstStyle/>
          <a:p>
            <a:pPr>
              <a:lnSpc>
                <a:spcPct val="120000"/>
              </a:lnSpc>
            </a:pPr>
            <a:r>
              <a:rPr lang="en-GB" b="1" dirty="0" smtClean="0">
                <a:solidFill>
                  <a:srgbClr val="7030A0"/>
                </a:solidFill>
              </a:rPr>
              <a:t>Solicitor negotiation</a:t>
            </a:r>
            <a:r>
              <a:rPr lang="en-GB" dirty="0" smtClean="0">
                <a:solidFill>
                  <a:srgbClr val="7030A0"/>
                </a:solidFill>
              </a:rPr>
              <a:t>  (in which solicitors engage in a process of correspondence and discussion to broker a solution on behalf of their clients </a:t>
            </a:r>
            <a:r>
              <a:rPr lang="en-GB" i="1" dirty="0" smtClean="0">
                <a:solidFill>
                  <a:srgbClr val="7030A0"/>
                </a:solidFill>
              </a:rPr>
              <a:t>without going to court</a:t>
            </a:r>
            <a:r>
              <a:rPr lang="en-GB" dirty="0" smtClean="0">
                <a:solidFill>
                  <a:srgbClr val="7030A0"/>
                </a:solidFill>
              </a:rPr>
              <a:t>).</a:t>
            </a:r>
          </a:p>
          <a:p>
            <a:pPr>
              <a:lnSpc>
                <a:spcPct val="120000"/>
              </a:lnSpc>
            </a:pPr>
            <a:r>
              <a:rPr lang="en-GB" b="1" dirty="0" smtClean="0">
                <a:solidFill>
                  <a:srgbClr val="7030A0"/>
                </a:solidFill>
              </a:rPr>
              <a:t>Mediation</a:t>
            </a:r>
            <a:r>
              <a:rPr lang="en-GB" dirty="0" smtClean="0">
                <a:solidFill>
                  <a:srgbClr val="7030A0"/>
                </a:solidFill>
              </a:rPr>
              <a:t> (in which both parties attempt to resolve issues relating to their separation with the assistance of a professional family mediator).</a:t>
            </a:r>
          </a:p>
          <a:p>
            <a:pPr>
              <a:lnSpc>
                <a:spcPct val="120000"/>
              </a:lnSpc>
            </a:pPr>
            <a:r>
              <a:rPr lang="en-GB" b="1" dirty="0" smtClean="0">
                <a:solidFill>
                  <a:srgbClr val="7030A0"/>
                </a:solidFill>
              </a:rPr>
              <a:t>Collaborative law</a:t>
            </a:r>
            <a:r>
              <a:rPr lang="en-GB" dirty="0" smtClean="0">
                <a:solidFill>
                  <a:srgbClr val="7030A0"/>
                </a:solidFill>
              </a:rPr>
              <a:t> (in which each party is represented by their own lawyer; and negotiations are conducted face to face in four-way meetings between the parties and their lawyers, with all parties agreeing not to go to court).</a:t>
            </a:r>
          </a:p>
          <a:p>
            <a:endParaRPr lang="en-GB" dirty="0"/>
          </a:p>
        </p:txBody>
      </p:sp>
    </p:spTree>
    <p:extLst>
      <p:ext uri="{BB962C8B-B14F-4D97-AF65-F5344CB8AC3E}">
        <p14:creationId xmlns:p14="http://schemas.microsoft.com/office/powerpoint/2010/main" val="24667966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Formal equality </a:t>
            </a:r>
            <a:br>
              <a:rPr lang="en-GB" sz="3600" dirty="0" smtClean="0"/>
            </a:br>
            <a:r>
              <a:rPr lang="en-GB" sz="3600" dirty="0" smtClean="0"/>
              <a:t>– ‘just’ settlements?</a:t>
            </a:r>
            <a:endParaRPr lang="en-GB" sz="3600" dirty="0"/>
          </a:p>
        </p:txBody>
      </p:sp>
      <p:sp>
        <p:nvSpPr>
          <p:cNvPr id="3" name="Content Placeholder 2"/>
          <p:cNvSpPr>
            <a:spLocks noGrp="1"/>
          </p:cNvSpPr>
          <p:nvPr>
            <p:ph sz="quarter" idx="1"/>
          </p:nvPr>
        </p:nvSpPr>
        <p:spPr>
          <a:xfrm>
            <a:off x="457200" y="1340768"/>
            <a:ext cx="8229600" cy="4816192"/>
          </a:xfrm>
        </p:spPr>
        <p:txBody>
          <a:bodyPr>
            <a:normAutofit/>
          </a:bodyPr>
          <a:lstStyle/>
          <a:p>
            <a:r>
              <a:rPr lang="en-GB" sz="3200" dirty="0" smtClean="0"/>
              <a:t>Sometimes shared but often a compromise</a:t>
            </a:r>
          </a:p>
          <a:p>
            <a:r>
              <a:rPr lang="en-GB" sz="3200" dirty="0" smtClean="0"/>
              <a:t>Fairness to children?</a:t>
            </a:r>
          </a:p>
          <a:p>
            <a:r>
              <a:rPr lang="en-GB" sz="3200" dirty="0" smtClean="0"/>
              <a:t>Fairness to primary carer? (mismatch between children and financial arrangements)</a:t>
            </a:r>
          </a:p>
          <a:p>
            <a:r>
              <a:rPr lang="en-GB" sz="3200" dirty="0" smtClean="0"/>
              <a:t>Fairness to stay-at-home wife/mother?</a:t>
            </a:r>
          </a:p>
          <a:p>
            <a:r>
              <a:rPr lang="en-GB" sz="3200" dirty="0" smtClean="0"/>
              <a:t>More steering / reality testing from practitioners needed in these cases?</a:t>
            </a:r>
            <a:endParaRPr lang="en-GB" sz="3200" dirty="0"/>
          </a:p>
        </p:txBody>
      </p:sp>
    </p:spTree>
    <p:extLst>
      <p:ext uri="{BB962C8B-B14F-4D97-AF65-F5344CB8AC3E}">
        <p14:creationId xmlns:p14="http://schemas.microsoft.com/office/powerpoint/2010/main" val="20376373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Parties and Cases Suited to Particular Processes</a:t>
            </a:r>
            <a:endParaRPr lang="en-GB" dirty="0"/>
          </a:p>
        </p:txBody>
      </p:sp>
      <p:sp>
        <p:nvSpPr>
          <p:cNvPr id="3" name="Subtitle 2"/>
          <p:cNvSpPr>
            <a:spLocks noGrp="1"/>
          </p:cNvSpPr>
          <p:nvPr>
            <p:ph type="subTitle" idx="1"/>
          </p:nvPr>
        </p:nvSpPr>
        <p:spPr/>
        <p:txBody>
          <a:bodyPr>
            <a:normAutofit fontScale="55000" lnSpcReduction="20000"/>
          </a:bodyPr>
          <a:lstStyle/>
          <a:p>
            <a:r>
              <a:rPr lang="en-GB" sz="3800" dirty="0"/>
              <a:t>Mapping Paths to Family Justice Final Conference</a:t>
            </a:r>
          </a:p>
          <a:p>
            <a:endParaRPr lang="en-GB" dirty="0"/>
          </a:p>
        </p:txBody>
      </p:sp>
      <p:pic>
        <p:nvPicPr>
          <p:cNvPr id="4" name="Picture 2" descr="F:\Kate's Mapping Paths\documents\logo.JPG"/>
          <p:cNvPicPr>
            <a:picLocks noChangeAspect="1" noChangeArrowheads="1"/>
          </p:cNvPicPr>
          <p:nvPr/>
        </p:nvPicPr>
        <p:blipFill>
          <a:blip r:embed="rId2" cstate="print"/>
          <a:srcRect/>
          <a:stretch>
            <a:fillRect/>
          </a:stretch>
        </p:blipFill>
        <p:spPr bwMode="auto">
          <a:xfrm>
            <a:off x="2411760" y="350656"/>
            <a:ext cx="4392488" cy="2930226"/>
          </a:xfrm>
          <a:prstGeom prst="rect">
            <a:avLst/>
          </a:prstGeom>
          <a:noFill/>
        </p:spPr>
      </p:pic>
    </p:spTree>
    <p:extLst>
      <p:ext uri="{BB962C8B-B14F-4D97-AF65-F5344CB8AC3E}">
        <p14:creationId xmlns:p14="http://schemas.microsoft.com/office/powerpoint/2010/main" val="29522533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endParaRPr lang="en-GB" sz="3200" dirty="0" smtClean="0"/>
          </a:p>
          <a:p>
            <a:r>
              <a:rPr lang="en-GB" sz="3200" dirty="0" smtClean="0"/>
              <a:t>Distillation of practitioners’ expertise, parties’ experiences and observations </a:t>
            </a:r>
          </a:p>
          <a:p>
            <a:r>
              <a:rPr lang="en-GB" sz="3200" dirty="0" smtClean="0"/>
              <a:t>One size does not fit all</a:t>
            </a:r>
          </a:p>
          <a:p>
            <a:r>
              <a:rPr lang="en-GB" sz="3200" dirty="0" smtClean="0"/>
              <a:t>Disposition of the parties more salient than nature of the case</a:t>
            </a:r>
          </a:p>
          <a:p>
            <a:r>
              <a:rPr lang="en-GB" sz="3200" dirty="0" smtClean="0"/>
              <a:t>What if there is no choice?</a:t>
            </a:r>
            <a:endParaRPr lang="en-GB" sz="3200" dirty="0"/>
          </a:p>
        </p:txBody>
      </p:sp>
    </p:spTree>
    <p:extLst>
      <p:ext uri="{BB962C8B-B14F-4D97-AF65-F5344CB8AC3E}">
        <p14:creationId xmlns:p14="http://schemas.microsoft.com/office/powerpoint/2010/main" val="1972815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Emotional readiness</a:t>
            </a:r>
            <a:endParaRPr lang="en-GB" dirty="0"/>
          </a:p>
        </p:txBody>
      </p:sp>
      <p:sp>
        <p:nvSpPr>
          <p:cNvPr id="3" name="Content Placeholder 2"/>
          <p:cNvSpPr>
            <a:spLocks noGrp="1"/>
          </p:cNvSpPr>
          <p:nvPr>
            <p:ph sz="quarter" idx="1"/>
          </p:nvPr>
        </p:nvSpPr>
        <p:spPr>
          <a:xfrm>
            <a:off x="457200" y="1196752"/>
            <a:ext cx="8229600" cy="5328592"/>
          </a:xfrm>
        </p:spPr>
        <p:txBody>
          <a:bodyPr>
            <a:normAutofit fontScale="77500" lnSpcReduction="20000"/>
          </a:bodyPr>
          <a:lstStyle/>
          <a:p>
            <a:r>
              <a:rPr lang="en-GB" sz="2700" dirty="0" smtClean="0"/>
              <a:t>"[I]f they come right at the outset very often it’s all a bit raw and it can be a bit difficult then. I mean one of them is almost certainly in a different place on the separation reaction [scale] to the other one. (Melanie Illingworth)</a:t>
            </a:r>
          </a:p>
          <a:p>
            <a:pPr>
              <a:buNone/>
            </a:pPr>
            <a:endParaRPr lang="en-GB" sz="2700" dirty="0" smtClean="0"/>
          </a:p>
          <a:p>
            <a:r>
              <a:rPr lang="en-GB" sz="2700" dirty="0" smtClean="0"/>
              <a:t>"My overall feeling, even looking back now, that it was all too soon [to mediate]… I feel looking back there should be a temporary [children] arrangement made quickly, and then you need a minimum of, I don’t know, three to six months before you can start talking about anything else. Because when you’re an emotional wreck obviously you can’t make good decisions, and that was really the position that I was in."</a:t>
            </a:r>
            <a:r>
              <a:rPr lang="en-GB" sz="2700" i="1" dirty="0" smtClean="0"/>
              <a:t> </a:t>
            </a:r>
            <a:r>
              <a:rPr lang="en-GB" sz="2700" dirty="0" smtClean="0"/>
              <a:t>(Rebecca)</a:t>
            </a:r>
            <a:r>
              <a:rPr lang="en-GB" dirty="0" smtClean="0"/>
              <a:t> </a:t>
            </a:r>
          </a:p>
          <a:p>
            <a:pPr>
              <a:buNone/>
            </a:pPr>
            <a:endParaRPr lang="en-GB" dirty="0" smtClean="0"/>
          </a:p>
          <a:p>
            <a:r>
              <a:rPr lang="en-GB" sz="2700" dirty="0" smtClean="0"/>
              <a:t>"...when emotions are running high... certain people are not ready to negotiate, especially my ex, who was very bitter and very sore. I think initially she wouldn’t have listened to sense… it would have certainly suited me if we could have negotiated sooner and an outcome had happened sooner, but as far as getting anything out of my ex, I don’t think so."</a:t>
            </a:r>
            <a:r>
              <a:rPr lang="en-GB" sz="2700" i="1" dirty="0" smtClean="0"/>
              <a:t> </a:t>
            </a:r>
            <a:r>
              <a:rPr lang="en-GB" sz="2700" dirty="0" smtClean="0"/>
              <a:t>(Jason)</a:t>
            </a:r>
            <a:endParaRPr lang="en-GB" sz="2700" dirty="0"/>
          </a:p>
        </p:txBody>
      </p:sp>
    </p:spTree>
    <p:extLst>
      <p:ext uri="{BB962C8B-B14F-4D97-AF65-F5344CB8AC3E}">
        <p14:creationId xmlns:p14="http://schemas.microsoft.com/office/powerpoint/2010/main" val="15997366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Party-interactive processes</a:t>
            </a:r>
            <a:endParaRPr lang="en-GB" sz="3600" dirty="0"/>
          </a:p>
        </p:txBody>
      </p:sp>
      <p:sp>
        <p:nvSpPr>
          <p:cNvPr id="3" name="Content Placeholder 2"/>
          <p:cNvSpPr>
            <a:spLocks noGrp="1"/>
          </p:cNvSpPr>
          <p:nvPr>
            <p:ph sz="quarter" idx="1"/>
          </p:nvPr>
        </p:nvSpPr>
        <p:spPr/>
        <p:txBody>
          <a:bodyPr>
            <a:normAutofit fontScale="92500" lnSpcReduction="10000"/>
          </a:bodyPr>
          <a:lstStyle/>
          <a:p>
            <a:r>
              <a:rPr lang="en-GB" dirty="0" smtClean="0"/>
              <a:t>If parties are "friendly towards each other, wanting the best for the child, and are almost mutual to all suggestions, you know, not wanting it all one way and all the other, then mediation would work perfectly“ (Stan)</a:t>
            </a:r>
          </a:p>
          <a:p>
            <a:pPr>
              <a:buNone/>
            </a:pPr>
            <a:endParaRPr lang="en-GB" dirty="0" smtClean="0"/>
          </a:p>
          <a:p>
            <a:r>
              <a:rPr lang="en-GB" dirty="0" smtClean="0"/>
              <a:t>“I think it’s good to have that option [mediation] there because not everybody is angry and bitter“ (Alison)</a:t>
            </a:r>
          </a:p>
          <a:p>
            <a:pPr>
              <a:buNone/>
            </a:pPr>
            <a:endParaRPr lang="en-GB" dirty="0" smtClean="0"/>
          </a:p>
          <a:p>
            <a:r>
              <a:rPr lang="en-GB" dirty="0" smtClean="0"/>
              <a:t>"[W]hat you need to see in the client is an ability to appreciate the other person’s point of view and listen... there needs to be an openness to it and a willingness to want to do that…[otherwise] they wouldn’t be suitable for collaborative or mediation“ (Rachel Matthews)</a:t>
            </a:r>
            <a:endParaRPr lang="en-GB" dirty="0"/>
          </a:p>
        </p:txBody>
      </p:sp>
    </p:spTree>
    <p:extLst>
      <p:ext uri="{BB962C8B-B14F-4D97-AF65-F5344CB8AC3E}">
        <p14:creationId xmlns:p14="http://schemas.microsoft.com/office/powerpoint/2010/main" val="16211876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Choice between mediation and collaborative law</a:t>
            </a:r>
            <a:endParaRPr lang="en-GB" dirty="0"/>
          </a:p>
        </p:txBody>
      </p:sp>
      <p:sp>
        <p:nvSpPr>
          <p:cNvPr id="3" name="Content Placeholder 2"/>
          <p:cNvSpPr>
            <a:spLocks noGrp="1"/>
          </p:cNvSpPr>
          <p:nvPr>
            <p:ph sz="quarter" idx="1"/>
          </p:nvPr>
        </p:nvSpPr>
        <p:spPr>
          <a:xfrm>
            <a:off x="457200" y="1219200"/>
            <a:ext cx="8229600" cy="5450160"/>
          </a:xfrm>
        </p:spPr>
        <p:txBody>
          <a:bodyPr>
            <a:normAutofit lnSpcReduction="10000"/>
          </a:bodyPr>
          <a:lstStyle/>
          <a:p>
            <a:r>
              <a:rPr lang="en-GB" dirty="0" smtClean="0"/>
              <a:t>Legal aid eligibility / costs</a:t>
            </a:r>
          </a:p>
          <a:p>
            <a:r>
              <a:rPr lang="en-GB" dirty="0" smtClean="0"/>
              <a:t>Children/finances</a:t>
            </a:r>
          </a:p>
          <a:p>
            <a:pPr lvl="1"/>
            <a:r>
              <a:rPr lang="en-GB" dirty="0" smtClean="0"/>
              <a:t>I think the security of solicitors because you have the law behind you...so therefore it worked for me financially... I didn’t feel there was a place for emotion in the finances... Whereas with the children, the mediation, there was a big place for emotion, so that’s how I felt it worked. (Sandra)</a:t>
            </a:r>
          </a:p>
          <a:p>
            <a:r>
              <a:rPr lang="en-GB" dirty="0" smtClean="0"/>
              <a:t>Type of assistance needed</a:t>
            </a:r>
          </a:p>
          <a:p>
            <a:pPr lvl="1"/>
            <a:r>
              <a:rPr lang="en-GB" dirty="0" smtClean="0"/>
              <a:t>Mediation can be "excellent" for parties who have struggled with repeat patterns of behaviour from their relationship but who are committed to learning  better communication skills for the sake of their children. (Kirsty Oliver)</a:t>
            </a:r>
          </a:p>
          <a:p>
            <a:pPr lvl="1"/>
            <a:r>
              <a:rPr lang="en-GB" dirty="0" smtClean="0"/>
              <a:t>"I really needed someone to help me because I wasn’t in the headspace really to negotiate...  I needed someone on my side if you like rather than a mediator" (Marcus, settled in </a:t>
            </a:r>
            <a:r>
              <a:rPr lang="en-GB" dirty="0" err="1" smtClean="0"/>
              <a:t>collab</a:t>
            </a:r>
            <a:r>
              <a:rPr lang="en-GB" dirty="0" smtClean="0"/>
              <a:t>)</a:t>
            </a:r>
            <a:endParaRPr lang="en-GB" dirty="0"/>
          </a:p>
        </p:txBody>
      </p:sp>
    </p:spTree>
    <p:extLst>
      <p:ext uri="{BB962C8B-B14F-4D97-AF65-F5344CB8AC3E}">
        <p14:creationId xmlns:p14="http://schemas.microsoft.com/office/powerpoint/2010/main" val="29260070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Lawyer-led processes</a:t>
            </a:r>
            <a:endParaRPr lang="en-GB" dirty="0"/>
          </a:p>
        </p:txBody>
      </p:sp>
      <p:sp>
        <p:nvSpPr>
          <p:cNvPr id="3" name="Content Placeholder 2"/>
          <p:cNvSpPr>
            <a:spLocks noGrp="1"/>
          </p:cNvSpPr>
          <p:nvPr>
            <p:ph sz="quarter" idx="1"/>
          </p:nvPr>
        </p:nvSpPr>
        <p:spPr>
          <a:xfrm>
            <a:off x="457200" y="1219200"/>
            <a:ext cx="8229600" cy="5234136"/>
          </a:xfrm>
        </p:spPr>
        <p:txBody>
          <a:bodyPr>
            <a:normAutofit fontScale="92500" lnSpcReduction="10000"/>
          </a:bodyPr>
          <a:lstStyle/>
          <a:p>
            <a:r>
              <a:rPr lang="en-GB" dirty="0" smtClean="0"/>
              <a:t>"It was a very unsupported environment for me...because she [the mediator] obviously had to be studiously neutral… What I felt was that it was not a balanced situation. I was mentally ill, I was poorer, you know. I was the one who had to give up my job, give up my house, and yet it was treated as if there were no power imbalances between us, as if we were both on equal footing and we weren’t. You know, that’s what really bothered me.” (Monica)</a:t>
            </a:r>
          </a:p>
          <a:p>
            <a:endParaRPr lang="en-GB" dirty="0" smtClean="0"/>
          </a:p>
          <a:p>
            <a:r>
              <a:rPr lang="en-GB" dirty="0" smtClean="0"/>
              <a:t>“Parties who are more vulnerable are probably more supported in </a:t>
            </a:r>
            <a:r>
              <a:rPr lang="en-GB" dirty="0" err="1" smtClean="0"/>
              <a:t>collab</a:t>
            </a:r>
            <a:r>
              <a:rPr lang="en-GB" dirty="0" smtClean="0"/>
              <a:t>. Parties who are, you know, their own worst enemies for whatever reasons...perhaps they are too guilty, perhaps they are just sort of overwhelmed by financial information, then those people are better supported in collaborative.” (Caroline Underwood)</a:t>
            </a:r>
            <a:endParaRPr lang="en-GB" dirty="0"/>
          </a:p>
        </p:txBody>
      </p:sp>
    </p:spTree>
    <p:extLst>
      <p:ext uri="{BB962C8B-B14F-4D97-AF65-F5344CB8AC3E}">
        <p14:creationId xmlns:p14="http://schemas.microsoft.com/office/powerpoint/2010/main" val="33389975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Choice between collaborative law and solicitor negotiations</a:t>
            </a:r>
            <a:endParaRPr lang="en-GB" dirty="0"/>
          </a:p>
        </p:txBody>
      </p:sp>
      <p:sp>
        <p:nvSpPr>
          <p:cNvPr id="3" name="Content Placeholder 2"/>
          <p:cNvSpPr>
            <a:spLocks noGrp="1"/>
          </p:cNvSpPr>
          <p:nvPr>
            <p:ph sz="quarter" idx="1"/>
          </p:nvPr>
        </p:nvSpPr>
        <p:spPr>
          <a:xfrm>
            <a:off x="457200" y="1219200"/>
            <a:ext cx="8229600" cy="5378152"/>
          </a:xfrm>
        </p:spPr>
        <p:txBody>
          <a:bodyPr>
            <a:normAutofit fontScale="92500" lnSpcReduction="10000"/>
          </a:bodyPr>
          <a:lstStyle/>
          <a:p>
            <a:r>
              <a:rPr lang="en-GB" dirty="0" smtClean="0"/>
              <a:t>Availability of collaborative lawyers</a:t>
            </a:r>
          </a:p>
          <a:p>
            <a:r>
              <a:rPr lang="en-GB" dirty="0" smtClean="0"/>
              <a:t>Cost</a:t>
            </a:r>
          </a:p>
          <a:p>
            <a:r>
              <a:rPr lang="en-GB" dirty="0" smtClean="0"/>
              <a:t>Otherwise suitable for collaborative law</a:t>
            </a:r>
          </a:p>
          <a:p>
            <a:r>
              <a:rPr lang="en-GB" dirty="0" smtClean="0"/>
              <a:t>Vulnerable party’s ability to participate </a:t>
            </a:r>
          </a:p>
          <a:p>
            <a:pPr lvl="1"/>
            <a:r>
              <a:rPr lang="en-GB" dirty="0" smtClean="0"/>
              <a:t>Glenys thought the fact that she had already "done a lot of the grieving" over the breakdown of the relationship meant that she could be in the same room as her husband and negotiate with him whereas if you were still in "a much more raw… really difficult, exposed kind of position" then collaborative law would be more problematic</a:t>
            </a:r>
          </a:p>
          <a:p>
            <a:r>
              <a:rPr lang="en-GB" dirty="0" smtClean="0"/>
              <a:t>Advantages to hearing legal advice together?</a:t>
            </a:r>
          </a:p>
          <a:p>
            <a:pPr lvl="1"/>
            <a:r>
              <a:rPr lang="en-GB" dirty="0" smtClean="0"/>
              <a:t>"Collaborative law where someone clearly needs legal advice within the process as otherwise it is going to be fairly protracted and the other person needs to hear the advice that they are being given." (Kirsty Oliver)</a:t>
            </a:r>
            <a:endParaRPr lang="en-GB" dirty="0"/>
          </a:p>
        </p:txBody>
      </p:sp>
    </p:spTree>
    <p:extLst>
      <p:ext uri="{BB962C8B-B14F-4D97-AF65-F5344CB8AC3E}">
        <p14:creationId xmlns:p14="http://schemas.microsoft.com/office/powerpoint/2010/main" val="22469552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Solicitor Negotiations only</a:t>
            </a:r>
            <a:endParaRPr lang="en-GB" dirty="0"/>
          </a:p>
        </p:txBody>
      </p:sp>
      <p:sp>
        <p:nvSpPr>
          <p:cNvPr id="3" name="Content Placeholder 2"/>
          <p:cNvSpPr>
            <a:spLocks noGrp="1"/>
          </p:cNvSpPr>
          <p:nvPr>
            <p:ph sz="quarter" idx="1"/>
          </p:nvPr>
        </p:nvSpPr>
        <p:spPr>
          <a:xfrm>
            <a:off x="457200" y="1219200"/>
            <a:ext cx="8229600" cy="5306144"/>
          </a:xfrm>
        </p:spPr>
        <p:txBody>
          <a:bodyPr>
            <a:normAutofit fontScale="92500" lnSpcReduction="10000"/>
          </a:bodyPr>
          <a:lstStyle/>
          <a:p>
            <a:r>
              <a:rPr lang="en-GB" dirty="0" smtClean="0"/>
              <a:t>Cases involving third party disputes</a:t>
            </a:r>
          </a:p>
          <a:p>
            <a:r>
              <a:rPr lang="en-GB" dirty="0" smtClean="0"/>
              <a:t>‘Difficult’ parties: controlling, fixed position, clinging to rights, seeking vindication or vengeance, disclosure-shy</a:t>
            </a:r>
          </a:p>
          <a:p>
            <a:pPr lvl="1"/>
            <a:r>
              <a:rPr lang="en-GB" sz="2400" dirty="0" smtClean="0"/>
              <a:t>“domineering characters....who want to run the show”; parties who “come to the...table with their spreadsheets and try to dictate the process” (Caroline Underwood)</a:t>
            </a:r>
          </a:p>
          <a:p>
            <a:pPr lvl="1"/>
            <a:r>
              <a:rPr lang="en-GB" sz="2400" dirty="0" smtClean="0"/>
              <a:t>"he felt he shouldn’t have to pay anything at all. He didn’t want to give me anything at all… I mean he is a victim, life owes him, and that was his attitude, that I should just go and take nothing...“ (Miranda)</a:t>
            </a:r>
          </a:p>
          <a:p>
            <a:pPr lvl="1"/>
            <a:r>
              <a:rPr lang="en-GB" sz="2400" dirty="0" smtClean="0"/>
              <a:t>“The parties that are suited to other forms of dispute resolution tend to be those that think there is only one way and it’s mine, you know.... [I]f they say, “Actually, she is not having any of my pension” and there is no movement from that then there is no point...  So it needs solicitors to actually put them straight.” (Hannah Phillips)</a:t>
            </a:r>
            <a:endParaRPr lang="en-GB" sz="2400" dirty="0"/>
          </a:p>
        </p:txBody>
      </p:sp>
    </p:spTree>
    <p:extLst>
      <p:ext uri="{BB962C8B-B14F-4D97-AF65-F5344CB8AC3E}">
        <p14:creationId xmlns:p14="http://schemas.microsoft.com/office/powerpoint/2010/main" val="5169485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457200" y="1219200"/>
            <a:ext cx="8229600" cy="5306144"/>
          </a:xfrm>
        </p:spPr>
        <p:txBody>
          <a:bodyPr>
            <a:normAutofit fontScale="77500" lnSpcReduction="20000"/>
          </a:bodyPr>
          <a:lstStyle/>
          <a:p>
            <a:r>
              <a:rPr lang="en-GB" sz="3100" dirty="0" smtClean="0"/>
              <a:t>Parties</a:t>
            </a:r>
          </a:p>
          <a:p>
            <a:pPr lvl="1"/>
            <a:r>
              <a:rPr lang="en-GB" sz="2900" dirty="0" smtClean="0"/>
              <a:t>Refusing to make financial disclosure</a:t>
            </a:r>
          </a:p>
          <a:p>
            <a:pPr lvl="1"/>
            <a:r>
              <a:rPr lang="en-GB" sz="2900" dirty="0" smtClean="0"/>
              <a:t>In denial</a:t>
            </a:r>
          </a:p>
          <a:p>
            <a:pPr lvl="1"/>
            <a:r>
              <a:rPr lang="en-GB" sz="2900" dirty="0" smtClean="0"/>
              <a:t>Entrenched in strategic position</a:t>
            </a:r>
          </a:p>
          <a:p>
            <a:endParaRPr lang="en-GB" dirty="0" smtClean="0"/>
          </a:p>
          <a:p>
            <a:r>
              <a:rPr lang="en-GB" dirty="0" smtClean="0"/>
              <a:t>[I]f you had proposed mediation, you had proposed an exchange of financial disclosure and you were getting no responses whatsoever. Perhaps you had worries, for example, that money might be being spent where it shouldn’t have been spent, then in these situations you have to move to making an application for financial orders.” (Lorna Denton)</a:t>
            </a:r>
          </a:p>
          <a:p>
            <a:endParaRPr lang="en-GB" dirty="0" smtClean="0"/>
          </a:p>
          <a:p>
            <a:r>
              <a:rPr lang="en-GB" dirty="0" smtClean="0"/>
              <a:t>“You can't, for example, mediate paternity. So if it’s something that requires a court order as such ... that's for the court’s consideration.  </a:t>
            </a:r>
            <a:r>
              <a:rPr lang="en-GB" dirty="0" err="1" smtClean="0"/>
              <a:t>Erm</a:t>
            </a:r>
            <a:r>
              <a:rPr lang="en-GB" dirty="0" smtClean="0"/>
              <a:t> the question of is there an absolute conflict of fact that may need to be resolved at court, so for example...was this £100,000 deposit that was put in for the family home, was it a gift from mum’s parents or was it a soft loan from mum’s parents?  That's not the sort of thing you can resolve in mediation.” (Gordon Russell)</a:t>
            </a:r>
            <a:endParaRPr lang="en-GB" dirty="0"/>
          </a:p>
        </p:txBody>
      </p:sp>
    </p:spTree>
    <p:extLst>
      <p:ext uri="{BB962C8B-B14F-4D97-AF65-F5344CB8AC3E}">
        <p14:creationId xmlns:p14="http://schemas.microsoft.com/office/powerpoint/2010/main" val="1028261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Study design and methods</a:t>
            </a:r>
            <a:endParaRPr lang="en-GB" dirty="0"/>
          </a:p>
        </p:txBody>
      </p:sp>
      <p:sp>
        <p:nvSpPr>
          <p:cNvPr id="3" name="Content Placeholder 2"/>
          <p:cNvSpPr>
            <a:spLocks noGrp="1"/>
          </p:cNvSpPr>
          <p:nvPr>
            <p:ph sz="quarter" idx="1"/>
          </p:nvPr>
        </p:nvSpPr>
        <p:spPr/>
        <p:txBody>
          <a:bodyPr>
            <a:normAutofit fontScale="62500" lnSpcReduction="20000"/>
          </a:bodyPr>
          <a:lstStyle/>
          <a:p>
            <a:r>
              <a:rPr lang="en-GB" dirty="0" smtClean="0"/>
              <a:t>Project commenced July 2011 and Advisory </a:t>
            </a:r>
            <a:r>
              <a:rPr lang="en-GB" dirty="0"/>
              <a:t>Group appointed </a:t>
            </a:r>
          </a:p>
          <a:p>
            <a:pPr marL="0" indent="0">
              <a:buNone/>
            </a:pPr>
            <a:endParaRPr lang="en-GB" dirty="0"/>
          </a:p>
          <a:p>
            <a:r>
              <a:rPr lang="en-GB" dirty="0"/>
              <a:t>Phase One – Two National </a:t>
            </a:r>
            <a:r>
              <a:rPr lang="en-GB" dirty="0" smtClean="0"/>
              <a:t>Surveys – 2011 - 2012</a:t>
            </a:r>
            <a:endParaRPr lang="en-GB" dirty="0"/>
          </a:p>
          <a:p>
            <a:pPr lvl="1"/>
            <a:r>
              <a:rPr lang="en-GB" sz="2600" dirty="0">
                <a:solidFill>
                  <a:srgbClr val="7030A0"/>
                </a:solidFill>
              </a:rPr>
              <a:t>2974 (Omnibus) +3,700 (CSJPS) adults, nationally representative.</a:t>
            </a:r>
          </a:p>
          <a:p>
            <a:pPr lvl="1"/>
            <a:r>
              <a:rPr lang="en-GB" sz="2600" dirty="0">
                <a:solidFill>
                  <a:srgbClr val="7030A0"/>
                </a:solidFill>
              </a:rPr>
              <a:t>6,647 adults -awareness of FDR processes.</a:t>
            </a:r>
          </a:p>
          <a:p>
            <a:pPr lvl="1"/>
            <a:r>
              <a:rPr lang="en-GB" sz="2600" dirty="0">
                <a:solidFill>
                  <a:srgbClr val="7030A0"/>
                </a:solidFill>
              </a:rPr>
              <a:t>315 adults divorced/separated </a:t>
            </a:r>
            <a:r>
              <a:rPr lang="en-GB" sz="2600" dirty="0" smtClean="0">
                <a:solidFill>
                  <a:srgbClr val="7030A0"/>
                </a:solidFill>
              </a:rPr>
              <a:t>between1996 -</a:t>
            </a:r>
            <a:r>
              <a:rPr lang="en-GB" sz="2600" dirty="0">
                <a:solidFill>
                  <a:srgbClr val="7030A0"/>
                </a:solidFill>
              </a:rPr>
              <a:t>2011, recorded 349 experiences of FDR processes</a:t>
            </a:r>
            <a:r>
              <a:rPr lang="en-GB" sz="2600" dirty="0"/>
              <a:t>.</a:t>
            </a:r>
          </a:p>
          <a:p>
            <a:pPr lvl="1"/>
            <a:endParaRPr lang="en-GB" sz="2600" dirty="0"/>
          </a:p>
          <a:p>
            <a:r>
              <a:rPr lang="en-GB" dirty="0"/>
              <a:t>Phase Two – Semi-structured </a:t>
            </a:r>
            <a:r>
              <a:rPr lang="en-GB" dirty="0" smtClean="0"/>
              <a:t>Interviews – 2011 - 2013</a:t>
            </a:r>
            <a:endParaRPr lang="en-GB" dirty="0"/>
          </a:p>
          <a:p>
            <a:pPr lvl="1"/>
            <a:r>
              <a:rPr lang="en-GB" sz="2600" dirty="0">
                <a:solidFill>
                  <a:srgbClr val="7030A0"/>
                </a:solidFill>
              </a:rPr>
              <a:t>Practitioners: </a:t>
            </a:r>
            <a:r>
              <a:rPr lang="en-GB" sz="2600" dirty="0" smtClean="0">
                <a:solidFill>
                  <a:srgbClr val="7030A0"/>
                </a:solidFill>
              </a:rPr>
              <a:t>nationally spread range of solicitors</a:t>
            </a:r>
            <a:r>
              <a:rPr lang="en-GB" sz="2600" dirty="0">
                <a:solidFill>
                  <a:srgbClr val="7030A0"/>
                </a:solidFill>
              </a:rPr>
              <a:t>, collaborators, mediators (40</a:t>
            </a:r>
            <a:r>
              <a:rPr lang="en-GB" sz="2600" dirty="0" smtClean="0">
                <a:solidFill>
                  <a:srgbClr val="7030A0"/>
                </a:solidFill>
              </a:rPr>
              <a:t>).</a:t>
            </a:r>
            <a:endParaRPr lang="en-GB" sz="2600" dirty="0">
              <a:solidFill>
                <a:srgbClr val="7030A0"/>
              </a:solidFill>
            </a:endParaRPr>
          </a:p>
          <a:p>
            <a:pPr lvl="1"/>
            <a:r>
              <a:rPr lang="en-GB" sz="2600" dirty="0">
                <a:solidFill>
                  <a:srgbClr val="7030A0"/>
                </a:solidFill>
              </a:rPr>
              <a:t>Parties (96) (45 men; 51 women) recruited from national surveys and supplemented by other national recruitment strategies, with a mix of legally-aided and non-legally aided parties</a:t>
            </a:r>
          </a:p>
          <a:p>
            <a:pPr lvl="2"/>
            <a:r>
              <a:rPr lang="en-GB" sz="2200" dirty="0" smtClean="0"/>
              <a:t>44 </a:t>
            </a:r>
            <a:r>
              <a:rPr lang="en-GB" sz="2200" dirty="0"/>
              <a:t>had experienced solicitor negotiation</a:t>
            </a:r>
          </a:p>
          <a:p>
            <a:pPr lvl="2"/>
            <a:r>
              <a:rPr lang="en-GB" sz="2200" dirty="0"/>
              <a:t>56 had experienced mediation (across a spread of mediation agencies)</a:t>
            </a:r>
          </a:p>
          <a:p>
            <a:pPr lvl="2"/>
            <a:r>
              <a:rPr lang="en-GB" sz="2200" dirty="0"/>
              <a:t>8 had experienced collaborative </a:t>
            </a:r>
            <a:r>
              <a:rPr lang="en-GB" sz="2200" dirty="0" smtClean="0"/>
              <a:t>law</a:t>
            </a:r>
          </a:p>
          <a:p>
            <a:pPr lvl="2"/>
            <a:endParaRPr lang="en-GB" dirty="0">
              <a:solidFill>
                <a:srgbClr val="7030A0"/>
              </a:solidFill>
            </a:endParaRPr>
          </a:p>
          <a:p>
            <a:r>
              <a:rPr lang="en-GB" dirty="0"/>
              <a:t>Phase Three – 13 Recorded </a:t>
            </a:r>
            <a:r>
              <a:rPr lang="en-GB" dirty="0" smtClean="0"/>
              <a:t>sessions – 2013 - 2014</a:t>
            </a:r>
            <a:endParaRPr lang="en-GB" dirty="0"/>
          </a:p>
          <a:p>
            <a:pPr lvl="1"/>
            <a:r>
              <a:rPr lang="en-GB" sz="2600" dirty="0">
                <a:solidFill>
                  <a:srgbClr val="7030A0"/>
                </a:solidFill>
              </a:rPr>
              <a:t>Recording and analysing lawyer-client interviews (5), mediation sessions (5) &amp; collaborative law meeting sessions (3</a:t>
            </a:r>
            <a:r>
              <a:rPr lang="en-GB" sz="2600" dirty="0" smtClean="0">
                <a:solidFill>
                  <a:srgbClr val="7030A0"/>
                </a:solidFill>
              </a:rPr>
              <a:t>).</a:t>
            </a:r>
          </a:p>
          <a:p>
            <a:pPr marL="274320" lvl="1" indent="0">
              <a:buNone/>
            </a:pPr>
            <a:endParaRPr lang="en-GB" dirty="0">
              <a:solidFill>
                <a:srgbClr val="7030A0"/>
              </a:solidFill>
            </a:endParaRPr>
          </a:p>
          <a:p>
            <a:endParaRPr lang="en-GB" dirty="0"/>
          </a:p>
          <a:p>
            <a:endParaRPr lang="en-GB" dirty="0"/>
          </a:p>
        </p:txBody>
      </p:sp>
    </p:spTree>
    <p:extLst>
      <p:ext uri="{BB962C8B-B14F-4D97-AF65-F5344CB8AC3E}">
        <p14:creationId xmlns:p14="http://schemas.microsoft.com/office/powerpoint/2010/main" val="1310887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Specific cases in mediation</a:t>
            </a:r>
            <a:endParaRPr lang="en-GB" dirty="0"/>
          </a:p>
        </p:txBody>
      </p:sp>
      <p:sp>
        <p:nvSpPr>
          <p:cNvPr id="3" name="Content Placeholder 2"/>
          <p:cNvSpPr>
            <a:spLocks noGrp="1"/>
          </p:cNvSpPr>
          <p:nvPr>
            <p:ph sz="quarter" idx="1"/>
          </p:nvPr>
        </p:nvSpPr>
        <p:spPr>
          <a:xfrm>
            <a:off x="457200" y="1219200"/>
            <a:ext cx="8229600" cy="5306144"/>
          </a:xfrm>
        </p:spPr>
        <p:txBody>
          <a:bodyPr>
            <a:normAutofit fontScale="92500"/>
          </a:bodyPr>
          <a:lstStyle/>
          <a:p>
            <a:pPr>
              <a:buNone/>
            </a:pPr>
            <a:endParaRPr lang="en-GB" dirty="0" smtClean="0"/>
          </a:p>
          <a:p>
            <a:endParaRPr lang="en-GB" dirty="0" smtClean="0"/>
          </a:p>
          <a:p>
            <a:endParaRPr lang="en-GB" dirty="0" smtClean="0"/>
          </a:p>
          <a:p>
            <a:endParaRPr lang="en-GB" dirty="0" smtClean="0"/>
          </a:p>
          <a:p>
            <a:endParaRPr lang="en-GB" dirty="0" smtClean="0"/>
          </a:p>
          <a:p>
            <a:r>
              <a:rPr lang="en-GB" dirty="0" smtClean="0"/>
              <a:t>“I’ve met a lot of people now through all this and everyone that has...been in an abusive relationship ends up going to court because they’re not going to get... He’s not a decent person you’re dealing with... He can’t do the mediation. ...And the thing is, when they come across, these types of men, they’re very charming and polite and they’re very...you know...so... Yeah. You just should never be put in that situation, anything like that, basically. No.” (Sara)</a:t>
            </a:r>
          </a:p>
        </p:txBody>
      </p:sp>
      <p:graphicFrame>
        <p:nvGraphicFramePr>
          <p:cNvPr id="4" name="Content Placeholder 4"/>
          <p:cNvGraphicFramePr>
            <a:graphicFrameLocks/>
          </p:cNvGraphicFramePr>
          <p:nvPr/>
        </p:nvGraphicFramePr>
        <p:xfrm>
          <a:off x="395536" y="1484784"/>
          <a:ext cx="8229600" cy="1489720"/>
        </p:xfrm>
        <a:graphic>
          <a:graphicData uri="http://schemas.openxmlformats.org/drawingml/2006/table">
            <a:tbl>
              <a:tblPr firstRow="1" bandRow="1">
                <a:tableStyleId>{5C22544A-7EE6-4342-B048-85BDC9FD1C3A}</a:tableStyleId>
              </a:tblPr>
              <a:tblGrid>
                <a:gridCol w="3610744"/>
                <a:gridCol w="4618856"/>
              </a:tblGrid>
              <a:tr h="1489720">
                <a:tc>
                  <a:txBody>
                    <a:bodyPr/>
                    <a:lstStyle/>
                    <a:p>
                      <a:r>
                        <a:rPr lang="en-GB" sz="2000" dirty="0" smtClean="0"/>
                        <a:t>High conflict children’s cases</a:t>
                      </a:r>
                    </a:p>
                    <a:p>
                      <a:r>
                        <a:rPr lang="en-GB" sz="2000" dirty="0" smtClean="0"/>
                        <a:t>Complex</a:t>
                      </a:r>
                      <a:r>
                        <a:rPr lang="en-GB" sz="2000" baseline="0" dirty="0" smtClean="0"/>
                        <a:t> financial cases</a:t>
                      </a:r>
                    </a:p>
                    <a:p>
                      <a:r>
                        <a:rPr lang="en-GB" sz="2000" baseline="0" dirty="0" smtClean="0"/>
                        <a:t>Domestic violence/abuse</a:t>
                      </a:r>
                    </a:p>
                    <a:p>
                      <a:r>
                        <a:rPr lang="en-GB" sz="2000" baseline="0" dirty="0" smtClean="0"/>
                        <a:t>Mental health issues </a:t>
                      </a:r>
                      <a:endParaRPr lang="en-GB" sz="2000" dirty="0"/>
                    </a:p>
                  </a:txBody>
                  <a:tcPr/>
                </a:tc>
                <a:tc>
                  <a:txBody>
                    <a:bodyPr/>
                    <a:lstStyle/>
                    <a:p>
                      <a:r>
                        <a:rPr lang="en-GB" sz="2000" dirty="0" smtClean="0"/>
                        <a:t>Comprehensive</a:t>
                      </a:r>
                      <a:r>
                        <a:rPr lang="en-GB" sz="2000" baseline="0" dirty="0" smtClean="0"/>
                        <a:t> risk assessment</a:t>
                      </a:r>
                    </a:p>
                    <a:p>
                      <a:r>
                        <a:rPr lang="en-GB" sz="2000" baseline="0" dirty="0" smtClean="0"/>
                        <a:t>Mediator skill/specialisation/co-med</a:t>
                      </a:r>
                    </a:p>
                    <a:p>
                      <a:r>
                        <a:rPr lang="en-GB" sz="2000" baseline="0" dirty="0" smtClean="0"/>
                        <a:t>Safe and effective participation</a:t>
                      </a:r>
                    </a:p>
                    <a:p>
                      <a:r>
                        <a:rPr lang="en-GB" sz="2000" baseline="0" dirty="0" smtClean="0"/>
                        <a:t>Recognise limitations</a:t>
                      </a:r>
                      <a:endParaRPr lang="en-GB" sz="2000" dirty="0"/>
                    </a:p>
                  </a:txBody>
                  <a:tcPr/>
                </a:tc>
              </a:tr>
            </a:tbl>
          </a:graphicData>
        </a:graphic>
      </p:graphicFrame>
    </p:spTree>
    <p:extLst>
      <p:ext uri="{BB962C8B-B14F-4D97-AF65-F5344CB8AC3E}">
        <p14:creationId xmlns:p14="http://schemas.microsoft.com/office/powerpoint/2010/main" val="7859886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Post-LASPO: Mediation or Court?</a:t>
            </a:r>
            <a:endParaRPr lang="en-GB" dirty="0"/>
          </a:p>
        </p:txBody>
      </p:sp>
      <p:sp>
        <p:nvSpPr>
          <p:cNvPr id="3" name="Content Placeholder 2"/>
          <p:cNvSpPr>
            <a:spLocks noGrp="1"/>
          </p:cNvSpPr>
          <p:nvPr>
            <p:ph sz="quarter" idx="1"/>
          </p:nvPr>
        </p:nvSpPr>
        <p:spPr/>
        <p:txBody>
          <a:bodyPr/>
          <a:lstStyle/>
          <a:p>
            <a:r>
              <a:rPr lang="en-GB" dirty="0" smtClean="0"/>
              <a:t>Mediation always better?</a:t>
            </a:r>
          </a:p>
          <a:p>
            <a:pPr lvl="1"/>
            <a:r>
              <a:rPr lang="en-GB" dirty="0" smtClean="0"/>
              <a:t>As a process?</a:t>
            </a:r>
          </a:p>
          <a:p>
            <a:pPr lvl="1"/>
            <a:r>
              <a:rPr lang="en-GB" dirty="0" smtClean="0"/>
              <a:t>In terms of outcomes?</a:t>
            </a:r>
          </a:p>
          <a:p>
            <a:r>
              <a:rPr lang="en-GB" dirty="0" smtClean="0"/>
              <a:t>A challenge for mediation</a:t>
            </a:r>
          </a:p>
          <a:p>
            <a:pPr lvl="1"/>
            <a:r>
              <a:rPr lang="en-GB" dirty="0" smtClean="0"/>
              <a:t>New specialisations?</a:t>
            </a:r>
          </a:p>
          <a:p>
            <a:pPr lvl="1"/>
            <a:r>
              <a:rPr lang="en-GB" dirty="0" smtClean="0"/>
              <a:t>Hybrid models incorporating lawyer support?</a:t>
            </a:r>
          </a:p>
          <a:p>
            <a:pPr lvl="1"/>
            <a:endParaRPr lang="en-GB" dirty="0" smtClean="0"/>
          </a:p>
          <a:p>
            <a:pPr lvl="1"/>
            <a:r>
              <a:rPr lang="en-GB" dirty="0" smtClean="0"/>
              <a:t>E.g. Australian CFDR pilot</a:t>
            </a:r>
          </a:p>
          <a:p>
            <a:pPr lvl="2"/>
            <a:r>
              <a:rPr lang="en-GB" dirty="0" smtClean="0"/>
              <a:t>multi-disciplinary, multi-agency support for parties</a:t>
            </a:r>
          </a:p>
          <a:p>
            <a:pPr lvl="2"/>
            <a:r>
              <a:rPr lang="en-GB" dirty="0" smtClean="0"/>
              <a:t>practitioners and agencies working in partnership</a:t>
            </a:r>
          </a:p>
        </p:txBody>
      </p:sp>
    </p:spTree>
    <p:extLst>
      <p:ext uri="{BB962C8B-B14F-4D97-AF65-F5344CB8AC3E}">
        <p14:creationId xmlns:p14="http://schemas.microsoft.com/office/powerpoint/2010/main" val="17659430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23928" y="5516895"/>
            <a:ext cx="4680520" cy="769441"/>
          </a:xfrm>
          <a:prstGeom prst="rect">
            <a:avLst/>
          </a:prstGeom>
          <a:noFill/>
        </p:spPr>
        <p:txBody>
          <a:bodyPr wrap="square" rtlCol="0">
            <a:spAutoFit/>
          </a:bodyPr>
          <a:lstStyle/>
          <a:p>
            <a:pPr lvl="0" algn="ctr"/>
            <a:r>
              <a:rPr lang="en-GB" sz="4400" dirty="0">
                <a:solidFill>
                  <a:schemeClr val="tx2"/>
                </a:solidFill>
              </a:rPr>
              <a:t>Thank </a:t>
            </a:r>
            <a:r>
              <a:rPr lang="en-GB" sz="4400" dirty="0" smtClean="0">
                <a:solidFill>
                  <a:schemeClr val="tx2"/>
                </a:solidFill>
              </a:rPr>
              <a:t>you</a:t>
            </a:r>
            <a:endParaRPr lang="en-GB" sz="4400" dirty="0">
              <a:solidFill>
                <a:schemeClr val="tx2"/>
              </a:solidFill>
            </a:endParaRPr>
          </a:p>
        </p:txBody>
      </p:sp>
      <p:pic>
        <p:nvPicPr>
          <p:cNvPr id="5" name="Picture 2" descr="F:\Kate's Mapping Paths\documents\logo.JPG"/>
          <p:cNvPicPr>
            <a:picLocks noChangeAspect="1" noChangeArrowheads="1"/>
          </p:cNvPicPr>
          <p:nvPr/>
        </p:nvPicPr>
        <p:blipFill>
          <a:blip r:embed="rId2" cstate="print"/>
          <a:srcRect/>
          <a:stretch>
            <a:fillRect/>
          </a:stretch>
        </p:blipFill>
        <p:spPr bwMode="auto">
          <a:xfrm>
            <a:off x="683568" y="620688"/>
            <a:ext cx="4320480" cy="2882189"/>
          </a:xfrm>
          <a:prstGeom prst="rect">
            <a:avLst/>
          </a:prstGeom>
          <a:noFill/>
        </p:spPr>
      </p:pic>
    </p:spTree>
    <p:extLst>
      <p:ext uri="{BB962C8B-B14F-4D97-AF65-F5344CB8AC3E}">
        <p14:creationId xmlns:p14="http://schemas.microsoft.com/office/powerpoint/2010/main" val="3216816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Awareness of out of court Family Dispute Resolution</a:t>
            </a:r>
            <a:endParaRPr lang="en-GB" dirty="0"/>
          </a:p>
        </p:txBody>
      </p:sp>
      <p:sp>
        <p:nvSpPr>
          <p:cNvPr id="3" name="Subtitle 2"/>
          <p:cNvSpPr>
            <a:spLocks noGrp="1"/>
          </p:cNvSpPr>
          <p:nvPr>
            <p:ph type="subTitle" idx="1"/>
          </p:nvPr>
        </p:nvSpPr>
        <p:spPr>
          <a:xfrm>
            <a:off x="1259632" y="5157192"/>
            <a:ext cx="6858000" cy="1472902"/>
          </a:xfrm>
        </p:spPr>
        <p:txBody>
          <a:bodyPr>
            <a:normAutofit/>
          </a:bodyPr>
          <a:lstStyle/>
          <a:p>
            <a:r>
              <a:rPr lang="en-GB" dirty="0" smtClean="0"/>
              <a:t>Mapping Paths to Family Justice Final Conference</a:t>
            </a:r>
          </a:p>
        </p:txBody>
      </p:sp>
      <p:pic>
        <p:nvPicPr>
          <p:cNvPr id="7" name="Picture 2" descr="F:\Kate's Mapping Paths\documents\logo.JPG"/>
          <p:cNvPicPr>
            <a:picLocks noChangeAspect="1" noChangeArrowheads="1"/>
          </p:cNvPicPr>
          <p:nvPr/>
        </p:nvPicPr>
        <p:blipFill>
          <a:blip r:embed="rId3" cstate="print"/>
          <a:srcRect/>
          <a:stretch>
            <a:fillRect/>
          </a:stretch>
        </p:blipFill>
        <p:spPr bwMode="auto">
          <a:xfrm>
            <a:off x="2411760" y="350656"/>
            <a:ext cx="4392488" cy="2930226"/>
          </a:xfrm>
          <a:prstGeom prst="rect">
            <a:avLst/>
          </a:prstGeom>
          <a:noFill/>
        </p:spPr>
      </p:pic>
    </p:spTree>
    <p:extLst>
      <p:ext uri="{BB962C8B-B14F-4D97-AF65-F5344CB8AC3E}">
        <p14:creationId xmlns:p14="http://schemas.microsoft.com/office/powerpoint/2010/main" val="3456002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Phase 1 National Survey Results: </a:t>
            </a:r>
            <a:br>
              <a:rPr lang="en-GB" dirty="0"/>
            </a:br>
            <a:r>
              <a:rPr lang="en-GB" dirty="0" smtClean="0"/>
              <a:t>Public Awareness </a:t>
            </a:r>
            <a:r>
              <a:rPr lang="en-GB" dirty="0"/>
              <a:t>of </a:t>
            </a:r>
            <a:r>
              <a:rPr lang="en-GB" dirty="0" smtClean="0"/>
              <a:t>FDRs</a:t>
            </a:r>
            <a:endParaRPr lang="en-GB" dirty="0"/>
          </a:p>
        </p:txBody>
      </p:sp>
      <p:sp>
        <p:nvSpPr>
          <p:cNvPr id="3" name="Content Placeholder 2"/>
          <p:cNvSpPr>
            <a:spLocks noGrp="1"/>
          </p:cNvSpPr>
          <p:nvPr>
            <p:ph sz="quarter" idx="1"/>
          </p:nvPr>
        </p:nvSpPr>
        <p:spPr/>
        <p:txBody>
          <a:bodyPr>
            <a:normAutofit fontScale="85000" lnSpcReduction="10000"/>
          </a:bodyPr>
          <a:lstStyle/>
          <a:p>
            <a:r>
              <a:rPr lang="en-GB" sz="2000" dirty="0"/>
              <a:t>2 surveys– </a:t>
            </a:r>
            <a:r>
              <a:rPr lang="en-GB" sz="2000" dirty="0" smtClean="0"/>
              <a:t>BMRB Omni </a:t>
            </a:r>
            <a:r>
              <a:rPr lang="en-GB" sz="2000" dirty="0"/>
              <a:t>+ </a:t>
            </a:r>
            <a:r>
              <a:rPr lang="en-GB" sz="2000" dirty="0" smtClean="0"/>
              <a:t>CSJPS- </a:t>
            </a:r>
            <a:r>
              <a:rPr lang="en-GB" sz="2000" dirty="0"/>
              <a:t>varied</a:t>
            </a:r>
          </a:p>
          <a:p>
            <a:pPr lvl="1"/>
            <a:r>
              <a:rPr lang="en-GB" sz="1700" dirty="0"/>
              <a:t>BMRB - 2974 respondents</a:t>
            </a:r>
          </a:p>
          <a:p>
            <a:pPr lvl="1"/>
            <a:r>
              <a:rPr lang="en-GB" sz="1700" dirty="0"/>
              <a:t>CSJPS – 3700 respondents</a:t>
            </a:r>
          </a:p>
          <a:p>
            <a:pPr lvl="1"/>
            <a:r>
              <a:rPr lang="en-GB" sz="1600" dirty="0"/>
              <a:t>44% BMRB respondents had heard of mediation compared with 72% of CSJPS</a:t>
            </a:r>
            <a:endParaRPr lang="en-GB" sz="1300" dirty="0"/>
          </a:p>
          <a:p>
            <a:pPr lvl="1"/>
            <a:r>
              <a:rPr lang="en-GB" sz="1600" dirty="0"/>
              <a:t>32% BMRB had heard of solicitor negotiations compared with 58% CSJPS</a:t>
            </a:r>
          </a:p>
          <a:p>
            <a:pPr lvl="1"/>
            <a:r>
              <a:rPr lang="en-GB" sz="1600" dirty="0"/>
              <a:t>14% BMRB had heard of collaborative law compared with 22% CSJPS</a:t>
            </a:r>
          </a:p>
          <a:p>
            <a:pPr lvl="1"/>
            <a:r>
              <a:rPr lang="en-GB" sz="1600" dirty="0"/>
              <a:t>45% BMRB had heard of “none of the above</a:t>
            </a:r>
            <a:r>
              <a:rPr lang="en-GB" sz="1600" dirty="0" smtClean="0"/>
              <a:t>”.</a:t>
            </a:r>
            <a:endParaRPr lang="en-GB" sz="1600" dirty="0"/>
          </a:p>
          <a:p>
            <a:r>
              <a:rPr lang="en-GB" sz="2000" dirty="0"/>
              <a:t>Sources of information for mediation</a:t>
            </a:r>
          </a:p>
          <a:p>
            <a:pPr lvl="1"/>
            <a:r>
              <a:rPr lang="en-GB" sz="1600" dirty="0"/>
              <a:t>Media/internet (36%)(45%)</a:t>
            </a:r>
          </a:p>
          <a:p>
            <a:pPr lvl="1"/>
            <a:r>
              <a:rPr lang="en-GB" sz="1600" dirty="0"/>
              <a:t>Family/friends (32%)(38%)</a:t>
            </a:r>
          </a:p>
          <a:p>
            <a:pPr lvl="1"/>
            <a:r>
              <a:rPr lang="en-GB" sz="1600" dirty="0"/>
              <a:t>Solicitor (11%)(10%)</a:t>
            </a:r>
          </a:p>
          <a:p>
            <a:pPr lvl="1"/>
            <a:r>
              <a:rPr lang="en-GB" sz="1600" dirty="0"/>
              <a:t>Work/education/personal experience (10%)(4%)</a:t>
            </a:r>
          </a:p>
          <a:p>
            <a:pPr lvl="1"/>
            <a:r>
              <a:rPr lang="en-GB" sz="1600" dirty="0"/>
              <a:t>CAB or other advice agency (3%)(2%)</a:t>
            </a:r>
          </a:p>
          <a:p>
            <a:r>
              <a:rPr lang="en-GB" sz="1900" dirty="0"/>
              <a:t>Note contextual </a:t>
            </a:r>
            <a:r>
              <a:rPr lang="en-GB" sz="1900" dirty="0" smtClean="0"/>
              <a:t>differences between surveys.</a:t>
            </a:r>
            <a:endParaRPr lang="en-GB" sz="1900" dirty="0"/>
          </a:p>
          <a:p>
            <a:endParaRPr lang="en-GB" dirty="0"/>
          </a:p>
        </p:txBody>
      </p:sp>
      <p:graphicFrame>
        <p:nvGraphicFramePr>
          <p:cNvPr id="5" name="Content Placeholder 4"/>
          <p:cNvGraphicFramePr>
            <a:graphicFrameLocks noGrp="1"/>
          </p:cNvGraphicFramePr>
          <p:nvPr>
            <p:ph sz="quarter" idx="2"/>
            <p:extLst>
              <p:ext uri="{D42A27DB-BD31-4B8C-83A1-F6EECF244321}">
                <p14:modId xmlns:p14="http://schemas.microsoft.com/office/powerpoint/2010/main" val="2306498831"/>
              </p:ext>
            </p:extLst>
          </p:nvPr>
        </p:nvGraphicFramePr>
        <p:xfrm>
          <a:off x="4632325" y="1216025"/>
          <a:ext cx="4041775" cy="49371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26011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FDR Awareness – public perceptions</a:t>
            </a:r>
            <a:endParaRPr lang="en-GB" dirty="0"/>
          </a:p>
        </p:txBody>
      </p:sp>
      <p:sp>
        <p:nvSpPr>
          <p:cNvPr id="6" name="Content Placeholder 5"/>
          <p:cNvSpPr>
            <a:spLocks noGrp="1"/>
          </p:cNvSpPr>
          <p:nvPr>
            <p:ph sz="quarter" idx="1"/>
          </p:nvPr>
        </p:nvSpPr>
        <p:spPr/>
        <p:txBody>
          <a:bodyPr>
            <a:normAutofit/>
          </a:bodyPr>
          <a:lstStyle/>
          <a:p>
            <a:r>
              <a:rPr lang="en-GB" dirty="0" smtClean="0"/>
              <a:t>The national surveys both show that there is recognition of the various alternatives to court for resolution of family disputes in the general population, though 45% of the BMRB Omnibus sample had heard of none</a:t>
            </a:r>
          </a:p>
          <a:p>
            <a:r>
              <a:rPr lang="en-GB" dirty="0" smtClean="0"/>
              <a:t>There are relatively high levels of public general awareness of mediation, and</a:t>
            </a:r>
          </a:p>
          <a:p>
            <a:pPr lvl="1"/>
            <a:r>
              <a:rPr lang="en-GB" sz="2000" dirty="0" smtClean="0">
                <a:solidFill>
                  <a:srgbClr val="7030A0"/>
                </a:solidFill>
              </a:rPr>
              <a:t>Media and internet are key sources of information to the </a:t>
            </a:r>
            <a:r>
              <a:rPr lang="en-GB" sz="2000" b="1" dirty="0" smtClean="0">
                <a:solidFill>
                  <a:srgbClr val="7030A0"/>
                </a:solidFill>
              </a:rPr>
              <a:t>general public </a:t>
            </a:r>
            <a:r>
              <a:rPr lang="en-GB" sz="2000" dirty="0" smtClean="0">
                <a:solidFill>
                  <a:srgbClr val="7030A0"/>
                </a:solidFill>
              </a:rPr>
              <a:t>about FDRs</a:t>
            </a:r>
          </a:p>
          <a:p>
            <a:r>
              <a:rPr lang="en-GB" dirty="0" smtClean="0">
                <a:solidFill>
                  <a:schemeClr val="tx2">
                    <a:lumMod val="75000"/>
                  </a:schemeClr>
                </a:solidFill>
              </a:rPr>
              <a:t>There are higher levels among the divorced/separated, but</a:t>
            </a:r>
          </a:p>
          <a:p>
            <a:pPr lvl="1"/>
            <a:r>
              <a:rPr lang="en-GB" sz="2000" dirty="0" smtClean="0">
                <a:solidFill>
                  <a:srgbClr val="7030A0"/>
                </a:solidFill>
              </a:rPr>
              <a:t>For those divorcing/separating since 1996, solicitors were the major source of awareness of FDRs, including mediation …</a:t>
            </a:r>
          </a:p>
          <a:p>
            <a:endParaRPr lang="en-GB" dirty="0" smtClean="0"/>
          </a:p>
          <a:p>
            <a:endParaRPr lang="en-GB" dirty="0"/>
          </a:p>
        </p:txBody>
      </p:sp>
    </p:spTree>
    <p:extLst>
      <p:ext uri="{BB962C8B-B14F-4D97-AF65-F5344CB8AC3E}">
        <p14:creationId xmlns:p14="http://schemas.microsoft.com/office/powerpoint/2010/main" val="2371031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Sources of </a:t>
            </a:r>
            <a:r>
              <a:rPr lang="en-GB" dirty="0" smtClean="0"/>
              <a:t>information – Omnibus divorced/separated sample</a:t>
            </a:r>
            <a:endParaRPr lang="en-GB" dirty="0"/>
          </a:p>
        </p:txBody>
      </p:sp>
      <p:sp>
        <p:nvSpPr>
          <p:cNvPr id="3" name="Content Placeholder 2"/>
          <p:cNvSpPr>
            <a:spLocks noGrp="1"/>
          </p:cNvSpPr>
          <p:nvPr>
            <p:ph sz="quarter" idx="1"/>
          </p:nvPr>
        </p:nvSpPr>
        <p:spPr/>
        <p:txBody>
          <a:bodyPr>
            <a:normAutofit fontScale="92500" lnSpcReduction="10000"/>
          </a:bodyPr>
          <a:lstStyle/>
          <a:p>
            <a:r>
              <a:rPr lang="en-GB" sz="2100" dirty="0" smtClean="0"/>
              <a:t>315 </a:t>
            </a:r>
            <a:r>
              <a:rPr lang="en-GB" sz="2100" dirty="0"/>
              <a:t>(11% of </a:t>
            </a:r>
            <a:r>
              <a:rPr lang="en-GB" sz="2100" dirty="0" smtClean="0"/>
              <a:t>the Omnibus  </a:t>
            </a:r>
            <a:r>
              <a:rPr lang="en-GB" sz="2100" dirty="0"/>
              <a:t>sample) had separated/divorced since </a:t>
            </a:r>
            <a:r>
              <a:rPr lang="en-GB" sz="2100" dirty="0" smtClean="0"/>
              <a:t>1996.  For this group, their sources of awareness were different, with solicitors being the first source of hearing about all FDR processes, including mediation</a:t>
            </a:r>
          </a:p>
          <a:p>
            <a:r>
              <a:rPr lang="en-GB" sz="2100" dirty="0" smtClean="0"/>
              <a:t>Sources </a:t>
            </a:r>
            <a:r>
              <a:rPr lang="en-GB" sz="2100" dirty="0"/>
              <a:t>of information for </a:t>
            </a:r>
            <a:r>
              <a:rPr lang="en-GB" sz="2100" b="1" dirty="0"/>
              <a:t>M</a:t>
            </a:r>
            <a:r>
              <a:rPr lang="en-GB" sz="2100" b="1" dirty="0" smtClean="0"/>
              <a:t>ediation</a:t>
            </a:r>
            <a:r>
              <a:rPr lang="en-GB" sz="2100" dirty="0" smtClean="0"/>
              <a:t> of those divorcing/separating</a:t>
            </a:r>
          </a:p>
          <a:p>
            <a:pPr lvl="1"/>
            <a:r>
              <a:rPr lang="en-GB" sz="1600" dirty="0">
                <a:solidFill>
                  <a:srgbClr val="7030A0"/>
                </a:solidFill>
              </a:rPr>
              <a:t>Solicitor (39%)</a:t>
            </a:r>
          </a:p>
          <a:p>
            <a:pPr lvl="1"/>
            <a:r>
              <a:rPr lang="en-GB" sz="1600" dirty="0" smtClean="0">
                <a:solidFill>
                  <a:srgbClr val="7030A0"/>
                </a:solidFill>
              </a:rPr>
              <a:t>Family/friends (28%)</a:t>
            </a:r>
            <a:endParaRPr lang="en-GB" sz="1600" dirty="0">
              <a:solidFill>
                <a:srgbClr val="7030A0"/>
              </a:solidFill>
            </a:endParaRPr>
          </a:p>
          <a:p>
            <a:pPr lvl="1"/>
            <a:r>
              <a:rPr lang="en-GB" sz="1600" dirty="0" smtClean="0">
                <a:solidFill>
                  <a:srgbClr val="7030A0"/>
                </a:solidFill>
              </a:rPr>
              <a:t>Media/internet </a:t>
            </a:r>
            <a:r>
              <a:rPr lang="en-GB" sz="1600" dirty="0">
                <a:solidFill>
                  <a:srgbClr val="7030A0"/>
                </a:solidFill>
              </a:rPr>
              <a:t>(15%)</a:t>
            </a:r>
          </a:p>
          <a:p>
            <a:pPr lvl="1"/>
            <a:r>
              <a:rPr lang="en-GB" sz="1600" dirty="0" smtClean="0">
                <a:solidFill>
                  <a:srgbClr val="7030A0"/>
                </a:solidFill>
              </a:rPr>
              <a:t>Work/education/personal </a:t>
            </a:r>
            <a:r>
              <a:rPr lang="en-GB" sz="1600" dirty="0">
                <a:solidFill>
                  <a:srgbClr val="7030A0"/>
                </a:solidFill>
              </a:rPr>
              <a:t>experience </a:t>
            </a:r>
            <a:r>
              <a:rPr lang="en-GB" sz="1600" dirty="0" smtClean="0">
                <a:solidFill>
                  <a:srgbClr val="7030A0"/>
                </a:solidFill>
              </a:rPr>
              <a:t>(6%)</a:t>
            </a:r>
            <a:endParaRPr lang="en-GB" sz="1600" dirty="0">
              <a:solidFill>
                <a:srgbClr val="7030A0"/>
              </a:solidFill>
            </a:endParaRPr>
          </a:p>
          <a:p>
            <a:pPr lvl="1"/>
            <a:r>
              <a:rPr lang="en-GB" sz="1600" dirty="0">
                <a:solidFill>
                  <a:srgbClr val="7030A0"/>
                </a:solidFill>
              </a:rPr>
              <a:t>CAB or other advice agency </a:t>
            </a:r>
            <a:r>
              <a:rPr lang="en-GB" sz="1600" dirty="0" smtClean="0">
                <a:solidFill>
                  <a:srgbClr val="7030A0"/>
                </a:solidFill>
              </a:rPr>
              <a:t>(5%)</a:t>
            </a:r>
          </a:p>
          <a:p>
            <a:r>
              <a:rPr lang="en-GB" sz="1900" dirty="0"/>
              <a:t>Sources of information for </a:t>
            </a:r>
            <a:r>
              <a:rPr lang="en-GB" sz="1900" b="1" dirty="0"/>
              <a:t>Solicitor </a:t>
            </a:r>
            <a:r>
              <a:rPr lang="en-GB" sz="1900" b="1" dirty="0" smtClean="0"/>
              <a:t>Negotiation </a:t>
            </a:r>
            <a:r>
              <a:rPr lang="en-GB" sz="1900" dirty="0" smtClean="0"/>
              <a:t>of this (pre- LASPO) group</a:t>
            </a:r>
            <a:endParaRPr lang="en-GB" sz="1900" dirty="0"/>
          </a:p>
          <a:p>
            <a:pPr lvl="1"/>
            <a:r>
              <a:rPr lang="en-GB" sz="1600" dirty="0">
                <a:solidFill>
                  <a:srgbClr val="7030A0"/>
                </a:solidFill>
              </a:rPr>
              <a:t>Solicitor </a:t>
            </a:r>
            <a:r>
              <a:rPr lang="en-GB" sz="1600" dirty="0" smtClean="0">
                <a:solidFill>
                  <a:srgbClr val="7030A0"/>
                </a:solidFill>
              </a:rPr>
              <a:t>(49</a:t>
            </a:r>
            <a:r>
              <a:rPr lang="en-GB" sz="1600" dirty="0">
                <a:solidFill>
                  <a:srgbClr val="7030A0"/>
                </a:solidFill>
              </a:rPr>
              <a:t>%)</a:t>
            </a:r>
          </a:p>
          <a:p>
            <a:pPr lvl="1"/>
            <a:r>
              <a:rPr lang="en-GB" sz="1600" dirty="0" smtClean="0">
                <a:solidFill>
                  <a:srgbClr val="7030A0"/>
                </a:solidFill>
              </a:rPr>
              <a:t>Family/friends </a:t>
            </a:r>
            <a:r>
              <a:rPr lang="en-GB" sz="1600" dirty="0">
                <a:solidFill>
                  <a:srgbClr val="7030A0"/>
                </a:solidFill>
              </a:rPr>
              <a:t>(</a:t>
            </a:r>
            <a:r>
              <a:rPr lang="en-GB" sz="1600" dirty="0" smtClean="0">
                <a:solidFill>
                  <a:srgbClr val="7030A0"/>
                </a:solidFill>
              </a:rPr>
              <a:t>24%)</a:t>
            </a:r>
            <a:endParaRPr lang="en-GB" sz="1600" dirty="0">
              <a:solidFill>
                <a:srgbClr val="7030A0"/>
              </a:solidFill>
            </a:endParaRPr>
          </a:p>
          <a:p>
            <a:pPr lvl="1"/>
            <a:r>
              <a:rPr lang="en-GB" sz="1600" dirty="0" smtClean="0">
                <a:solidFill>
                  <a:srgbClr val="7030A0"/>
                </a:solidFill>
              </a:rPr>
              <a:t>Media/internet (</a:t>
            </a:r>
            <a:r>
              <a:rPr lang="en-GB" sz="1600" dirty="0">
                <a:solidFill>
                  <a:srgbClr val="7030A0"/>
                </a:solidFill>
              </a:rPr>
              <a:t>9</a:t>
            </a:r>
            <a:r>
              <a:rPr lang="en-GB" sz="1600" dirty="0" smtClean="0">
                <a:solidFill>
                  <a:srgbClr val="7030A0"/>
                </a:solidFill>
              </a:rPr>
              <a:t>%)</a:t>
            </a:r>
            <a:endParaRPr lang="en-GB" sz="1600" dirty="0">
              <a:solidFill>
                <a:srgbClr val="7030A0"/>
              </a:solidFill>
            </a:endParaRPr>
          </a:p>
          <a:p>
            <a:pPr lvl="1"/>
            <a:r>
              <a:rPr lang="en-GB" sz="1600" dirty="0">
                <a:solidFill>
                  <a:srgbClr val="7030A0"/>
                </a:solidFill>
              </a:rPr>
              <a:t>Work/education/personal experience (6%)</a:t>
            </a:r>
          </a:p>
          <a:p>
            <a:pPr lvl="1"/>
            <a:r>
              <a:rPr lang="en-GB" sz="1600" dirty="0">
                <a:solidFill>
                  <a:srgbClr val="7030A0"/>
                </a:solidFill>
              </a:rPr>
              <a:t>CAB or other advice agency (5</a:t>
            </a:r>
            <a:r>
              <a:rPr lang="en-GB" sz="1600" dirty="0" smtClean="0">
                <a:solidFill>
                  <a:srgbClr val="7030A0"/>
                </a:solidFill>
              </a:rPr>
              <a:t>%)</a:t>
            </a:r>
          </a:p>
          <a:p>
            <a:r>
              <a:rPr lang="en-GB" sz="1900" dirty="0">
                <a:solidFill>
                  <a:schemeClr val="tx1">
                    <a:lumMod val="85000"/>
                    <a:lumOff val="15000"/>
                  </a:schemeClr>
                </a:solidFill>
              </a:rPr>
              <a:t>These sources broadly map onto the experiences within our Party interview </a:t>
            </a:r>
            <a:r>
              <a:rPr lang="en-GB" sz="1900" dirty="0" smtClean="0">
                <a:solidFill>
                  <a:schemeClr val="tx1">
                    <a:lumMod val="85000"/>
                    <a:lumOff val="15000"/>
                  </a:schemeClr>
                </a:solidFill>
              </a:rPr>
              <a:t>sample.</a:t>
            </a:r>
            <a:endParaRPr lang="en-GB" sz="1900" dirty="0">
              <a:solidFill>
                <a:schemeClr val="tx1">
                  <a:lumMod val="85000"/>
                  <a:lumOff val="15000"/>
                </a:schemeClr>
              </a:solidFill>
            </a:endParaRPr>
          </a:p>
          <a:p>
            <a:pPr lvl="1"/>
            <a:endParaRPr lang="en-GB" sz="1600" dirty="0" smtClean="0">
              <a:solidFill>
                <a:srgbClr val="7030A0"/>
              </a:solidFill>
            </a:endParaRPr>
          </a:p>
          <a:p>
            <a:pPr lvl="1"/>
            <a:endParaRPr lang="en-GB" sz="1600" dirty="0" smtClean="0">
              <a:solidFill>
                <a:srgbClr val="7030A0"/>
              </a:solidFill>
            </a:endParaRPr>
          </a:p>
          <a:p>
            <a:pPr lvl="1"/>
            <a:endParaRPr lang="en-GB" sz="1600" dirty="0">
              <a:solidFill>
                <a:srgbClr val="7030A0"/>
              </a:solidFill>
            </a:endParaRPr>
          </a:p>
          <a:p>
            <a:pPr lvl="1"/>
            <a:endParaRPr lang="en-GB" dirty="0">
              <a:solidFill>
                <a:srgbClr val="7030A0"/>
              </a:solidFill>
            </a:endParaRPr>
          </a:p>
        </p:txBody>
      </p:sp>
    </p:spTree>
    <p:extLst>
      <p:ext uri="{BB962C8B-B14F-4D97-AF65-F5344CB8AC3E}">
        <p14:creationId xmlns:p14="http://schemas.microsoft.com/office/powerpoint/2010/main" val="23949749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Origin</Template>
  <TotalTime>2479</TotalTime>
  <Words>5032</Words>
  <Application>Microsoft Office PowerPoint</Application>
  <PresentationFormat>On-screen Show (4:3)</PresentationFormat>
  <Paragraphs>392</Paragraphs>
  <Slides>52</Slides>
  <Notes>26</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Origin</vt:lpstr>
      <vt:lpstr>Mapping Paths to Family Justice- Session 1 – Research Findings </vt:lpstr>
      <vt:lpstr>Mapping Paths to Family Justice- Background to Study</vt:lpstr>
      <vt:lpstr>Long term aims of three year study</vt:lpstr>
      <vt:lpstr>Definitions of FDR used in study</vt:lpstr>
      <vt:lpstr>Study design and methods</vt:lpstr>
      <vt:lpstr>Awareness of out of court Family Dispute Resolution</vt:lpstr>
      <vt:lpstr>Phase 1 National Survey Results:  Public Awareness of FDRs</vt:lpstr>
      <vt:lpstr>FDR Awareness – public perceptions</vt:lpstr>
      <vt:lpstr>       Sources of information – Omnibus divorced/separated sample</vt:lpstr>
      <vt:lpstr>FDR Awareness – public perceptions</vt:lpstr>
      <vt:lpstr>Awareness and Choice of FDR</vt:lpstr>
      <vt:lpstr>    Improving Awareness of FDRs: key messages</vt:lpstr>
      <vt:lpstr>How positive or negative have experiences of the processes been?  </vt:lpstr>
      <vt:lpstr>Experiences of Solicitor Negotiation</vt:lpstr>
      <vt:lpstr>Solicitor Negotiation: what could be done better?</vt:lpstr>
      <vt:lpstr>The Process of Mediation: key findings</vt:lpstr>
      <vt:lpstr>Process of mediation: an uncomfortable process</vt:lpstr>
      <vt:lpstr>Process of mediation: information and advice</vt:lpstr>
      <vt:lpstr>Mediation: What could be done better</vt:lpstr>
      <vt:lpstr>The Process of Collaborative Law: key findings</vt:lpstr>
      <vt:lpstr>The Process of Collaborative Law: What could be done better?</vt:lpstr>
      <vt:lpstr>Conflict and Emotions in FDRs: key findings</vt:lpstr>
      <vt:lpstr>Conflict and Emotions: what could be done better?</vt:lpstr>
      <vt:lpstr>Focus on the Child’s Welfare: key messages</vt:lpstr>
      <vt:lpstr>The Other Side in the ADR process</vt:lpstr>
      <vt:lpstr>Comparing FDR Processes: key messages</vt:lpstr>
      <vt:lpstr>Outcomes of FDR processes:  Resolution rates</vt:lpstr>
      <vt:lpstr>Satisfaction with Outcomes</vt:lpstr>
      <vt:lpstr>Dissatisfaction with outcomes</vt:lpstr>
      <vt:lpstr>Reasons for settlement in FDRs:  Key messages</vt:lpstr>
      <vt:lpstr>Unresolved cases in FDRs:  Key messages</vt:lpstr>
      <vt:lpstr>Longer term outcomes of FDRs:  Communication</vt:lpstr>
      <vt:lpstr>‘Just’ Settlements?</vt:lpstr>
      <vt:lpstr>Questions</vt:lpstr>
      <vt:lpstr>Predominant norms brought in by parties</vt:lpstr>
      <vt:lpstr>Practitioners – shadow of the law</vt:lpstr>
      <vt:lpstr>Steering strategies in mediation</vt:lpstr>
      <vt:lpstr>Predominant norms in outcomes</vt:lpstr>
      <vt:lpstr>Relationship between Norms and Resolution</vt:lpstr>
      <vt:lpstr>Formal equality  – ‘just’ settlements?</vt:lpstr>
      <vt:lpstr>Parties and Cases Suited to Particular Processes</vt:lpstr>
      <vt:lpstr>PowerPoint Presentation</vt:lpstr>
      <vt:lpstr>Emotional readiness</vt:lpstr>
      <vt:lpstr>Party-interactive processes</vt:lpstr>
      <vt:lpstr>Choice between mediation and collaborative law</vt:lpstr>
      <vt:lpstr>Lawyer-led processes</vt:lpstr>
      <vt:lpstr>Choice between collaborative law and solicitor negotiations</vt:lpstr>
      <vt:lpstr>Solicitor Negotiations only</vt:lpstr>
      <vt:lpstr>PowerPoint Presentation</vt:lpstr>
      <vt:lpstr>Specific cases in mediation</vt:lpstr>
      <vt:lpstr>Post-LASPO: Mediation or Court?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Mapping Paths to Family Justice</dc:title>
  <dc:creator>KLS Staff</dc:creator>
  <cp:lastModifiedBy>Smithson, Janet</cp:lastModifiedBy>
  <cp:revision>201</cp:revision>
  <cp:lastPrinted>2014-06-12T11:19:46Z</cp:lastPrinted>
  <dcterms:created xsi:type="dcterms:W3CDTF">2011-11-24T11:46:30Z</dcterms:created>
  <dcterms:modified xsi:type="dcterms:W3CDTF">2014-06-30T10:42:59Z</dcterms:modified>
</cp:coreProperties>
</file>