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17"/>
  </p:notesMasterIdLst>
  <p:handoutMasterIdLst>
    <p:handoutMasterId r:id="rId18"/>
  </p:handoutMasterIdLst>
  <p:sldIdLst>
    <p:sldId id="261" r:id="rId2"/>
    <p:sldId id="481" r:id="rId3"/>
    <p:sldId id="611" r:id="rId4"/>
    <p:sldId id="612" r:id="rId5"/>
    <p:sldId id="613" r:id="rId6"/>
    <p:sldId id="614" r:id="rId7"/>
    <p:sldId id="615" r:id="rId8"/>
    <p:sldId id="616" r:id="rId9"/>
    <p:sldId id="617" r:id="rId10"/>
    <p:sldId id="618" r:id="rId11"/>
    <p:sldId id="620" r:id="rId12"/>
    <p:sldId id="621" r:id="rId13"/>
    <p:sldId id="622" r:id="rId14"/>
    <p:sldId id="623" r:id="rId15"/>
    <p:sldId id="610" r:id="rId16"/>
  </p:sldIdLst>
  <p:sldSz cx="9144000" cy="6858000" type="screen4x3"/>
  <p:notesSz cx="6858000" cy="100520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CCECFF"/>
    <a:srgbClr val="EFF9FF"/>
    <a:srgbClr val="D5EFFF"/>
    <a:srgbClr val="384A94"/>
    <a:srgbClr val="55C37A"/>
    <a:srgbClr val="FFFFCC"/>
    <a:srgbClr val="D5D5FF"/>
    <a:srgbClr val="9ED090"/>
    <a:srgbClr val="7AD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76699" autoAdjust="0"/>
  </p:normalViewPr>
  <p:slideViewPr>
    <p:cSldViewPr>
      <p:cViewPr varScale="1">
        <p:scale>
          <a:sx n="36" d="100"/>
          <a:sy n="36" d="100"/>
        </p:scale>
        <p:origin x="1589" y="4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84613"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84613"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915988" y="754063"/>
            <a:ext cx="5026025" cy="37687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775297"/>
            <a:ext cx="5486400" cy="45229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a:p>
        </p:txBody>
      </p:sp>
      <p:sp>
        <p:nvSpPr>
          <p:cNvPr id="14338" name="Rectangle 2"/>
          <p:cNvSpPr>
            <a:spLocks noGrp="1" noRot="1" noChangeAspect="1" noChangeArrowheads="1" noTextEdit="1"/>
          </p:cNvSpPr>
          <p:nvPr>
            <p:ph type="sldImg"/>
          </p:nvPr>
        </p:nvSpPr>
        <p:spPr>
          <a:xfrm>
            <a:off x="915988" y="754063"/>
            <a:ext cx="5026025" cy="3768725"/>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60664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highlighted l</a:t>
            </a:r>
            <a:r>
              <a:rPr lang="en-GB" dirty="0"/>
              <a:t>exical verbs are the ones that you would look up in a dictionary; the</a:t>
            </a:r>
            <a:r>
              <a:rPr lang="en-GB" baseline="0" dirty="0"/>
              <a:t> ‘action’ verbs that carry the weight of meaning.</a:t>
            </a:r>
          </a:p>
          <a:p>
            <a:r>
              <a:rPr lang="en-GB" baseline="0" dirty="0"/>
              <a:t>Note the technical terms in the lexical verbs chosen for the scientific text: </a:t>
            </a:r>
            <a:r>
              <a:rPr lang="en-GB" i="1" baseline="0" dirty="0"/>
              <a:t>graze, digest, regurgitate</a:t>
            </a:r>
            <a:r>
              <a:rPr lang="en-GB" i="0" baseline="0" dirty="0"/>
              <a:t> and how these make the text sound authoritative, contributing to ‘the voice of an expert’.</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10</a:t>
            </a:fld>
            <a:endParaRPr lang="en-US"/>
          </a:p>
        </p:txBody>
      </p:sp>
    </p:spTree>
    <p:extLst>
      <p:ext uri="{BB962C8B-B14F-4D97-AF65-F5344CB8AC3E}">
        <p14:creationId xmlns:p14="http://schemas.microsoft.com/office/powerpoint/2010/main" val="58082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r>
              <a:rPr lang="en-GB" baseline="0" dirty="0"/>
              <a:t> the number of ‘be’ and ‘have’ verbs that scientific texts use to indicate the universal present (an </a:t>
            </a:r>
            <a:r>
              <a:rPr lang="en-GB" baseline="0" dirty="0" err="1"/>
              <a:t>ongoing</a:t>
            </a:r>
            <a:r>
              <a:rPr lang="en-GB" baseline="0" dirty="0"/>
              <a:t> situation that is generally applicable). You might want to use the term ‘finite verbs’ to highlight that these are the ones that change tense; in a verb phrase (‘</a:t>
            </a:r>
            <a:r>
              <a:rPr lang="en-GB" i="1" baseline="0" dirty="0"/>
              <a:t>are born’; ‘continue to grow</a:t>
            </a:r>
            <a:r>
              <a:rPr lang="en-GB" baseline="0" dirty="0"/>
              <a:t>’) the first verb is finite. You can substitute past tense verbs (</a:t>
            </a:r>
            <a:r>
              <a:rPr lang="en-GB" i="1" baseline="0" dirty="0"/>
              <a:t>were, lived, continued, meant </a:t>
            </a:r>
            <a:r>
              <a:rPr lang="en-GB" baseline="0" dirty="0" err="1"/>
              <a:t>etc</a:t>
            </a:r>
            <a:r>
              <a:rPr lang="en-GB" baseline="0" dirty="0"/>
              <a:t>) to help students see why these are inappropriate for a scientific account where the facts still hold true.</a:t>
            </a:r>
          </a:p>
          <a:p>
            <a:r>
              <a:rPr lang="en-GB" baseline="0" dirty="0"/>
              <a:t>Modal verbs (</a:t>
            </a:r>
            <a:r>
              <a:rPr lang="en-GB" i="1" baseline="0" dirty="0"/>
              <a:t>can, could, might, would, may, will, shall, should</a:t>
            </a:r>
            <a:r>
              <a:rPr lang="en-GB" baseline="0" dirty="0"/>
              <a:t>) don’t themselves have a tense but combine with other words to indicate different aspects of tense </a:t>
            </a:r>
            <a:r>
              <a:rPr lang="en-GB" baseline="0" dirty="0" err="1"/>
              <a:t>e.g</a:t>
            </a:r>
            <a:r>
              <a:rPr lang="en-GB" baseline="0" dirty="0"/>
              <a:t> </a:t>
            </a:r>
            <a:r>
              <a:rPr lang="en-GB" i="1" baseline="0" dirty="0"/>
              <a:t>could be seen;</a:t>
            </a:r>
            <a:r>
              <a:rPr lang="en-GB" baseline="0" dirty="0"/>
              <a:t> </a:t>
            </a:r>
            <a:r>
              <a:rPr lang="en-GB" i="1" baseline="0" dirty="0"/>
              <a:t>might have been seen; would have lived </a:t>
            </a:r>
            <a:r>
              <a:rPr lang="en-GB" i="0" baseline="0" dirty="0"/>
              <a:t>etc. In the example here (‘</a:t>
            </a:r>
            <a:r>
              <a:rPr lang="en-GB" i="1" baseline="0" dirty="0"/>
              <a:t>can be’) </a:t>
            </a:r>
            <a:r>
              <a:rPr lang="en-GB" i="0" baseline="0" dirty="0"/>
              <a:t>you might want to draw attention to the difference between ‘where food </a:t>
            </a:r>
            <a:r>
              <a:rPr lang="en-GB" i="1" baseline="0" dirty="0"/>
              <a:t>is</a:t>
            </a:r>
            <a:r>
              <a:rPr lang="en-GB" i="0" baseline="0" dirty="0"/>
              <a:t> scarce’ and ‘where food </a:t>
            </a:r>
            <a:r>
              <a:rPr lang="en-GB" i="1" baseline="0" dirty="0"/>
              <a:t>can be </a:t>
            </a:r>
            <a:r>
              <a:rPr lang="en-GB" i="0" baseline="0" dirty="0"/>
              <a:t>scarce’. Both signal the universal present (i.e. situations/events that are </a:t>
            </a:r>
            <a:r>
              <a:rPr lang="en-GB" i="0" baseline="0" dirty="0" err="1"/>
              <a:t>ongoing</a:t>
            </a:r>
            <a:r>
              <a:rPr lang="en-GB" i="0" baseline="0" dirty="0"/>
              <a:t> and generally applicable) but the latter might suggest that conditions are slightly more changeable.</a:t>
            </a:r>
            <a:endParaRPr lang="en-GB" i="0"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11</a:t>
            </a:fld>
            <a:endParaRPr lang="en-US"/>
          </a:p>
        </p:txBody>
      </p:sp>
    </p:spTree>
    <p:extLst>
      <p:ext uri="{BB962C8B-B14F-4D97-AF65-F5344CB8AC3E}">
        <p14:creationId xmlns:p14="http://schemas.microsoft.com/office/powerpoint/2010/main" val="99855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Differences are both in choice of nouns and in the type of descriptive detail provided by the noun phrases, with the narrative account making deliberate rhetorical choices </a:t>
            </a:r>
            <a:r>
              <a:rPr lang="en-GB" baseline="0" dirty="0" err="1"/>
              <a:t>e.g</a:t>
            </a:r>
            <a:r>
              <a:rPr lang="en-GB" baseline="0" dirty="0"/>
              <a:t> the metaphor of ‘</a:t>
            </a:r>
            <a:r>
              <a:rPr lang="en-GB" i="1" baseline="0" dirty="0"/>
              <a:t>the night orchestra</a:t>
            </a:r>
            <a:r>
              <a:rPr lang="en-GB" baseline="0" dirty="0"/>
              <a:t>’, designed to engage the reader with the story of one particular group of kangaroos. Note the informality of ‘</a:t>
            </a:r>
            <a:r>
              <a:rPr lang="en-GB" i="1" baseline="0" dirty="0"/>
              <a:t>mob</a:t>
            </a:r>
            <a:r>
              <a:rPr lang="en-GB" baseline="0" dirty="0"/>
              <a:t>’ which is more appropriate in  narrative than in a more formal factual scientific text. As with the previous writing task on ‘Think of an Eel’, you could encourage students to rewrite the narrative as a scientific text or vice versa, noticing the different language choices they make.</a:t>
            </a:r>
            <a:endParaRPr lang="en-GB" dirty="0"/>
          </a:p>
          <a:p>
            <a:r>
              <a:rPr lang="en-GB" dirty="0"/>
              <a:t>Note that ‘</a:t>
            </a:r>
            <a:r>
              <a:rPr lang="en-GB" i="1" dirty="0"/>
              <a:t>red kangaroo</a:t>
            </a:r>
            <a:r>
              <a:rPr lang="en-GB" dirty="0"/>
              <a:t>’ is a particular species (</a:t>
            </a:r>
            <a:r>
              <a:rPr lang="en-GB" dirty="0" err="1"/>
              <a:t>Macropus</a:t>
            </a:r>
            <a:r>
              <a:rPr lang="en-GB" dirty="0"/>
              <a:t> </a:t>
            </a:r>
            <a:r>
              <a:rPr lang="en-GB" dirty="0" err="1"/>
              <a:t>rufus</a:t>
            </a:r>
            <a:r>
              <a:rPr lang="en-GB" dirty="0"/>
              <a:t>) and</a:t>
            </a:r>
            <a:r>
              <a:rPr lang="en-GB" baseline="0" dirty="0"/>
              <a:t> that sometimes the name of the species is capitalised (compare with White Rhino or Grey Seal). </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12</a:t>
            </a:fld>
            <a:endParaRPr lang="en-US"/>
          </a:p>
        </p:txBody>
      </p:sp>
    </p:spTree>
    <p:extLst>
      <p:ext uri="{BB962C8B-B14F-4D97-AF65-F5344CB8AC3E}">
        <p14:creationId xmlns:p14="http://schemas.microsoft.com/office/powerpoint/2010/main" val="225173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r>
              <a:rPr lang="en-GB" baseline="0" dirty="0"/>
              <a:t> the importance of choosing vocabulary that sounds ‘expert’ </a:t>
            </a:r>
            <a:r>
              <a:rPr lang="en-GB" baseline="0" dirty="0" err="1"/>
              <a:t>e.g</a:t>
            </a:r>
            <a:r>
              <a:rPr lang="en-GB" baseline="0" dirty="0"/>
              <a:t> ‘</a:t>
            </a:r>
            <a:r>
              <a:rPr lang="en-GB" i="1" baseline="0" dirty="0"/>
              <a:t>marsupials’, ‘</a:t>
            </a:r>
            <a:r>
              <a:rPr lang="en-GB" i="1" baseline="0" dirty="0" err="1"/>
              <a:t>macropods</a:t>
            </a:r>
            <a:r>
              <a:rPr lang="en-GB" i="1" baseline="0" dirty="0"/>
              <a:t>’, ‘habitats’, ‘young</a:t>
            </a:r>
            <a:r>
              <a:rPr lang="en-GB" baseline="0" dirty="0"/>
              <a:t>’, the key nouns for the topic. You might encourage students to scan the text for these key nouns and use them to verbally summarise what the text is about. </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13</a:t>
            </a:fld>
            <a:endParaRPr lang="en-US"/>
          </a:p>
        </p:txBody>
      </p:sp>
    </p:spTree>
    <p:extLst>
      <p:ext uri="{BB962C8B-B14F-4D97-AF65-F5344CB8AC3E}">
        <p14:creationId xmlns:p14="http://schemas.microsoft.com/office/powerpoint/2010/main" val="381982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You can draw attention to how expanded noun phrases are used to clarify and specify e.g. to indicate size and extent: ‘</a:t>
            </a:r>
            <a:r>
              <a:rPr lang="en-GB" i="1" baseline="0" dirty="0"/>
              <a:t>the biggest of all </a:t>
            </a:r>
            <a:r>
              <a:rPr lang="en-GB" i="1" u="sng" baseline="0" dirty="0" err="1"/>
              <a:t>macropods</a:t>
            </a:r>
            <a:r>
              <a:rPr lang="en-GB" u="sng" baseline="0" dirty="0"/>
              <a:t>’; </a:t>
            </a:r>
            <a:r>
              <a:rPr lang="en-GB" baseline="0" dirty="0"/>
              <a:t>‘</a:t>
            </a:r>
            <a:r>
              <a:rPr lang="en-GB" i="1" u="none" baseline="0" dirty="0"/>
              <a:t>more than sixty different </a:t>
            </a:r>
            <a:r>
              <a:rPr lang="en-GB" i="1" u="sng" baseline="0" dirty="0"/>
              <a:t>species’; </a:t>
            </a:r>
            <a:r>
              <a:rPr lang="en-GB" i="1" u="none" baseline="0" dirty="0"/>
              <a:t>‘their mother’s </a:t>
            </a:r>
            <a:r>
              <a:rPr lang="en-GB" i="1" u="sng" baseline="0" dirty="0"/>
              <a:t>pouches’.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i="0" u="none" baseline="0" dirty="0"/>
              <a:t>You can also draw attention to the variety of noun phrase constructions that are used to convey detail succinctly, using the examples as models for imitation </a:t>
            </a:r>
            <a:r>
              <a:rPr lang="en-GB" i="0" u="none" baseline="0" dirty="0" err="1"/>
              <a:t>e.g</a:t>
            </a:r>
            <a:r>
              <a:rPr lang="en-GB" i="0" u="none" baseline="0" dirty="0"/>
              <a:t> from simple pre-modifying adjectives: ‘</a:t>
            </a:r>
            <a:r>
              <a:rPr lang="en-GB" i="1" u="none" baseline="0" dirty="0"/>
              <a:t>wet rainforests’; ‘dry plains’  </a:t>
            </a:r>
            <a:r>
              <a:rPr lang="en-GB" i="0" u="none" baseline="0" dirty="0"/>
              <a:t>to post-modifying prepositional phrases that specify place </a:t>
            </a:r>
            <a:r>
              <a:rPr lang="en-GB" i="0" u="none" baseline="0" dirty="0" err="1"/>
              <a:t>e.g</a:t>
            </a:r>
            <a:r>
              <a:rPr lang="en-GB" i="0" u="none" baseline="0" dirty="0"/>
              <a:t> ‘</a:t>
            </a:r>
            <a:r>
              <a:rPr lang="en-GB" i="1" u="none" baseline="0" dirty="0"/>
              <a:t>the hot, dry inland </a:t>
            </a:r>
            <a:r>
              <a:rPr lang="en-GB" i="1" u="sng" baseline="0" dirty="0"/>
              <a:t>of Australia</a:t>
            </a:r>
            <a:r>
              <a:rPr lang="en-GB" i="1" u="none" baseline="0" dirty="0"/>
              <a:t>’</a:t>
            </a:r>
            <a:endParaRPr lang="en-GB" i="1" u="none"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14</a:t>
            </a:fld>
            <a:endParaRPr lang="en-US"/>
          </a:p>
        </p:txBody>
      </p:sp>
    </p:spTree>
    <p:extLst>
      <p:ext uri="{BB962C8B-B14F-4D97-AF65-F5344CB8AC3E}">
        <p14:creationId xmlns:p14="http://schemas.microsoft.com/office/powerpoint/2010/main" val="1249335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648E7-3A21-4E05-9F45-05274052E9C8}" type="slidenum">
              <a:rPr lang="en-US" smtClean="0"/>
              <a:pPr/>
              <a:t>15</a:t>
            </a:fld>
            <a:endParaRPr lang="en-US"/>
          </a:p>
        </p:txBody>
      </p:sp>
    </p:spTree>
    <p:extLst>
      <p:ext uri="{BB962C8B-B14F-4D97-AF65-F5344CB8AC3E}">
        <p14:creationId xmlns:p14="http://schemas.microsoft.com/office/powerpoint/2010/main" val="123801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key pedagogical principles which underpin the teaching.  In the slides which follow, where the teaching is using these principles, they</a:t>
            </a:r>
            <a:r>
              <a:rPr lang="en-GB" baseline="0" dirty="0"/>
              <a:t> are shown</a:t>
            </a:r>
            <a:r>
              <a:rPr lang="en-GB" dirty="0"/>
              <a:t> in cream text boxes.</a:t>
            </a:r>
          </a:p>
          <a:p>
            <a:r>
              <a:rPr lang="en-GB" dirty="0"/>
              <a:t>If you are not familiar with the principles</a:t>
            </a:r>
            <a:r>
              <a:rPr lang="en-GB" baseline="0" dirty="0"/>
              <a:t> you might like to listen to the PPT with audio which explains them.</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a:t>
            </a:fld>
            <a:endParaRPr lang="en-US"/>
          </a:p>
        </p:txBody>
      </p:sp>
    </p:spTree>
    <p:extLst>
      <p:ext uri="{BB962C8B-B14F-4D97-AF65-F5344CB8AC3E}">
        <p14:creationId xmlns:p14="http://schemas.microsoft.com/office/powerpoint/2010/main" val="350598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can use this ‘big picture’ overview of language choices for scientific writing and then focus on those you think most appropriate for your students’ needs. The two texts used to illustrate scientific writing are shown on the next slide. Both are dual texts, with a lyrical narrative alongside the scientific writing, which can usefully prompt discussion of differences in language choices, as suggested on the next slide.</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a:t>
            </a:fld>
            <a:endParaRPr lang="en-US"/>
          </a:p>
        </p:txBody>
      </p:sp>
    </p:spTree>
    <p:extLst>
      <p:ext uri="{BB962C8B-B14F-4D97-AF65-F5344CB8AC3E}">
        <p14:creationId xmlns:p14="http://schemas.microsoft.com/office/powerpoint/2010/main" val="345601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a:t>
            </a:fld>
            <a:endParaRPr lang="en-US"/>
          </a:p>
        </p:txBody>
      </p:sp>
    </p:spTree>
    <p:extLst>
      <p:ext uri="{BB962C8B-B14F-4D97-AF65-F5344CB8AC3E}">
        <p14:creationId xmlns:p14="http://schemas.microsoft.com/office/powerpoint/2010/main" val="426834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Think of an</a:t>
            </a:r>
            <a:r>
              <a:rPr lang="en-GB" i="1" baseline="0" dirty="0"/>
              <a:t> Eel </a:t>
            </a:r>
            <a:r>
              <a:rPr lang="en-GB" i="0" baseline="0" dirty="0"/>
              <a:t>by Karen Wallace is about the life cycle of the eel and alternates between a poetically written narrative and plainer factual text, often on the same page, as in the example on the slide.</a:t>
            </a:r>
          </a:p>
          <a:p>
            <a:r>
              <a:rPr lang="en-GB" baseline="0" dirty="0"/>
              <a:t>I</a:t>
            </a:r>
            <a:r>
              <a:rPr lang="en-GB" dirty="0"/>
              <a:t>nitial discussion of</a:t>
            </a:r>
            <a:r>
              <a:rPr lang="en-GB" baseline="0" dirty="0"/>
              <a:t> differences in style might bring out:</a:t>
            </a:r>
          </a:p>
          <a:p>
            <a:pPr marL="171450" indent="-171450">
              <a:buFont typeface="Arial" pitchFamily="34" charset="0"/>
              <a:buChar char="•"/>
            </a:pPr>
            <a:r>
              <a:rPr lang="en-GB" baseline="0" dirty="0"/>
              <a:t>How the eel in the poetic text is presented as a specific personality, named as ‘Eel’, in the same way as a narrative might revolve around a particular character. Here, ‘eel’ is personified to engage the reader in his story e.g. ‘</a:t>
            </a:r>
            <a:r>
              <a:rPr lang="en-GB" i="1" baseline="0" dirty="0"/>
              <a:t>Eel knows without thinking it’s what he’s been seeking’.</a:t>
            </a:r>
            <a:r>
              <a:rPr lang="en-GB" baseline="0" dirty="0"/>
              <a:t> Compare with the more impersonal and objective information in the science text.</a:t>
            </a:r>
          </a:p>
          <a:p>
            <a:pPr marL="171450" indent="-171450">
              <a:buFont typeface="Arial" pitchFamily="34" charset="0"/>
              <a:buChar char="•"/>
            </a:pPr>
            <a:r>
              <a:rPr lang="en-GB" baseline="0" dirty="0"/>
              <a:t>The succinct nature of the scientific text compared with the poetic narrative. seen in the factual listing of places where eels go to spawn – ‘</a:t>
            </a:r>
            <a:r>
              <a:rPr lang="en-GB" i="1" baseline="0" dirty="0" err="1"/>
              <a:t>mudholes</a:t>
            </a:r>
            <a:r>
              <a:rPr lang="en-GB" i="1" baseline="0" dirty="0"/>
              <a:t>, burrows and cracks in the river bed</a:t>
            </a:r>
            <a:r>
              <a:rPr lang="en-GB" baseline="0" dirty="0"/>
              <a:t>’ – compared with the detailed description in the prepositional phrases – ‘</a:t>
            </a:r>
            <a:r>
              <a:rPr lang="en-GB" i="1" baseline="0" dirty="0"/>
              <a:t>around a drowned oak stump, through twisting green weeds...’ </a:t>
            </a:r>
            <a:r>
              <a:rPr lang="en-GB" baseline="0" dirty="0"/>
              <a:t>The delaying of the subject (‘</a:t>
            </a:r>
            <a:r>
              <a:rPr lang="en-GB" i="1" baseline="0" dirty="0"/>
              <a:t>the </a:t>
            </a:r>
            <a:r>
              <a:rPr lang="en-GB" i="1" baseline="0" dirty="0" err="1"/>
              <a:t>mudhole</a:t>
            </a:r>
            <a:r>
              <a:rPr lang="en-GB" baseline="0" dirty="0"/>
              <a:t>’) in this sentence is a deliberate rhetorical device typical of narrative, for example in the painting of a detailed picture of a setting.</a:t>
            </a: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5</a:t>
            </a:fld>
            <a:endParaRPr lang="en-US"/>
          </a:p>
        </p:txBody>
      </p:sp>
    </p:spTree>
    <p:extLst>
      <p:ext uri="{BB962C8B-B14F-4D97-AF65-F5344CB8AC3E}">
        <p14:creationId xmlns:p14="http://schemas.microsoft.com/office/powerpoint/2010/main" val="126486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discussing language choices more closely, it</a:t>
            </a:r>
            <a:r>
              <a:rPr lang="en-GB" baseline="0" dirty="0"/>
              <a:t> will be helpful to stress with students how these link to meaning and effect, depending on the purpose of the text and its genre. The dual text isn’t privileging one set of choices over another but rather illustrating the flexibility of language in presenting information in different ways.</a:t>
            </a:r>
          </a:p>
          <a:p>
            <a:r>
              <a:rPr lang="en-GB" baseline="0" dirty="0"/>
              <a:t>You could explore with students what is gained in the scientific text and what is lost, in terms of the information provided about the eel.</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a:t>
            </a:fld>
            <a:endParaRPr lang="en-US"/>
          </a:p>
        </p:txBody>
      </p:sp>
    </p:spTree>
    <p:extLst>
      <p:ext uri="{BB962C8B-B14F-4D97-AF65-F5344CB8AC3E}">
        <p14:creationId xmlns:p14="http://schemas.microsoft.com/office/powerpoint/2010/main" val="332941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You could use these</a:t>
            </a:r>
            <a:r>
              <a:rPr lang="en-GB" baseline="0" dirty="0"/>
              <a:t> short writing and talk tasks to encourage reflection on how language choices alter meaning and effect, and to consolidate understanding of the choices that make scientific writing objective, factual and precise.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The text in red is a teacher model, to encourage comparison with students’ choices. The original ‘scientific text’ at this point in the book is this: </a:t>
            </a:r>
            <a:r>
              <a:rPr lang="en-GB" sz="1200" i="1" dirty="0">
                <a:solidFill>
                  <a:srgbClr val="FF0000"/>
                </a:solidFill>
                <a:latin typeface="Arial" panose="020B0604020202020204" pitchFamily="34" charset="0"/>
                <a:cs typeface="Arial" panose="020B0604020202020204" pitchFamily="34" charset="0"/>
              </a:rPr>
              <a:t>T</a:t>
            </a:r>
            <a:r>
              <a:rPr lang="en-GB" sz="1200" i="1" dirty="0">
                <a:solidFill>
                  <a:srgbClr val="FF0000"/>
                </a:solidFill>
              </a:rPr>
              <a:t>he male eel’s sperm fertilizes the female’s eggs in the water.</a:t>
            </a:r>
            <a:endParaRPr lang="en-GB" i="1" baseline="0" dirty="0"/>
          </a:p>
          <a:p>
            <a:r>
              <a:rPr lang="en-GB" baseline="0" dirty="0"/>
              <a:t>In discussion, you might bring out the contrast between: </a:t>
            </a:r>
          </a:p>
          <a:p>
            <a:pPr marL="171450" indent="-171450">
              <a:buFont typeface="Arial" pitchFamily="34" charset="0"/>
              <a:buChar char="•"/>
            </a:pPr>
            <a:r>
              <a:rPr lang="en-GB" dirty="0"/>
              <a:t>The use of metaphor and simile in the poetic text which</a:t>
            </a:r>
            <a:r>
              <a:rPr lang="en-GB" baseline="0" dirty="0"/>
              <a:t> is a more indirect way of communicating information and requires inference from the reader </a:t>
            </a:r>
            <a:r>
              <a:rPr lang="en-GB" baseline="0" dirty="0" err="1"/>
              <a:t>e.g</a:t>
            </a:r>
            <a:r>
              <a:rPr lang="en-GB" baseline="0" dirty="0"/>
              <a:t> ‘</a:t>
            </a:r>
            <a:r>
              <a:rPr lang="en-GB" i="1" baseline="0" dirty="0"/>
              <a:t>the new life carried deep in his belly’’ ‘sinks like a used silver wrapper</a:t>
            </a:r>
            <a:r>
              <a:rPr lang="en-GB" baseline="0" dirty="0"/>
              <a:t>’; whereas information is conveyed more factually and directly in the scientific text;</a:t>
            </a:r>
            <a:endParaRPr lang="en-GB" dirty="0"/>
          </a:p>
          <a:p>
            <a:pPr marL="171450" indent="-171450">
              <a:buFont typeface="Arial" pitchFamily="34" charset="0"/>
              <a:buChar char="•"/>
            </a:pPr>
            <a:r>
              <a:rPr lang="en-GB" dirty="0"/>
              <a:t>The rhetorical</a:t>
            </a:r>
            <a:r>
              <a:rPr lang="en-GB" baseline="0" dirty="0"/>
              <a:t> devices </a:t>
            </a:r>
            <a:r>
              <a:rPr lang="en-GB" dirty="0"/>
              <a:t>in the poetic text which create</a:t>
            </a:r>
            <a:r>
              <a:rPr lang="en-GB" baseline="0" dirty="0"/>
              <a:t> </a:t>
            </a:r>
            <a:r>
              <a:rPr lang="en-GB" dirty="0"/>
              <a:t>emotive engagement with the subject e.g. the repetition of </a:t>
            </a:r>
            <a:r>
              <a:rPr lang="en-GB" i="1" dirty="0"/>
              <a:t>‘not eating, not sleeping’</a:t>
            </a:r>
            <a:r>
              <a:rPr lang="en-GB" dirty="0"/>
              <a:t>, the alliterative</a:t>
            </a:r>
            <a:r>
              <a:rPr lang="en-GB" baseline="0" dirty="0"/>
              <a:t> coupling of ‘</a:t>
            </a:r>
            <a:r>
              <a:rPr lang="en-GB" i="1" baseline="0" dirty="0"/>
              <a:t>worn out and wasted</a:t>
            </a:r>
            <a:r>
              <a:rPr lang="en-GB" baseline="0" dirty="0"/>
              <a:t>’’, compared with the more factual and impersonal language of the scientific text; </a:t>
            </a:r>
            <a:endParaRPr lang="en-GB" dirty="0"/>
          </a:p>
          <a:p>
            <a:pPr marL="171450" indent="-171450">
              <a:buFont typeface="Arial" pitchFamily="34" charset="0"/>
              <a:buChar char="•"/>
            </a:pPr>
            <a:r>
              <a:rPr lang="en-GB" dirty="0"/>
              <a:t>The</a:t>
            </a:r>
            <a:r>
              <a:rPr lang="en-GB" baseline="0" dirty="0"/>
              <a:t> subject start in the scientific text, which keys the reader immediately to the point: ‘</a:t>
            </a:r>
            <a:r>
              <a:rPr lang="en-GB" i="1" baseline="0" dirty="0"/>
              <a:t>The male fertilizes</a:t>
            </a:r>
            <a:r>
              <a:rPr lang="en-GB" i="0" baseline="0" dirty="0"/>
              <a:t> …’</a:t>
            </a:r>
            <a:r>
              <a:rPr lang="en-GB" baseline="0" dirty="0"/>
              <a:t> compared with the delayed subject (‘</a:t>
            </a:r>
            <a:r>
              <a:rPr lang="en-GB" i="1" baseline="0" dirty="0"/>
              <a:t>eel’s …body is wasted</a:t>
            </a:r>
            <a:r>
              <a:rPr lang="en-GB" baseline="0" dirty="0"/>
              <a:t>’) in the poetic text;</a:t>
            </a:r>
          </a:p>
          <a:p>
            <a:pPr marL="171450" indent="-171450">
              <a:buFont typeface="Arial" pitchFamily="34" charset="0"/>
              <a:buChar char="•"/>
            </a:pPr>
            <a:r>
              <a:rPr lang="en-GB" dirty="0"/>
              <a:t>The use of scientific vocabulary:</a:t>
            </a:r>
            <a:r>
              <a:rPr lang="en-GB" baseline="0" dirty="0"/>
              <a:t> ‘</a:t>
            </a:r>
            <a:r>
              <a:rPr lang="en-GB" i="1" baseline="0" dirty="0"/>
              <a:t>fertilizes the female’s eggs’ ; ‘loses his body strength’ ; </a:t>
            </a:r>
            <a:r>
              <a:rPr lang="en-GB" baseline="0" dirty="0"/>
              <a:t>as opposed to poetic imagery, ‘</a:t>
            </a:r>
            <a:r>
              <a:rPr lang="en-GB" i="1" baseline="0" dirty="0"/>
              <a:t>spills the new life’; ‘is worn out and wasted’</a:t>
            </a:r>
            <a:endParaRPr lang="en-GB" i="1" dirty="0"/>
          </a:p>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7</a:t>
            </a:fld>
            <a:endParaRPr lang="en-GB" dirty="0"/>
          </a:p>
        </p:txBody>
      </p:sp>
    </p:spTree>
    <p:extLst>
      <p:ext uri="{BB962C8B-B14F-4D97-AF65-F5344CB8AC3E}">
        <p14:creationId xmlns:p14="http://schemas.microsoft.com/office/powerpoint/2010/main" val="41494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The</a:t>
            </a:r>
            <a:r>
              <a:rPr lang="en-GB" baseline="0" dirty="0"/>
              <a:t> dual text shown here is </a:t>
            </a:r>
            <a:r>
              <a:rPr lang="en-GB" sz="1200" i="1" dirty="0"/>
              <a:t>Big Red Kangaroo </a:t>
            </a:r>
            <a:r>
              <a:rPr lang="en-GB" sz="1200" dirty="0"/>
              <a:t>by Claire Saxby, illustrated by Graham Byrne. It contrasts</a:t>
            </a:r>
            <a:r>
              <a:rPr lang="en-GB" sz="1200" baseline="0" dirty="0"/>
              <a:t> a narrative about a ‘named’ kangaroo, Red, with a factual scientific account of kangaroos in their habitat.</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dirty="0"/>
              <a:t>You can invite students to verbalise language differences, encouraging them to suggest why the two kinds of texts are different in terms of their purpose and how the reader engages with them. </a:t>
            </a:r>
            <a:endParaRPr lang="en-GB" sz="120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415867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of the ‘big picture’ overview of writing like a scientist. You can use this to frame feedback from the discussion task on the previous slide,</a:t>
            </a:r>
            <a:r>
              <a:rPr lang="en-GB" baseline="0" dirty="0"/>
              <a:t> using examples from </a:t>
            </a:r>
            <a:r>
              <a:rPr lang="en-GB" i="1" baseline="0" dirty="0"/>
              <a:t>The Big Red Kangaroo </a:t>
            </a:r>
            <a:r>
              <a:rPr lang="en-GB" i="0" baseline="0" dirty="0"/>
              <a:t>dual text</a:t>
            </a:r>
            <a:r>
              <a:rPr lang="en-GB" baseline="0" dirty="0"/>
              <a:t>.</a:t>
            </a:r>
          </a:p>
          <a:p>
            <a:r>
              <a:rPr lang="en-GB" baseline="0" dirty="0"/>
              <a:t>The next slides focus in on:</a:t>
            </a:r>
          </a:p>
          <a:p>
            <a:pPr marL="171450" indent="-171450">
              <a:buFont typeface="Arial" pitchFamily="34" charset="0"/>
              <a:buChar char="•"/>
            </a:pPr>
            <a:r>
              <a:rPr lang="en-GB" baseline="0" dirty="0"/>
              <a:t>the use of precise scientific vocabulary, especially nouns and verbs</a:t>
            </a:r>
          </a:p>
          <a:p>
            <a:pPr marL="171450" indent="-171450">
              <a:buFont typeface="Arial" pitchFamily="34" charset="0"/>
              <a:buChar char="•"/>
            </a:pPr>
            <a:r>
              <a:rPr lang="en-GB" baseline="0" dirty="0"/>
              <a:t>the use of universal present tense to indicate this is a scientific fact which is true now as well as in the past</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dirty="0"/>
              <a:t>expansion of noun phrases to provide precise detail and information</a:t>
            </a: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9</a:t>
            </a:fld>
            <a:endParaRPr lang="en-US"/>
          </a:p>
        </p:txBody>
      </p:sp>
    </p:spTree>
    <p:extLst>
      <p:ext uri="{BB962C8B-B14F-4D97-AF65-F5344CB8AC3E}">
        <p14:creationId xmlns:p14="http://schemas.microsoft.com/office/powerpoint/2010/main" val="354742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5816" y="1827179"/>
            <a:ext cx="5948003" cy="1200329"/>
          </a:xfrm>
          <a:prstGeom prst="rect">
            <a:avLst/>
          </a:prstGeom>
          <a:noFill/>
          <a:ln w="9525">
            <a:noFill/>
            <a:miter lim="800000"/>
            <a:headEnd/>
            <a:tailEnd/>
          </a:ln>
          <a:effectLst/>
        </p:spPr>
        <p:txBody>
          <a:bodyPr wrap="square">
            <a:spAutoFit/>
          </a:bodyPr>
          <a:lstStyle/>
          <a:p>
            <a:pPr algn="ctr"/>
            <a:r>
              <a:rPr lang="en-GB" sz="3600" b="1" i="1" dirty="0">
                <a:solidFill>
                  <a:schemeClr val="bg1"/>
                </a:solidFill>
              </a:rPr>
              <a:t>Making language choices </a:t>
            </a:r>
            <a:r>
              <a:rPr lang="en-GB" sz="3600" b="1" i="1">
                <a:solidFill>
                  <a:schemeClr val="bg1"/>
                </a:solidFill>
              </a:rPr>
              <a:t>to write </a:t>
            </a:r>
            <a:r>
              <a:rPr lang="en-GB" sz="3600" b="1" i="1" dirty="0">
                <a:solidFill>
                  <a:schemeClr val="bg1"/>
                </a:solidFill>
              </a:rPr>
              <a:t>like a scientist</a:t>
            </a:r>
            <a:endParaRPr lang="en-GB" sz="3600" dirty="0">
              <a:solidFill>
                <a:schemeClr val="bg1"/>
              </a:solidFill>
            </a:endParaRPr>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566" b="4131"/>
          <a:stretch/>
        </p:blipFill>
        <p:spPr>
          <a:xfrm>
            <a:off x="72230" y="599164"/>
            <a:ext cx="5118107" cy="6120679"/>
          </a:xfrm>
          <a:prstGeom prst="rect">
            <a:avLst/>
          </a:prstGeom>
        </p:spPr>
      </p:pic>
      <p:sp>
        <p:nvSpPr>
          <p:cNvPr id="5" name="TextBox 4"/>
          <p:cNvSpPr txBox="1"/>
          <p:nvPr/>
        </p:nvSpPr>
        <p:spPr>
          <a:xfrm>
            <a:off x="5432126" y="404664"/>
            <a:ext cx="3522853" cy="1342547"/>
          </a:xfrm>
          <a:prstGeom prst="rect">
            <a:avLst/>
          </a:prstGeom>
          <a:noFill/>
        </p:spPr>
        <p:txBody>
          <a:bodyPr wrap="square" rtlCol="0">
            <a:spAutoFit/>
          </a:bodyPr>
          <a:lstStyle/>
          <a:p>
            <a:r>
              <a:rPr lang="en-GB" sz="4062" dirty="0">
                <a:effectLst>
                  <a:outerShdw blurRad="38100" dist="38100" dir="2700000" algn="tl">
                    <a:srgbClr val="000000">
                      <a:alpha val="43137"/>
                    </a:srgbClr>
                  </a:outerShdw>
                </a:effectLst>
              </a:rPr>
              <a:t>Writing like a Scientist</a:t>
            </a:r>
          </a:p>
        </p:txBody>
      </p:sp>
      <p:sp>
        <p:nvSpPr>
          <p:cNvPr id="6" name="TextBox 5"/>
          <p:cNvSpPr txBox="1"/>
          <p:nvPr/>
        </p:nvSpPr>
        <p:spPr>
          <a:xfrm>
            <a:off x="323528" y="1359924"/>
            <a:ext cx="4824536" cy="1502976"/>
          </a:xfrm>
          <a:prstGeom prst="rect">
            <a:avLst/>
          </a:prstGeom>
          <a:solidFill>
            <a:schemeClr val="bg1"/>
          </a:solidFill>
          <a:ln>
            <a:solidFill>
              <a:schemeClr val="tx1"/>
            </a:solidFill>
          </a:ln>
        </p:spPr>
        <p:txBody>
          <a:bodyPr wrap="square" rtlCol="0">
            <a:spAutoFit/>
          </a:bodyPr>
          <a:lstStyle/>
          <a:p>
            <a:pPr>
              <a:lnSpc>
                <a:spcPts val="2200"/>
              </a:lnSpc>
            </a:pPr>
            <a:r>
              <a:rPr lang="en-GB" dirty="0"/>
              <a:t>The heat </a:t>
            </a:r>
            <a:r>
              <a:rPr lang="en-GB" b="1" dirty="0">
                <a:solidFill>
                  <a:srgbClr val="00B050"/>
                </a:solidFill>
              </a:rPr>
              <a:t>eases</a:t>
            </a:r>
            <a:r>
              <a:rPr lang="en-GB" dirty="0"/>
              <a:t> with approaching nightfall.  It is breakfast time for Red’s mob.  Around them, the night orchestra </a:t>
            </a:r>
            <a:r>
              <a:rPr lang="en-GB" b="1" dirty="0">
                <a:solidFill>
                  <a:srgbClr val="00B050"/>
                </a:solidFill>
              </a:rPr>
              <a:t>begins</a:t>
            </a:r>
            <a:r>
              <a:rPr lang="en-GB" dirty="0"/>
              <a:t>.  Red </a:t>
            </a:r>
            <a:r>
              <a:rPr lang="en-GB" b="1" dirty="0">
                <a:solidFill>
                  <a:srgbClr val="00B050"/>
                </a:solidFill>
              </a:rPr>
              <a:t>rises</a:t>
            </a:r>
            <a:r>
              <a:rPr lang="en-GB" dirty="0"/>
              <a:t> and </a:t>
            </a:r>
            <a:r>
              <a:rPr lang="en-GB" b="1" dirty="0">
                <a:solidFill>
                  <a:srgbClr val="00B050"/>
                </a:solidFill>
              </a:rPr>
              <a:t>leads</a:t>
            </a:r>
            <a:r>
              <a:rPr lang="en-GB" dirty="0"/>
              <a:t> his mob beyond the shadow line in search of grasses.</a:t>
            </a:r>
          </a:p>
        </p:txBody>
      </p:sp>
      <p:sp>
        <p:nvSpPr>
          <p:cNvPr id="4" name="TextBox 3"/>
          <p:cNvSpPr txBox="1"/>
          <p:nvPr/>
        </p:nvSpPr>
        <p:spPr>
          <a:xfrm>
            <a:off x="1763688" y="3861048"/>
            <a:ext cx="3388238" cy="2585323"/>
          </a:xfrm>
          <a:prstGeom prst="rect">
            <a:avLst/>
          </a:prstGeom>
          <a:solidFill>
            <a:schemeClr val="bg1"/>
          </a:solidFill>
        </p:spPr>
        <p:txBody>
          <a:bodyPr wrap="square" rtlCol="0">
            <a:spAutoFit/>
          </a:bodyPr>
          <a:lstStyle/>
          <a:p>
            <a:r>
              <a:rPr lang="en-GB" dirty="0"/>
              <a:t>Red kangaroos</a:t>
            </a:r>
            <a:r>
              <a:rPr lang="en-GB" b="1" dirty="0"/>
              <a:t> are </a:t>
            </a:r>
            <a:r>
              <a:rPr lang="en-GB" dirty="0"/>
              <a:t>most active at dusk and dawn, although they will </a:t>
            </a:r>
            <a:r>
              <a:rPr lang="en-GB" b="1" dirty="0">
                <a:solidFill>
                  <a:srgbClr val="00B050"/>
                </a:solidFill>
              </a:rPr>
              <a:t>graze </a:t>
            </a:r>
            <a:r>
              <a:rPr lang="en-GB" dirty="0"/>
              <a:t>throughout the night.</a:t>
            </a:r>
          </a:p>
          <a:p>
            <a:r>
              <a:rPr lang="en-GB" dirty="0"/>
              <a:t>The grasses are difficult for their stomachs to </a:t>
            </a:r>
            <a:r>
              <a:rPr lang="en-GB" b="1" dirty="0">
                <a:solidFill>
                  <a:srgbClr val="00B050"/>
                </a:solidFill>
              </a:rPr>
              <a:t>digest</a:t>
            </a:r>
            <a:r>
              <a:rPr lang="en-GB" dirty="0"/>
              <a:t>.  When they </a:t>
            </a:r>
            <a:r>
              <a:rPr lang="en-GB" b="1" dirty="0">
                <a:solidFill>
                  <a:srgbClr val="00B050"/>
                </a:solidFill>
              </a:rPr>
              <a:t>rest</a:t>
            </a:r>
            <a:r>
              <a:rPr lang="en-GB" dirty="0"/>
              <a:t>, they sometimes </a:t>
            </a:r>
            <a:r>
              <a:rPr lang="en-GB" b="1" dirty="0">
                <a:solidFill>
                  <a:srgbClr val="00B050"/>
                </a:solidFill>
              </a:rPr>
              <a:t>regurgitate</a:t>
            </a:r>
            <a:r>
              <a:rPr lang="en-GB" dirty="0"/>
              <a:t> their food and </a:t>
            </a:r>
            <a:r>
              <a:rPr lang="en-GB" b="1" dirty="0">
                <a:solidFill>
                  <a:srgbClr val="00B050"/>
                </a:solidFill>
              </a:rPr>
              <a:t>chew</a:t>
            </a:r>
            <a:r>
              <a:rPr lang="en-GB" dirty="0"/>
              <a:t> it again.</a:t>
            </a:r>
          </a:p>
        </p:txBody>
      </p:sp>
      <p:sp>
        <p:nvSpPr>
          <p:cNvPr id="7" name="TextBox 6"/>
          <p:cNvSpPr txBox="1"/>
          <p:nvPr/>
        </p:nvSpPr>
        <p:spPr>
          <a:xfrm>
            <a:off x="5327063" y="3356992"/>
            <a:ext cx="3732977" cy="3139321"/>
          </a:xfrm>
          <a:prstGeom prst="rect">
            <a:avLst/>
          </a:prstGeom>
          <a:noFill/>
          <a:ln>
            <a:solidFill>
              <a:schemeClr val="tx1"/>
            </a:solidFill>
          </a:ln>
        </p:spPr>
        <p:txBody>
          <a:bodyPr wrap="square" rtlCol="0">
            <a:spAutoFit/>
          </a:bodyPr>
          <a:lstStyle/>
          <a:p>
            <a:r>
              <a:rPr lang="en-GB" dirty="0"/>
              <a:t>Narrative:</a:t>
            </a:r>
          </a:p>
          <a:p>
            <a:r>
              <a:rPr lang="en-GB" i="1" dirty="0">
                <a:solidFill>
                  <a:srgbClr val="00B050"/>
                </a:solidFill>
              </a:rPr>
              <a:t>eases; begins; rises; leads</a:t>
            </a:r>
          </a:p>
          <a:p>
            <a:r>
              <a:rPr lang="en-GB" dirty="0"/>
              <a:t>Lexical verbs to describe actions and events in narrative sequence.</a:t>
            </a:r>
          </a:p>
          <a:p>
            <a:endParaRPr lang="en-GB" dirty="0"/>
          </a:p>
          <a:p>
            <a:r>
              <a:rPr lang="en-GB" dirty="0"/>
              <a:t>Scientific:</a:t>
            </a:r>
          </a:p>
          <a:p>
            <a:r>
              <a:rPr lang="en-GB" i="1" dirty="0">
                <a:solidFill>
                  <a:srgbClr val="00B050"/>
                </a:solidFill>
              </a:rPr>
              <a:t>graze; digest, rest, regurgitate; chew</a:t>
            </a:r>
          </a:p>
          <a:p>
            <a:endParaRPr lang="en-GB" dirty="0"/>
          </a:p>
          <a:p>
            <a:r>
              <a:rPr lang="en-GB" dirty="0"/>
              <a:t>Lexical verbs to describe different kinds of eating processes.</a:t>
            </a:r>
          </a:p>
        </p:txBody>
      </p:sp>
      <p:sp>
        <p:nvSpPr>
          <p:cNvPr id="9" name="TextBox 8"/>
          <p:cNvSpPr txBox="1"/>
          <p:nvPr/>
        </p:nvSpPr>
        <p:spPr>
          <a:xfrm>
            <a:off x="5327063" y="1916832"/>
            <a:ext cx="3709433" cy="923330"/>
          </a:xfrm>
          <a:prstGeom prst="rect">
            <a:avLst/>
          </a:prstGeom>
          <a:noFill/>
          <a:ln>
            <a:solidFill>
              <a:schemeClr val="tx1"/>
            </a:solidFill>
          </a:ln>
        </p:spPr>
        <p:txBody>
          <a:bodyPr wrap="square" rtlCol="0">
            <a:spAutoFit/>
          </a:bodyPr>
          <a:lstStyle/>
          <a:p>
            <a:r>
              <a:rPr lang="en-GB" dirty="0"/>
              <a:t>Look at the verbs (in green) in this narrative and scientific account.  What differences can you see?</a:t>
            </a:r>
          </a:p>
        </p:txBody>
      </p:sp>
    </p:spTree>
    <p:extLst>
      <p:ext uri="{BB962C8B-B14F-4D97-AF65-F5344CB8AC3E}">
        <p14:creationId xmlns:p14="http://schemas.microsoft.com/office/powerpoint/2010/main" val="336858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369" y="1390506"/>
            <a:ext cx="5184576" cy="4632037"/>
          </a:xfrm>
          <a:prstGeom prst="rect">
            <a:avLst/>
          </a:prstGeom>
          <a:noFill/>
          <a:ln>
            <a:solidFill>
              <a:schemeClr val="tx1"/>
            </a:solidFill>
          </a:ln>
        </p:spPr>
        <p:txBody>
          <a:bodyPr wrap="square" rtlCol="0">
            <a:spAutoFit/>
          </a:bodyPr>
          <a:lstStyle/>
          <a:p>
            <a:pPr>
              <a:lnSpc>
                <a:spcPts val="2160"/>
              </a:lnSpc>
              <a:spcBef>
                <a:spcPts val="600"/>
              </a:spcBef>
            </a:pPr>
            <a:r>
              <a:rPr lang="en-GB" dirty="0"/>
              <a:t>Kangaroos </a:t>
            </a:r>
            <a:r>
              <a:rPr lang="en-GB" b="1" dirty="0">
                <a:solidFill>
                  <a:srgbClr val="00B050"/>
                </a:solidFill>
              </a:rPr>
              <a:t>are</a:t>
            </a:r>
            <a:r>
              <a:rPr lang="en-GB" dirty="0"/>
              <a:t> only found in Australia and Papua New Guinea.  They </a:t>
            </a:r>
            <a:r>
              <a:rPr lang="en-GB" b="1" dirty="0">
                <a:solidFill>
                  <a:srgbClr val="00B050"/>
                </a:solidFill>
              </a:rPr>
              <a:t>are</a:t>
            </a:r>
            <a:r>
              <a:rPr lang="en-GB" dirty="0"/>
              <a:t> a diverse family, with more than sixty different species, and</a:t>
            </a:r>
            <a:r>
              <a:rPr lang="en-GB" b="1" dirty="0">
                <a:solidFill>
                  <a:srgbClr val="00B050"/>
                </a:solidFill>
              </a:rPr>
              <a:t> live </a:t>
            </a:r>
            <a:r>
              <a:rPr lang="en-GB" dirty="0"/>
              <a:t>in a wide range of habitats from wet rainforests through to dry plains.</a:t>
            </a:r>
          </a:p>
          <a:p>
            <a:pPr>
              <a:lnSpc>
                <a:spcPts val="2160"/>
              </a:lnSpc>
              <a:spcBef>
                <a:spcPts val="600"/>
              </a:spcBef>
            </a:pPr>
            <a:endParaRPr lang="en-GB" dirty="0"/>
          </a:p>
          <a:p>
            <a:pPr>
              <a:lnSpc>
                <a:spcPts val="2160"/>
              </a:lnSpc>
              <a:spcBef>
                <a:spcPts val="600"/>
              </a:spcBef>
            </a:pPr>
            <a:r>
              <a:rPr lang="en-GB" dirty="0"/>
              <a:t>Kangaroos </a:t>
            </a:r>
            <a:r>
              <a:rPr lang="en-GB" b="1" dirty="0">
                <a:solidFill>
                  <a:srgbClr val="00B050"/>
                </a:solidFill>
              </a:rPr>
              <a:t>are</a:t>
            </a:r>
            <a:r>
              <a:rPr lang="en-GB" dirty="0"/>
              <a:t> marsupials – their young </a:t>
            </a:r>
            <a:r>
              <a:rPr lang="en-GB" b="1" dirty="0">
                <a:solidFill>
                  <a:srgbClr val="00B050"/>
                </a:solidFill>
              </a:rPr>
              <a:t>are</a:t>
            </a:r>
            <a:r>
              <a:rPr lang="en-GB" dirty="0"/>
              <a:t> born undeveloped and then </a:t>
            </a:r>
            <a:r>
              <a:rPr lang="en-GB" b="1" dirty="0">
                <a:solidFill>
                  <a:srgbClr val="00B050"/>
                </a:solidFill>
              </a:rPr>
              <a:t>continue</a:t>
            </a:r>
            <a:r>
              <a:rPr lang="en-GB" dirty="0"/>
              <a:t> to grow in their mothers’ pouches.</a:t>
            </a:r>
          </a:p>
          <a:p>
            <a:pPr>
              <a:lnSpc>
                <a:spcPts val="2160"/>
              </a:lnSpc>
              <a:spcBef>
                <a:spcPts val="600"/>
              </a:spcBef>
            </a:pPr>
            <a:endParaRPr lang="en-GB" dirty="0"/>
          </a:p>
          <a:p>
            <a:pPr>
              <a:lnSpc>
                <a:spcPts val="2160"/>
              </a:lnSpc>
              <a:spcBef>
                <a:spcPts val="600"/>
              </a:spcBef>
            </a:pPr>
            <a:r>
              <a:rPr lang="en-GB" dirty="0"/>
              <a:t>Their family name ‘</a:t>
            </a:r>
            <a:r>
              <a:rPr lang="en-GB" dirty="0" err="1"/>
              <a:t>macropod</a:t>
            </a:r>
            <a:r>
              <a:rPr lang="en-GB" dirty="0"/>
              <a:t>’ </a:t>
            </a:r>
            <a:r>
              <a:rPr lang="en-GB" b="1" dirty="0">
                <a:solidFill>
                  <a:srgbClr val="00B050"/>
                </a:solidFill>
              </a:rPr>
              <a:t>means</a:t>
            </a:r>
            <a:r>
              <a:rPr lang="en-GB" dirty="0"/>
              <a:t> ‘big foot’.  The biggest of all </a:t>
            </a:r>
            <a:r>
              <a:rPr lang="en-GB" dirty="0" err="1"/>
              <a:t>macropods</a:t>
            </a:r>
            <a:r>
              <a:rPr lang="en-GB" b="1" dirty="0">
                <a:solidFill>
                  <a:srgbClr val="00B050"/>
                </a:solidFill>
              </a:rPr>
              <a:t> is </a:t>
            </a:r>
            <a:r>
              <a:rPr lang="en-GB" dirty="0"/>
              <a:t>the red kangaroo.  They</a:t>
            </a:r>
            <a:r>
              <a:rPr lang="en-GB" b="1" dirty="0">
                <a:solidFill>
                  <a:srgbClr val="00B050"/>
                </a:solidFill>
              </a:rPr>
              <a:t> live </a:t>
            </a:r>
            <a:r>
              <a:rPr lang="en-GB" dirty="0"/>
              <a:t>in the hot, dry inland of Australia where food </a:t>
            </a:r>
            <a:r>
              <a:rPr lang="en-GB" b="1" dirty="0">
                <a:solidFill>
                  <a:srgbClr val="00B050"/>
                </a:solidFill>
              </a:rPr>
              <a:t>can be </a:t>
            </a:r>
            <a:r>
              <a:rPr lang="en-GB" dirty="0"/>
              <a:t>scarce and water even more so.</a:t>
            </a:r>
          </a:p>
        </p:txBody>
      </p:sp>
      <p:sp>
        <p:nvSpPr>
          <p:cNvPr id="5" name="TextBox 4"/>
          <p:cNvSpPr txBox="1"/>
          <p:nvPr/>
        </p:nvSpPr>
        <p:spPr>
          <a:xfrm>
            <a:off x="7380312" y="4581128"/>
            <a:ext cx="184731" cy="369332"/>
          </a:xfrm>
          <a:prstGeom prst="rect">
            <a:avLst/>
          </a:prstGeom>
          <a:noFill/>
        </p:spPr>
        <p:txBody>
          <a:bodyPr wrap="none" rtlCol="0">
            <a:spAutoFit/>
          </a:bodyPr>
          <a:lstStyle/>
          <a:p>
            <a:endParaRPr lang="en-GB" dirty="0"/>
          </a:p>
        </p:txBody>
      </p:sp>
      <p:sp>
        <p:nvSpPr>
          <p:cNvPr id="6" name="TextBox 5"/>
          <p:cNvSpPr txBox="1"/>
          <p:nvPr/>
        </p:nvSpPr>
        <p:spPr>
          <a:xfrm>
            <a:off x="6070797" y="4792990"/>
            <a:ext cx="2791080" cy="1200329"/>
          </a:xfrm>
          <a:prstGeom prst="rect">
            <a:avLst/>
          </a:prstGeom>
          <a:solidFill>
            <a:srgbClr val="D5EFFF"/>
          </a:solidFill>
          <a:ln>
            <a:solidFill>
              <a:schemeClr val="tx1"/>
            </a:solidFill>
          </a:ln>
        </p:spPr>
        <p:txBody>
          <a:bodyPr wrap="square" rtlCol="0">
            <a:spAutoFit/>
          </a:bodyPr>
          <a:lstStyle/>
          <a:p>
            <a:pPr algn="ctr"/>
            <a:r>
              <a:rPr lang="en-GB" dirty="0"/>
              <a:t>Why do you think scientific accounts like this are written in the present tense?</a:t>
            </a:r>
          </a:p>
        </p:txBody>
      </p:sp>
      <p:sp>
        <p:nvSpPr>
          <p:cNvPr id="9" name="TextBox 8"/>
          <p:cNvSpPr txBox="1"/>
          <p:nvPr/>
        </p:nvSpPr>
        <p:spPr>
          <a:xfrm>
            <a:off x="6048830" y="3052498"/>
            <a:ext cx="2791080" cy="1200329"/>
          </a:xfrm>
          <a:prstGeom prst="rect">
            <a:avLst/>
          </a:prstGeom>
          <a:solidFill>
            <a:srgbClr val="D5EFFF"/>
          </a:solidFill>
          <a:ln>
            <a:solidFill>
              <a:schemeClr val="tx1"/>
            </a:solidFill>
          </a:ln>
        </p:spPr>
        <p:txBody>
          <a:bodyPr wrap="square" rtlCol="0">
            <a:spAutoFit/>
          </a:bodyPr>
          <a:lstStyle/>
          <a:p>
            <a:pPr algn="ctr"/>
            <a:r>
              <a:rPr lang="en-GB" dirty="0"/>
              <a:t>Look at the verbs in green. What do you notice about the verb tense?</a:t>
            </a:r>
          </a:p>
        </p:txBody>
      </p:sp>
      <p:sp>
        <p:nvSpPr>
          <p:cNvPr id="8" name="TextBox 7"/>
          <p:cNvSpPr txBox="1"/>
          <p:nvPr/>
        </p:nvSpPr>
        <p:spPr>
          <a:xfrm>
            <a:off x="395535" y="338863"/>
            <a:ext cx="8559443" cy="717440"/>
          </a:xfrm>
          <a:prstGeom prst="rect">
            <a:avLst/>
          </a:prstGeom>
          <a:noFill/>
        </p:spPr>
        <p:txBody>
          <a:bodyPr wrap="square" rtlCol="0">
            <a:spAutoFit/>
          </a:bodyPr>
          <a:lstStyle/>
          <a:p>
            <a:r>
              <a:rPr lang="en-GB" sz="4062" dirty="0">
                <a:effectLst>
                  <a:outerShdw blurRad="38100" dist="38100" dir="2700000" algn="tl">
                    <a:srgbClr val="000000">
                      <a:alpha val="43137"/>
                    </a:srgbClr>
                  </a:outerShdw>
                </a:effectLst>
              </a:rPr>
              <a:t>Writing like a Scientist</a:t>
            </a:r>
          </a:p>
        </p:txBody>
      </p:sp>
      <p:pic>
        <p:nvPicPr>
          <p:cNvPr id="10" name="Picture 2" descr="https://images-na.ssl-images-amazon.com/images/I/61Lb2ykdFiL._SX45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569" y="352837"/>
            <a:ext cx="1944216" cy="211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566" b="4131"/>
          <a:stretch/>
        </p:blipFill>
        <p:spPr>
          <a:xfrm>
            <a:off x="72230" y="599164"/>
            <a:ext cx="5118107" cy="6120679"/>
          </a:xfrm>
          <a:prstGeom prst="rect">
            <a:avLst/>
          </a:prstGeom>
        </p:spPr>
      </p:pic>
      <p:sp>
        <p:nvSpPr>
          <p:cNvPr id="5" name="TextBox 4"/>
          <p:cNvSpPr txBox="1"/>
          <p:nvPr/>
        </p:nvSpPr>
        <p:spPr>
          <a:xfrm>
            <a:off x="5190337" y="99453"/>
            <a:ext cx="3764642" cy="1200329"/>
          </a:xfrm>
          <a:prstGeom prst="rect">
            <a:avLst/>
          </a:prstGeom>
          <a:noFill/>
        </p:spPr>
        <p:txBody>
          <a:bodyPr wrap="square" rtlCol="0">
            <a:spAutoFit/>
          </a:bodyPr>
          <a:lstStyle/>
          <a:p>
            <a:r>
              <a:rPr lang="en-GB" sz="3600" dirty="0">
                <a:effectLst>
                  <a:outerShdw blurRad="38100" dist="38100" dir="2700000" algn="tl">
                    <a:srgbClr val="000000">
                      <a:alpha val="43137"/>
                    </a:srgbClr>
                  </a:outerShdw>
                </a:effectLst>
              </a:rPr>
              <a:t>Writing like a Scientist</a:t>
            </a:r>
          </a:p>
        </p:txBody>
      </p:sp>
      <p:sp>
        <p:nvSpPr>
          <p:cNvPr id="6" name="TextBox 5"/>
          <p:cNvSpPr txBox="1"/>
          <p:nvPr/>
        </p:nvSpPr>
        <p:spPr>
          <a:xfrm>
            <a:off x="323528" y="1359924"/>
            <a:ext cx="4824536" cy="1502976"/>
          </a:xfrm>
          <a:prstGeom prst="rect">
            <a:avLst/>
          </a:prstGeom>
          <a:solidFill>
            <a:schemeClr val="bg1"/>
          </a:solidFill>
          <a:ln>
            <a:solidFill>
              <a:schemeClr val="tx1"/>
            </a:solidFill>
          </a:ln>
        </p:spPr>
        <p:txBody>
          <a:bodyPr wrap="square" rtlCol="0">
            <a:spAutoFit/>
          </a:bodyPr>
          <a:lstStyle/>
          <a:p>
            <a:pPr>
              <a:lnSpc>
                <a:spcPts val="2200"/>
              </a:lnSpc>
            </a:pPr>
            <a:r>
              <a:rPr lang="en-GB" dirty="0"/>
              <a:t>The heat eases with </a:t>
            </a:r>
            <a:r>
              <a:rPr lang="en-GB" b="1" dirty="0">
                <a:solidFill>
                  <a:srgbClr val="FF0000"/>
                </a:solidFill>
              </a:rPr>
              <a:t>approaching nightfall</a:t>
            </a:r>
            <a:r>
              <a:rPr lang="en-GB" dirty="0"/>
              <a:t>.  It is </a:t>
            </a:r>
            <a:r>
              <a:rPr lang="en-GB" b="1" dirty="0">
                <a:solidFill>
                  <a:srgbClr val="FF0000"/>
                </a:solidFill>
              </a:rPr>
              <a:t>breakfast time </a:t>
            </a:r>
            <a:r>
              <a:rPr lang="en-GB" dirty="0"/>
              <a:t>for </a:t>
            </a:r>
            <a:r>
              <a:rPr lang="en-GB" b="1" dirty="0">
                <a:solidFill>
                  <a:srgbClr val="FF0000"/>
                </a:solidFill>
              </a:rPr>
              <a:t>Red’s mob</a:t>
            </a:r>
            <a:r>
              <a:rPr lang="en-GB" dirty="0"/>
              <a:t>.  Around them, </a:t>
            </a:r>
            <a:r>
              <a:rPr lang="en-GB" b="1" dirty="0">
                <a:solidFill>
                  <a:srgbClr val="FF0000"/>
                </a:solidFill>
              </a:rPr>
              <a:t>the night orchestra </a:t>
            </a:r>
            <a:r>
              <a:rPr lang="en-GB" dirty="0"/>
              <a:t>begins.  Red rises and leads </a:t>
            </a:r>
            <a:r>
              <a:rPr lang="en-GB" b="1" dirty="0">
                <a:solidFill>
                  <a:srgbClr val="FF0000"/>
                </a:solidFill>
              </a:rPr>
              <a:t>his mob </a:t>
            </a:r>
            <a:r>
              <a:rPr lang="en-GB" dirty="0"/>
              <a:t>beyond </a:t>
            </a:r>
            <a:r>
              <a:rPr lang="en-GB" b="1" dirty="0">
                <a:solidFill>
                  <a:srgbClr val="FF0000"/>
                </a:solidFill>
              </a:rPr>
              <a:t>the shadow line </a:t>
            </a:r>
            <a:r>
              <a:rPr lang="en-GB" dirty="0"/>
              <a:t>in search of grasses.</a:t>
            </a:r>
          </a:p>
        </p:txBody>
      </p:sp>
      <p:sp>
        <p:nvSpPr>
          <p:cNvPr id="4" name="TextBox 3"/>
          <p:cNvSpPr txBox="1"/>
          <p:nvPr/>
        </p:nvSpPr>
        <p:spPr>
          <a:xfrm>
            <a:off x="1763688" y="3861048"/>
            <a:ext cx="3388238" cy="2585323"/>
          </a:xfrm>
          <a:prstGeom prst="rect">
            <a:avLst/>
          </a:prstGeom>
          <a:solidFill>
            <a:schemeClr val="bg1"/>
          </a:solidFill>
        </p:spPr>
        <p:txBody>
          <a:bodyPr wrap="square" rtlCol="0">
            <a:spAutoFit/>
          </a:bodyPr>
          <a:lstStyle/>
          <a:p>
            <a:r>
              <a:rPr lang="en-GB" b="1" dirty="0">
                <a:solidFill>
                  <a:srgbClr val="FF0000"/>
                </a:solidFill>
              </a:rPr>
              <a:t>Red kangaroos </a:t>
            </a:r>
            <a:r>
              <a:rPr lang="en-GB" dirty="0"/>
              <a:t>are most active at </a:t>
            </a:r>
            <a:r>
              <a:rPr lang="en-GB" b="1" dirty="0">
                <a:solidFill>
                  <a:srgbClr val="FF0000"/>
                </a:solidFill>
              </a:rPr>
              <a:t>dusk </a:t>
            </a:r>
            <a:r>
              <a:rPr lang="en-GB" dirty="0"/>
              <a:t>and </a:t>
            </a:r>
            <a:r>
              <a:rPr lang="en-GB" b="1" dirty="0">
                <a:solidFill>
                  <a:srgbClr val="FF0000"/>
                </a:solidFill>
              </a:rPr>
              <a:t>dawn</a:t>
            </a:r>
            <a:r>
              <a:rPr lang="en-GB" dirty="0"/>
              <a:t>, although they will graze throughout </a:t>
            </a:r>
            <a:r>
              <a:rPr lang="en-GB" b="1" dirty="0">
                <a:solidFill>
                  <a:srgbClr val="FF0000"/>
                </a:solidFill>
              </a:rPr>
              <a:t>the night</a:t>
            </a:r>
            <a:r>
              <a:rPr lang="en-GB" dirty="0"/>
              <a:t>.</a:t>
            </a:r>
          </a:p>
          <a:p>
            <a:r>
              <a:rPr lang="en-GB" b="1" dirty="0">
                <a:solidFill>
                  <a:srgbClr val="FF0000"/>
                </a:solidFill>
              </a:rPr>
              <a:t>The grasses </a:t>
            </a:r>
            <a:r>
              <a:rPr lang="en-GB" dirty="0"/>
              <a:t>are difficult for </a:t>
            </a:r>
            <a:r>
              <a:rPr lang="en-GB" b="1" dirty="0">
                <a:solidFill>
                  <a:srgbClr val="FF0000"/>
                </a:solidFill>
              </a:rPr>
              <a:t>their stomachs </a:t>
            </a:r>
            <a:r>
              <a:rPr lang="en-GB" dirty="0"/>
              <a:t>to digest.  When they rest, they sometimes regurgitate </a:t>
            </a:r>
            <a:r>
              <a:rPr lang="en-GB" b="1" dirty="0">
                <a:solidFill>
                  <a:srgbClr val="FF0000"/>
                </a:solidFill>
              </a:rPr>
              <a:t>their food </a:t>
            </a:r>
            <a:r>
              <a:rPr lang="en-GB" dirty="0"/>
              <a:t>and chew it again.</a:t>
            </a:r>
          </a:p>
        </p:txBody>
      </p:sp>
      <p:sp>
        <p:nvSpPr>
          <p:cNvPr id="7" name="TextBox 6"/>
          <p:cNvSpPr txBox="1"/>
          <p:nvPr/>
        </p:nvSpPr>
        <p:spPr>
          <a:xfrm>
            <a:off x="5294993" y="2610683"/>
            <a:ext cx="3732977" cy="4247317"/>
          </a:xfrm>
          <a:prstGeom prst="rect">
            <a:avLst/>
          </a:prstGeom>
          <a:noFill/>
          <a:ln>
            <a:solidFill>
              <a:schemeClr val="tx1"/>
            </a:solidFill>
          </a:ln>
        </p:spPr>
        <p:txBody>
          <a:bodyPr wrap="square" rtlCol="0">
            <a:spAutoFit/>
          </a:bodyPr>
          <a:lstStyle/>
          <a:p>
            <a:r>
              <a:rPr lang="en-GB" dirty="0"/>
              <a:t>Narrative:</a:t>
            </a:r>
          </a:p>
          <a:p>
            <a:r>
              <a:rPr lang="en-GB" i="1" dirty="0">
                <a:solidFill>
                  <a:srgbClr val="FF0000"/>
                </a:solidFill>
              </a:rPr>
              <a:t>approaching nightfall, breakfast time, Red’s mob; the night orchestra; the shadow line</a:t>
            </a:r>
          </a:p>
          <a:p>
            <a:r>
              <a:rPr lang="en-GB" dirty="0"/>
              <a:t>Noun phrase choices for imaginative and atmospheric   description </a:t>
            </a:r>
          </a:p>
          <a:p>
            <a:endParaRPr lang="en-GB" dirty="0"/>
          </a:p>
          <a:p>
            <a:r>
              <a:rPr lang="en-GB" dirty="0"/>
              <a:t>Scientific:</a:t>
            </a:r>
          </a:p>
          <a:p>
            <a:r>
              <a:rPr lang="en-GB" i="1" dirty="0">
                <a:solidFill>
                  <a:srgbClr val="FF0000"/>
                </a:solidFill>
              </a:rPr>
              <a:t>red kangaroos, dusk, dawn, the grasses, their stomachs; their food</a:t>
            </a:r>
          </a:p>
          <a:p>
            <a:endParaRPr lang="en-GB" dirty="0"/>
          </a:p>
          <a:p>
            <a:r>
              <a:rPr lang="en-GB" dirty="0"/>
              <a:t>Scientific nouns and noun phrases for factual precision and succinctness.</a:t>
            </a:r>
          </a:p>
        </p:txBody>
      </p:sp>
      <p:sp>
        <p:nvSpPr>
          <p:cNvPr id="9" name="TextBox 8"/>
          <p:cNvSpPr txBox="1"/>
          <p:nvPr/>
        </p:nvSpPr>
        <p:spPr>
          <a:xfrm>
            <a:off x="5312631" y="1304866"/>
            <a:ext cx="3709433" cy="1200329"/>
          </a:xfrm>
          <a:prstGeom prst="rect">
            <a:avLst/>
          </a:prstGeom>
          <a:noFill/>
          <a:ln>
            <a:solidFill>
              <a:schemeClr val="tx1"/>
            </a:solidFill>
          </a:ln>
        </p:spPr>
        <p:txBody>
          <a:bodyPr wrap="square" rtlCol="0">
            <a:spAutoFit/>
          </a:bodyPr>
          <a:lstStyle/>
          <a:p>
            <a:r>
              <a:rPr lang="en-GB" dirty="0"/>
              <a:t>Look at the nouns and noun phrases (in red) in this narrative and scientific account.  What differences can you see?</a:t>
            </a:r>
          </a:p>
        </p:txBody>
      </p:sp>
    </p:spTree>
    <p:extLst>
      <p:ext uri="{BB962C8B-B14F-4D97-AF65-F5344CB8AC3E}">
        <p14:creationId xmlns:p14="http://schemas.microsoft.com/office/powerpoint/2010/main" val="41388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331" y="1404098"/>
            <a:ext cx="5184576" cy="4524315"/>
          </a:xfrm>
          <a:prstGeom prst="rect">
            <a:avLst/>
          </a:prstGeom>
          <a:noFill/>
          <a:ln>
            <a:solidFill>
              <a:schemeClr val="tx1"/>
            </a:solidFill>
          </a:ln>
        </p:spPr>
        <p:txBody>
          <a:bodyPr wrap="square" rtlCol="0">
            <a:spAutoFit/>
          </a:bodyPr>
          <a:lstStyle/>
          <a:p>
            <a:r>
              <a:rPr lang="en-GB" b="1" dirty="0">
                <a:solidFill>
                  <a:srgbClr val="FF0000"/>
                </a:solidFill>
              </a:rPr>
              <a:t>Kangaroos</a:t>
            </a:r>
            <a:r>
              <a:rPr lang="en-GB" dirty="0"/>
              <a:t> are only found in </a:t>
            </a:r>
            <a:r>
              <a:rPr lang="en-GB" b="1" dirty="0">
                <a:solidFill>
                  <a:srgbClr val="FF0000"/>
                </a:solidFill>
              </a:rPr>
              <a:t>Australia</a:t>
            </a:r>
            <a:r>
              <a:rPr lang="en-GB" dirty="0"/>
              <a:t> and </a:t>
            </a:r>
            <a:r>
              <a:rPr lang="en-GB" b="1" dirty="0">
                <a:solidFill>
                  <a:srgbClr val="FF0000"/>
                </a:solidFill>
              </a:rPr>
              <a:t>Papua New Guinea</a:t>
            </a:r>
            <a:r>
              <a:rPr lang="en-GB" dirty="0"/>
              <a:t>.  They are a diverse family, with more than sixty different </a:t>
            </a:r>
            <a:r>
              <a:rPr lang="en-GB" b="1" dirty="0">
                <a:solidFill>
                  <a:srgbClr val="FF0000"/>
                </a:solidFill>
              </a:rPr>
              <a:t>species</a:t>
            </a:r>
            <a:r>
              <a:rPr lang="en-GB" dirty="0"/>
              <a:t>, and live in a wide range of </a:t>
            </a:r>
            <a:r>
              <a:rPr lang="en-GB" b="1" dirty="0">
                <a:solidFill>
                  <a:srgbClr val="FF0000"/>
                </a:solidFill>
              </a:rPr>
              <a:t>habitats</a:t>
            </a:r>
            <a:r>
              <a:rPr lang="en-GB" dirty="0"/>
              <a:t> from wet </a:t>
            </a:r>
            <a:r>
              <a:rPr lang="en-GB" b="1" dirty="0">
                <a:solidFill>
                  <a:srgbClr val="FF0000"/>
                </a:solidFill>
              </a:rPr>
              <a:t>rainforests </a:t>
            </a:r>
            <a:r>
              <a:rPr lang="en-GB" dirty="0"/>
              <a:t>through to dry </a:t>
            </a:r>
            <a:r>
              <a:rPr lang="en-GB" b="1" dirty="0">
                <a:solidFill>
                  <a:srgbClr val="FF0000"/>
                </a:solidFill>
              </a:rPr>
              <a:t>plains</a:t>
            </a:r>
            <a:r>
              <a:rPr lang="en-GB" dirty="0"/>
              <a:t>.</a:t>
            </a:r>
          </a:p>
          <a:p>
            <a:endParaRPr lang="en-GB" dirty="0"/>
          </a:p>
          <a:p>
            <a:r>
              <a:rPr lang="en-GB" dirty="0"/>
              <a:t>Kangaroos are </a:t>
            </a:r>
            <a:r>
              <a:rPr lang="en-GB" b="1" dirty="0">
                <a:solidFill>
                  <a:srgbClr val="FF0000"/>
                </a:solidFill>
              </a:rPr>
              <a:t>marsupials</a:t>
            </a:r>
            <a:r>
              <a:rPr lang="en-GB" dirty="0"/>
              <a:t> – their </a:t>
            </a:r>
            <a:r>
              <a:rPr lang="en-GB" b="1" dirty="0">
                <a:solidFill>
                  <a:srgbClr val="FF0000"/>
                </a:solidFill>
              </a:rPr>
              <a:t>young</a:t>
            </a:r>
            <a:r>
              <a:rPr lang="en-GB" dirty="0"/>
              <a:t> are born undeveloped and then continue to grow in their mothers’ </a:t>
            </a:r>
            <a:r>
              <a:rPr lang="en-GB" b="1" dirty="0">
                <a:solidFill>
                  <a:srgbClr val="FF0000"/>
                </a:solidFill>
              </a:rPr>
              <a:t>pouches</a:t>
            </a:r>
            <a:r>
              <a:rPr lang="en-GB" dirty="0"/>
              <a:t>.</a:t>
            </a:r>
          </a:p>
          <a:p>
            <a:endParaRPr lang="en-GB" dirty="0"/>
          </a:p>
          <a:p>
            <a:r>
              <a:rPr lang="en-GB" dirty="0"/>
              <a:t>Their family name ‘</a:t>
            </a:r>
            <a:r>
              <a:rPr lang="en-GB" b="1" dirty="0" err="1">
                <a:solidFill>
                  <a:srgbClr val="FF0000"/>
                </a:solidFill>
              </a:rPr>
              <a:t>macropod</a:t>
            </a:r>
            <a:r>
              <a:rPr lang="en-GB" b="1" dirty="0">
                <a:solidFill>
                  <a:srgbClr val="FF0000"/>
                </a:solidFill>
              </a:rPr>
              <a:t>’ </a:t>
            </a:r>
            <a:r>
              <a:rPr lang="en-GB" dirty="0"/>
              <a:t>means ‘big foot’.  The biggest of all </a:t>
            </a:r>
            <a:r>
              <a:rPr lang="en-GB" dirty="0" err="1"/>
              <a:t>macropods</a:t>
            </a:r>
            <a:r>
              <a:rPr lang="en-GB" dirty="0"/>
              <a:t> is the red kangaroo.  They live in the hot, dry </a:t>
            </a:r>
            <a:r>
              <a:rPr lang="en-GB" b="1" dirty="0">
                <a:solidFill>
                  <a:srgbClr val="FF0000"/>
                </a:solidFill>
              </a:rPr>
              <a:t>inland </a:t>
            </a:r>
            <a:r>
              <a:rPr lang="en-GB" dirty="0"/>
              <a:t>of Australia</a:t>
            </a:r>
            <a:r>
              <a:rPr lang="en-GB" b="1" dirty="0">
                <a:solidFill>
                  <a:srgbClr val="FF0000"/>
                </a:solidFill>
              </a:rPr>
              <a:t> </a:t>
            </a:r>
            <a:r>
              <a:rPr lang="en-GB" dirty="0"/>
              <a:t>where </a:t>
            </a:r>
            <a:r>
              <a:rPr lang="en-GB" b="1" dirty="0">
                <a:solidFill>
                  <a:srgbClr val="FF0000"/>
                </a:solidFill>
              </a:rPr>
              <a:t>food</a:t>
            </a:r>
            <a:r>
              <a:rPr lang="en-GB" dirty="0"/>
              <a:t> can be scarce and </a:t>
            </a:r>
            <a:r>
              <a:rPr lang="en-GB" b="1" dirty="0">
                <a:solidFill>
                  <a:srgbClr val="FF0000"/>
                </a:solidFill>
              </a:rPr>
              <a:t>water</a:t>
            </a:r>
            <a:r>
              <a:rPr lang="en-GB" dirty="0"/>
              <a:t> even more so.</a:t>
            </a:r>
          </a:p>
          <a:p>
            <a:endParaRPr lang="en-GB" dirty="0"/>
          </a:p>
        </p:txBody>
      </p:sp>
      <p:sp>
        <p:nvSpPr>
          <p:cNvPr id="5" name="TextBox 4"/>
          <p:cNvSpPr txBox="1"/>
          <p:nvPr/>
        </p:nvSpPr>
        <p:spPr>
          <a:xfrm>
            <a:off x="7380312" y="4581128"/>
            <a:ext cx="184731" cy="369332"/>
          </a:xfrm>
          <a:prstGeom prst="rect">
            <a:avLst/>
          </a:prstGeom>
          <a:noFill/>
        </p:spPr>
        <p:txBody>
          <a:bodyPr wrap="none" rtlCol="0">
            <a:spAutoFit/>
          </a:bodyPr>
          <a:lstStyle/>
          <a:p>
            <a:endParaRPr lang="en-GB" dirty="0"/>
          </a:p>
        </p:txBody>
      </p:sp>
      <p:sp>
        <p:nvSpPr>
          <p:cNvPr id="6" name="TextBox 5"/>
          <p:cNvSpPr txBox="1"/>
          <p:nvPr/>
        </p:nvSpPr>
        <p:spPr>
          <a:xfrm>
            <a:off x="5984772" y="2697437"/>
            <a:ext cx="2791080" cy="646331"/>
          </a:xfrm>
          <a:prstGeom prst="rect">
            <a:avLst/>
          </a:prstGeom>
          <a:solidFill>
            <a:srgbClr val="D5EFFF"/>
          </a:solidFill>
          <a:ln>
            <a:solidFill>
              <a:schemeClr val="tx1"/>
            </a:solidFill>
          </a:ln>
        </p:spPr>
        <p:txBody>
          <a:bodyPr wrap="square" rtlCol="0">
            <a:spAutoFit/>
          </a:bodyPr>
          <a:lstStyle/>
          <a:p>
            <a:pPr algn="ctr"/>
            <a:r>
              <a:rPr lang="en-GB" dirty="0"/>
              <a:t>What do you notice about the nouns in red?</a:t>
            </a:r>
          </a:p>
        </p:txBody>
      </p:sp>
      <p:sp>
        <p:nvSpPr>
          <p:cNvPr id="8" name="TextBox 7"/>
          <p:cNvSpPr txBox="1"/>
          <p:nvPr/>
        </p:nvSpPr>
        <p:spPr>
          <a:xfrm>
            <a:off x="5984772" y="3796298"/>
            <a:ext cx="2979716" cy="2585323"/>
          </a:xfrm>
          <a:prstGeom prst="rect">
            <a:avLst/>
          </a:prstGeom>
          <a:solidFill>
            <a:srgbClr val="D5EFFF"/>
          </a:solidFill>
          <a:ln>
            <a:solidFill>
              <a:schemeClr val="tx1"/>
            </a:solidFill>
          </a:ln>
        </p:spPr>
        <p:txBody>
          <a:bodyPr wrap="square" rtlCol="0">
            <a:spAutoFit/>
          </a:bodyPr>
          <a:lstStyle/>
          <a:p>
            <a:r>
              <a:rPr lang="en-GB" dirty="0">
                <a:solidFill>
                  <a:srgbClr val="FF0000"/>
                </a:solidFill>
              </a:rPr>
              <a:t>Australia, Papua New Guinea</a:t>
            </a:r>
          </a:p>
          <a:p>
            <a:r>
              <a:rPr lang="en-GB" dirty="0"/>
              <a:t>Proper Nouns for naming specific places </a:t>
            </a:r>
          </a:p>
          <a:p>
            <a:r>
              <a:rPr lang="en-GB" dirty="0">
                <a:solidFill>
                  <a:srgbClr val="FF0000"/>
                </a:solidFill>
              </a:rPr>
              <a:t>marsupials, </a:t>
            </a:r>
            <a:r>
              <a:rPr lang="en-GB" dirty="0" err="1">
                <a:solidFill>
                  <a:srgbClr val="FF0000"/>
                </a:solidFill>
              </a:rPr>
              <a:t>macropods</a:t>
            </a:r>
            <a:r>
              <a:rPr lang="en-GB" dirty="0">
                <a:solidFill>
                  <a:srgbClr val="FF0000"/>
                </a:solidFill>
              </a:rPr>
              <a:t>, habitats, rainforests, young</a:t>
            </a:r>
          </a:p>
          <a:p>
            <a:r>
              <a:rPr lang="en-GB" dirty="0"/>
              <a:t>Nouns for specific and succinct factual and technical information</a:t>
            </a:r>
          </a:p>
        </p:txBody>
      </p:sp>
      <p:pic>
        <p:nvPicPr>
          <p:cNvPr id="7" name="Picture 2" descr="https://images-na.ssl-images-amazon.com/images/I/61Lb2ykdFiL._SX45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569" y="352837"/>
            <a:ext cx="1944216" cy="21198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092" y="620688"/>
            <a:ext cx="4690387" cy="646331"/>
          </a:xfrm>
          <a:prstGeom prst="rect">
            <a:avLst/>
          </a:prstGeom>
        </p:spPr>
        <p:txBody>
          <a:bodyPr wrap="none">
            <a:spAutoFit/>
          </a:bodyPr>
          <a:lstStyle/>
          <a:p>
            <a:r>
              <a:rPr lang="en-GB" sz="3600" dirty="0">
                <a:effectLst>
                  <a:outerShdw blurRad="38100" dist="38100" dir="2700000" algn="tl">
                    <a:srgbClr val="000000">
                      <a:alpha val="43137"/>
                    </a:srgbClr>
                  </a:outerShdw>
                </a:effectLst>
              </a:rPr>
              <a:t>Writing like a Scientist</a:t>
            </a:r>
          </a:p>
        </p:txBody>
      </p:sp>
    </p:spTree>
    <p:extLst>
      <p:ext uri="{BB962C8B-B14F-4D97-AF65-F5344CB8AC3E}">
        <p14:creationId xmlns:p14="http://schemas.microsoft.com/office/powerpoint/2010/main" val="317981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210" y="1454774"/>
            <a:ext cx="5184576" cy="4524315"/>
          </a:xfrm>
          <a:prstGeom prst="rect">
            <a:avLst/>
          </a:prstGeom>
          <a:noFill/>
          <a:ln>
            <a:solidFill>
              <a:schemeClr val="tx1"/>
            </a:solidFill>
          </a:ln>
        </p:spPr>
        <p:txBody>
          <a:bodyPr wrap="square" rtlCol="0">
            <a:spAutoFit/>
          </a:bodyPr>
          <a:lstStyle/>
          <a:p>
            <a:r>
              <a:rPr lang="en-GB" dirty="0"/>
              <a:t>Kangaroos are only found in Australia and Papua New Guinea.  They are </a:t>
            </a:r>
            <a:r>
              <a:rPr lang="en-GB" b="1" dirty="0">
                <a:solidFill>
                  <a:srgbClr val="FF0000"/>
                </a:solidFill>
              </a:rPr>
              <a:t>a diverse family</a:t>
            </a:r>
            <a:r>
              <a:rPr lang="en-GB" dirty="0"/>
              <a:t>, with </a:t>
            </a:r>
            <a:r>
              <a:rPr lang="en-GB" b="1" dirty="0">
                <a:solidFill>
                  <a:srgbClr val="FF0000"/>
                </a:solidFill>
              </a:rPr>
              <a:t>more than sixty different species</a:t>
            </a:r>
            <a:r>
              <a:rPr lang="en-GB" dirty="0"/>
              <a:t>, and live in </a:t>
            </a:r>
            <a:r>
              <a:rPr lang="en-GB" b="1" dirty="0">
                <a:solidFill>
                  <a:srgbClr val="FF0000"/>
                </a:solidFill>
              </a:rPr>
              <a:t>a wide range of habitats</a:t>
            </a:r>
            <a:r>
              <a:rPr lang="en-GB" dirty="0"/>
              <a:t> from </a:t>
            </a:r>
            <a:r>
              <a:rPr lang="en-GB" b="1" dirty="0">
                <a:solidFill>
                  <a:srgbClr val="FF0000"/>
                </a:solidFill>
              </a:rPr>
              <a:t>wet rainforests </a:t>
            </a:r>
            <a:r>
              <a:rPr lang="en-GB" dirty="0"/>
              <a:t>through to </a:t>
            </a:r>
            <a:r>
              <a:rPr lang="en-GB" b="1" dirty="0">
                <a:solidFill>
                  <a:srgbClr val="FF0000"/>
                </a:solidFill>
              </a:rPr>
              <a:t>dry plains</a:t>
            </a:r>
            <a:r>
              <a:rPr lang="en-GB" dirty="0"/>
              <a:t>.</a:t>
            </a:r>
          </a:p>
          <a:p>
            <a:endParaRPr lang="en-GB" dirty="0"/>
          </a:p>
          <a:p>
            <a:r>
              <a:rPr lang="en-GB" dirty="0"/>
              <a:t>Kangaroos are marsupials – </a:t>
            </a:r>
            <a:r>
              <a:rPr lang="en-GB" b="1" dirty="0">
                <a:solidFill>
                  <a:srgbClr val="FF0000"/>
                </a:solidFill>
              </a:rPr>
              <a:t>their young </a:t>
            </a:r>
            <a:r>
              <a:rPr lang="en-GB" dirty="0"/>
              <a:t>are born undeveloped and then continue to grow in </a:t>
            </a:r>
            <a:r>
              <a:rPr lang="en-GB" b="1" dirty="0">
                <a:solidFill>
                  <a:srgbClr val="FF0000"/>
                </a:solidFill>
              </a:rPr>
              <a:t>their mothers’ pouches.</a:t>
            </a:r>
          </a:p>
          <a:p>
            <a:endParaRPr lang="en-GB" dirty="0"/>
          </a:p>
          <a:p>
            <a:r>
              <a:rPr lang="en-GB" dirty="0"/>
              <a:t>Their family name ‘</a:t>
            </a:r>
            <a:r>
              <a:rPr lang="en-GB" dirty="0" err="1"/>
              <a:t>macropod</a:t>
            </a:r>
            <a:r>
              <a:rPr lang="en-GB" dirty="0"/>
              <a:t>’ means ‘big foot’.  </a:t>
            </a:r>
            <a:r>
              <a:rPr lang="en-GB" b="1" dirty="0">
                <a:solidFill>
                  <a:srgbClr val="FF0000"/>
                </a:solidFill>
              </a:rPr>
              <a:t>The biggest of all </a:t>
            </a:r>
            <a:r>
              <a:rPr lang="en-GB" b="1" dirty="0" err="1">
                <a:solidFill>
                  <a:srgbClr val="FF0000"/>
                </a:solidFill>
              </a:rPr>
              <a:t>macropods</a:t>
            </a:r>
            <a:r>
              <a:rPr lang="en-GB" b="1" dirty="0">
                <a:solidFill>
                  <a:srgbClr val="FF0000"/>
                </a:solidFill>
              </a:rPr>
              <a:t> </a:t>
            </a:r>
            <a:r>
              <a:rPr lang="en-GB" dirty="0"/>
              <a:t>is the red kangaroo.  They live in </a:t>
            </a:r>
            <a:r>
              <a:rPr lang="en-GB" b="1" dirty="0">
                <a:solidFill>
                  <a:srgbClr val="FF0000"/>
                </a:solidFill>
              </a:rPr>
              <a:t>the hot, dry inland of Australia </a:t>
            </a:r>
            <a:r>
              <a:rPr lang="en-GB" dirty="0"/>
              <a:t>where food can be scarce and water even more so.</a:t>
            </a:r>
          </a:p>
          <a:p>
            <a:endParaRPr lang="en-GB" dirty="0"/>
          </a:p>
        </p:txBody>
      </p:sp>
      <p:sp>
        <p:nvSpPr>
          <p:cNvPr id="5" name="TextBox 4"/>
          <p:cNvSpPr txBox="1"/>
          <p:nvPr/>
        </p:nvSpPr>
        <p:spPr>
          <a:xfrm>
            <a:off x="7380312" y="4581128"/>
            <a:ext cx="184731" cy="369332"/>
          </a:xfrm>
          <a:prstGeom prst="rect">
            <a:avLst/>
          </a:prstGeom>
          <a:noFill/>
        </p:spPr>
        <p:txBody>
          <a:bodyPr wrap="none" rtlCol="0">
            <a:spAutoFit/>
          </a:bodyPr>
          <a:lstStyle/>
          <a:p>
            <a:endParaRPr lang="en-GB" dirty="0"/>
          </a:p>
        </p:txBody>
      </p:sp>
      <p:sp>
        <p:nvSpPr>
          <p:cNvPr id="6" name="TextBox 5"/>
          <p:cNvSpPr txBox="1"/>
          <p:nvPr/>
        </p:nvSpPr>
        <p:spPr>
          <a:xfrm>
            <a:off x="5796136" y="3043772"/>
            <a:ext cx="2791080" cy="923330"/>
          </a:xfrm>
          <a:prstGeom prst="rect">
            <a:avLst/>
          </a:prstGeom>
          <a:solidFill>
            <a:srgbClr val="D5EFFF"/>
          </a:solidFill>
          <a:ln>
            <a:solidFill>
              <a:schemeClr val="tx1"/>
            </a:solidFill>
          </a:ln>
        </p:spPr>
        <p:txBody>
          <a:bodyPr wrap="square" rtlCol="0">
            <a:spAutoFit/>
          </a:bodyPr>
          <a:lstStyle/>
          <a:p>
            <a:pPr algn="ctr"/>
            <a:r>
              <a:rPr lang="en-GB" dirty="0"/>
              <a:t>What do you notice about the expanded noun phrases in red?</a:t>
            </a:r>
          </a:p>
        </p:txBody>
      </p:sp>
      <p:sp>
        <p:nvSpPr>
          <p:cNvPr id="8" name="TextBox 7"/>
          <p:cNvSpPr txBox="1"/>
          <p:nvPr/>
        </p:nvSpPr>
        <p:spPr>
          <a:xfrm>
            <a:off x="5805766" y="4250997"/>
            <a:ext cx="2791080" cy="2308324"/>
          </a:xfrm>
          <a:prstGeom prst="rect">
            <a:avLst/>
          </a:prstGeom>
          <a:solidFill>
            <a:srgbClr val="D5EFFF"/>
          </a:solidFill>
          <a:ln>
            <a:solidFill>
              <a:schemeClr val="tx1"/>
            </a:solidFill>
          </a:ln>
        </p:spPr>
        <p:txBody>
          <a:bodyPr wrap="square" rtlCol="0">
            <a:spAutoFit/>
          </a:bodyPr>
          <a:lstStyle/>
          <a:p>
            <a:r>
              <a:rPr lang="en-GB" dirty="0">
                <a:solidFill>
                  <a:srgbClr val="FF0000"/>
                </a:solidFill>
              </a:rPr>
              <a:t>a diverse family; a wide range of habitats, their mother’s pouches</a:t>
            </a:r>
          </a:p>
          <a:p>
            <a:r>
              <a:rPr lang="en-GB" dirty="0"/>
              <a:t>Expanded noun phrases for  detailed and specific information about the kangaroos’ features and environment</a:t>
            </a:r>
          </a:p>
        </p:txBody>
      </p:sp>
      <p:pic>
        <p:nvPicPr>
          <p:cNvPr id="7" name="Picture 2" descr="https://images-na.ssl-images-amazon.com/images/I/61Lb2ykdFiL._SX45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568" y="332656"/>
            <a:ext cx="1944216" cy="21198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1210" y="548680"/>
            <a:ext cx="4690387" cy="646331"/>
          </a:xfrm>
          <a:prstGeom prst="rect">
            <a:avLst/>
          </a:prstGeom>
        </p:spPr>
        <p:txBody>
          <a:bodyPr wrap="none">
            <a:spAutoFit/>
          </a:bodyPr>
          <a:lstStyle/>
          <a:p>
            <a:r>
              <a:rPr lang="en-GB" sz="3600" dirty="0">
                <a:effectLst>
                  <a:outerShdw blurRad="38100" dist="38100" dir="2700000" algn="tl">
                    <a:srgbClr val="000000">
                      <a:alpha val="43137"/>
                    </a:srgbClr>
                  </a:outerShdw>
                </a:effectLst>
              </a:rPr>
              <a:t>Writing like a Scientist</a:t>
            </a:r>
          </a:p>
        </p:txBody>
      </p:sp>
    </p:spTree>
    <p:extLst>
      <p:ext uri="{BB962C8B-B14F-4D97-AF65-F5344CB8AC3E}">
        <p14:creationId xmlns:p14="http://schemas.microsoft.com/office/powerpoint/2010/main" val="32024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18" y="0"/>
            <a:ext cx="8579296" cy="1371600"/>
          </a:xfrm>
        </p:spPr>
        <p:txBody>
          <a:bodyPr/>
          <a:lstStyle/>
          <a:p>
            <a:r>
              <a:rPr lang="en-GB" sz="3600" dirty="0">
                <a:effectLst>
                  <a:outerShdw blurRad="38100" dist="38100" dir="2700000" algn="tl">
                    <a:srgbClr val="000000">
                      <a:alpha val="43137"/>
                    </a:srgbClr>
                  </a:outerShdw>
                </a:effectLst>
              </a:rPr>
              <a:t>Verbalising the Grammar-Writing Link</a:t>
            </a:r>
          </a:p>
        </p:txBody>
      </p:sp>
      <p:sp>
        <p:nvSpPr>
          <p:cNvPr id="3" name="Content Placeholder 2"/>
          <p:cNvSpPr>
            <a:spLocks noGrp="1"/>
          </p:cNvSpPr>
          <p:nvPr>
            <p:ph idx="1"/>
          </p:nvPr>
        </p:nvSpPr>
        <p:spPr>
          <a:xfrm>
            <a:off x="575556" y="3429000"/>
            <a:ext cx="7992888" cy="3068960"/>
          </a:xfrm>
          <a:solidFill>
            <a:schemeClr val="accent6">
              <a:lumMod val="40000"/>
              <a:lumOff val="60000"/>
            </a:schemeClr>
          </a:solidFill>
          <a:ln>
            <a:solidFill>
              <a:schemeClr val="tx1"/>
            </a:solidFill>
          </a:ln>
        </p:spPr>
        <p:txBody>
          <a:bodyPr/>
          <a:lstStyle/>
          <a:p>
            <a:pPr marL="59357" indent="0">
              <a:lnSpc>
                <a:spcPts val="2400"/>
              </a:lnSpc>
              <a:spcBef>
                <a:spcPts val="0"/>
              </a:spcBef>
              <a:spcAft>
                <a:spcPts val="554"/>
              </a:spcAft>
              <a:buClrTx/>
              <a:buSzPct val="80000"/>
              <a:buNone/>
            </a:pPr>
            <a:r>
              <a:rPr lang="en-GB" sz="1800" u="sng" dirty="0"/>
              <a:t>Verbalisation to share with students:</a:t>
            </a:r>
          </a:p>
          <a:p>
            <a:pPr marL="0" indent="0">
              <a:lnSpc>
                <a:spcPts val="2800"/>
              </a:lnSpc>
              <a:spcBef>
                <a:spcPts val="0"/>
              </a:spcBef>
              <a:buNone/>
            </a:pPr>
            <a:r>
              <a:rPr lang="en-GB" sz="1800" dirty="0"/>
              <a:t>When you are writing like a scientist, you can </a:t>
            </a:r>
            <a:r>
              <a:rPr lang="en-GB" sz="1800" dirty="0">
                <a:solidFill>
                  <a:srgbClr val="FF0000"/>
                </a:solidFill>
              </a:rPr>
              <a:t>help your reader to trust what you say </a:t>
            </a:r>
            <a:r>
              <a:rPr lang="en-GB" sz="1800" dirty="0"/>
              <a:t>by sounding like an expert on the subject. Your writing needs to be succinct, precise, factual and authoritative. </a:t>
            </a:r>
          </a:p>
          <a:p>
            <a:pPr marL="0" indent="0">
              <a:lnSpc>
                <a:spcPts val="2800"/>
              </a:lnSpc>
              <a:spcBef>
                <a:spcPts val="0"/>
              </a:spcBef>
              <a:buNone/>
            </a:pPr>
            <a:r>
              <a:rPr lang="en-GB" sz="1800" dirty="0"/>
              <a:t>Think about how you can: </a:t>
            </a:r>
          </a:p>
          <a:p>
            <a:pPr>
              <a:lnSpc>
                <a:spcPts val="2800"/>
              </a:lnSpc>
              <a:spcBef>
                <a:spcPts val="0"/>
              </a:spcBef>
            </a:pPr>
            <a:r>
              <a:rPr lang="en-GB" sz="1800" dirty="0"/>
              <a:t>use precise specific vocabulary, especially nouns and verbs</a:t>
            </a:r>
          </a:p>
          <a:p>
            <a:pPr>
              <a:lnSpc>
                <a:spcPts val="2800"/>
              </a:lnSpc>
              <a:spcBef>
                <a:spcPts val="0"/>
              </a:spcBef>
            </a:pPr>
            <a:r>
              <a:rPr lang="en-GB" sz="1800" dirty="0"/>
              <a:t>use verbs in the present tense to indicate universal scientific facts</a:t>
            </a:r>
          </a:p>
          <a:p>
            <a:pPr>
              <a:lnSpc>
                <a:spcPts val="2800"/>
              </a:lnSpc>
              <a:spcBef>
                <a:spcPts val="0"/>
              </a:spcBef>
            </a:pPr>
            <a:r>
              <a:rPr lang="en-GB" sz="1800" dirty="0"/>
              <a:t>expand your noun phrases to provide precise detail and information</a:t>
            </a:r>
          </a:p>
          <a:p>
            <a:pPr>
              <a:lnSpc>
                <a:spcPts val="2800"/>
              </a:lnSpc>
              <a:spcBef>
                <a:spcPts val="0"/>
              </a:spcBef>
            </a:pPr>
            <a:endParaRPr lang="en-GB" sz="1800" dirty="0"/>
          </a:p>
          <a:p>
            <a:pPr marL="59357" indent="0">
              <a:lnSpc>
                <a:spcPts val="2400"/>
              </a:lnSpc>
              <a:spcBef>
                <a:spcPts val="0"/>
              </a:spcBef>
              <a:spcAft>
                <a:spcPts val="554"/>
              </a:spcAft>
              <a:buClrTx/>
              <a:buSzPct val="80000"/>
              <a:buNone/>
            </a:pPr>
            <a:endParaRPr lang="en-GB" sz="1800" dirty="0"/>
          </a:p>
        </p:txBody>
      </p:sp>
      <p:sp>
        <p:nvSpPr>
          <p:cNvPr id="4" name="TextBox 3"/>
          <p:cNvSpPr txBox="1"/>
          <p:nvPr/>
        </p:nvSpPr>
        <p:spPr>
          <a:xfrm>
            <a:off x="575556" y="1268760"/>
            <a:ext cx="7992888" cy="1887696"/>
          </a:xfrm>
          <a:prstGeom prst="rect">
            <a:avLst/>
          </a:prstGeom>
          <a:noFill/>
          <a:ln>
            <a:solidFill>
              <a:schemeClr val="tx1"/>
            </a:solidFill>
          </a:ln>
        </p:spPr>
        <p:txBody>
          <a:bodyPr wrap="square" rtlCol="0">
            <a:spAutoFit/>
          </a:bodyPr>
          <a:lstStyle/>
          <a:p>
            <a:pPr>
              <a:lnSpc>
                <a:spcPts val="2800"/>
              </a:lnSpc>
            </a:pPr>
            <a:r>
              <a:rPr lang="en-GB" dirty="0"/>
              <a:t>A crucial element of the LEAD principles is helping writers to think explicitly (</a:t>
            </a:r>
            <a:r>
              <a:rPr lang="en-GB" dirty="0" err="1"/>
              <a:t>metalinguistically</a:t>
            </a:r>
            <a:r>
              <a:rPr lang="en-GB" dirty="0"/>
              <a:t>) about the choices they make.  As a teacher, you need to support this by being crystal clear yourself about how you verbalise the link between a grammar choice and its effect in a particular text/context.  Then express this in student-friendly language, as below.</a:t>
            </a:r>
          </a:p>
        </p:txBody>
      </p:sp>
    </p:spTree>
    <p:extLst>
      <p:ext uri="{BB962C8B-B14F-4D97-AF65-F5344CB8AC3E}">
        <p14:creationId xmlns:p14="http://schemas.microsoft.com/office/powerpoint/2010/main" val="349146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66" y="371430"/>
            <a:ext cx="8229600" cy="1266092"/>
          </a:xfrm>
        </p:spPr>
        <p:txBody>
          <a:bodyPr/>
          <a:lstStyle/>
          <a:p>
            <a:r>
              <a:rPr lang="en-GB" dirty="0">
                <a:solidFill>
                  <a:srgbClr val="008000"/>
                </a:solidFill>
                <a:effectLst>
                  <a:outerShdw blurRad="38100" dist="38100" dir="2700000" algn="tl">
                    <a:srgbClr val="000000">
                      <a:alpha val="43137"/>
                    </a:srgbClr>
                  </a:outerShdw>
                </a:effectLst>
              </a:rPr>
              <a:t>LEAD</a:t>
            </a:r>
            <a:r>
              <a:rPr lang="en-GB" dirty="0">
                <a:effectLst>
                  <a:outerShdw blurRad="38100" dist="38100" dir="2700000" algn="tl">
                    <a:srgbClr val="000000">
                      <a:alpha val="43137"/>
                    </a:srgbClr>
                  </a:outerShdw>
                </a:effectLst>
              </a:rPr>
              <a:t> Principles</a:t>
            </a:r>
          </a:p>
        </p:txBody>
      </p:sp>
      <p:graphicFrame>
        <p:nvGraphicFramePr>
          <p:cNvPr id="5" name="Content Placeholder 4"/>
          <p:cNvGraphicFramePr>
            <a:graphicFrameLocks noGrp="1"/>
          </p:cNvGraphicFramePr>
          <p:nvPr>
            <p:ph idx="1"/>
          </p:nvPr>
        </p:nvGraphicFramePr>
        <p:xfrm>
          <a:off x="185051" y="1592085"/>
          <a:ext cx="8793083" cy="4862732"/>
        </p:xfrm>
        <a:graphic>
          <a:graphicData uri="http://schemas.openxmlformats.org/drawingml/2006/table">
            <a:tbl>
              <a:tblPr firstRow="1" bandRow="1">
                <a:tableStyleId>{5C22544A-7EE6-4342-B048-85BDC9FD1C3A}</a:tableStyleId>
              </a:tblPr>
              <a:tblGrid>
                <a:gridCol w="1681241">
                  <a:extLst>
                    <a:ext uri="{9D8B030D-6E8A-4147-A177-3AD203B41FA5}">
                      <a16:colId xmlns:a16="http://schemas.microsoft.com/office/drawing/2014/main" val="20000"/>
                    </a:ext>
                  </a:extLst>
                </a:gridCol>
                <a:gridCol w="2990769">
                  <a:extLst>
                    <a:ext uri="{9D8B030D-6E8A-4147-A177-3AD203B41FA5}">
                      <a16:colId xmlns:a16="http://schemas.microsoft.com/office/drawing/2014/main" val="20001"/>
                    </a:ext>
                  </a:extLst>
                </a:gridCol>
                <a:gridCol w="4121073">
                  <a:extLst>
                    <a:ext uri="{9D8B030D-6E8A-4147-A177-3AD203B41FA5}">
                      <a16:colId xmlns:a16="http://schemas.microsoft.com/office/drawing/2014/main" val="20002"/>
                    </a:ext>
                  </a:extLst>
                </a:gridCol>
              </a:tblGrid>
              <a:tr h="342314">
                <a:tc>
                  <a:txBody>
                    <a:bodyPr/>
                    <a:lstStyle/>
                    <a:p>
                      <a:r>
                        <a:rPr lang="en-GB" sz="1500" dirty="0">
                          <a:solidFill>
                            <a:schemeClr val="tx1"/>
                          </a:solidFill>
                        </a:rPr>
                        <a:t>PRINCIPLE</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solidFill>
                            <a:schemeClr val="tx1"/>
                          </a:solidFill>
                        </a:rPr>
                        <a:t>EXPLANATION</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solidFill>
                            <a:schemeClr val="tx1"/>
                          </a:solidFill>
                        </a:rPr>
                        <a:t>RATIONALE</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09822">
                <a:tc>
                  <a:txBody>
                    <a:bodyPr/>
                    <a:lstStyle/>
                    <a:p>
                      <a:r>
                        <a:rPr lang="en-GB" sz="2200" b="1" dirty="0">
                          <a:solidFill>
                            <a:srgbClr val="008000"/>
                          </a:solidFill>
                        </a:rPr>
                        <a:t>L</a:t>
                      </a:r>
                      <a:r>
                        <a:rPr lang="en-GB" sz="1500" dirty="0">
                          <a:solidFill>
                            <a:schemeClr val="tx1"/>
                          </a:solidFill>
                        </a:rPr>
                        <a:t>INKS</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400"/>
                        </a:lnSpc>
                      </a:pPr>
                      <a:r>
                        <a:rPr lang="en-GB" sz="1700" kern="1200" dirty="0">
                          <a:solidFill>
                            <a:schemeClr val="dk1"/>
                          </a:solidFill>
                          <a:effectLst/>
                          <a:latin typeface="+mn-lt"/>
                          <a:ea typeface="+mn-ea"/>
                          <a:cs typeface="+mn-cs"/>
                        </a:rPr>
                        <a:t>Make a </a:t>
                      </a:r>
                      <a:r>
                        <a:rPr lang="en-GB" sz="1700" b="1" i="1" kern="1200" dirty="0">
                          <a:solidFill>
                            <a:schemeClr val="dk1"/>
                          </a:solidFill>
                          <a:effectLst/>
                          <a:latin typeface="+mn-lt"/>
                          <a:ea typeface="+mn-ea"/>
                          <a:cs typeface="+mn-cs"/>
                        </a:rPr>
                        <a:t>link</a:t>
                      </a:r>
                      <a:r>
                        <a:rPr lang="en-GB" sz="1700" kern="1200" dirty="0">
                          <a:solidFill>
                            <a:schemeClr val="dk1"/>
                          </a:solidFill>
                          <a:effectLst/>
                          <a:latin typeface="+mn-lt"/>
                          <a:ea typeface="+mn-ea"/>
                          <a:cs typeface="+mn-cs"/>
                        </a:rPr>
                        <a:t> between the grammar being introduced and how it works in the writing being taught</a:t>
                      </a:r>
                      <a:endParaRPr lang="en-GB" sz="15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ts val="2400"/>
                        </a:lnSpc>
                        <a:spcAft>
                          <a:spcPts val="0"/>
                        </a:spcAft>
                      </a:pPr>
                      <a:r>
                        <a:rPr lang="en-GB" sz="1500" b="0" dirty="0">
                          <a:solidFill>
                            <a:srgbClr val="000000"/>
                          </a:solidFill>
                          <a:effectLst/>
                          <a:latin typeface="+mn-lt"/>
                          <a:ea typeface="Calibri" panose="020F0502020204030204" pitchFamily="34" charset="0"/>
                        </a:rPr>
                        <a:t>To establish</a:t>
                      </a:r>
                      <a:r>
                        <a:rPr lang="en-GB" sz="1500" b="0" baseline="0" dirty="0">
                          <a:solidFill>
                            <a:srgbClr val="000000"/>
                          </a:solidFill>
                          <a:effectLst/>
                          <a:latin typeface="+mn-lt"/>
                          <a:ea typeface="Calibri" panose="020F0502020204030204" pitchFamily="34" charset="0"/>
                        </a:rPr>
                        <a:t> a purposeful learning reason for addressing grammar, and connect grammar with meaning and rhetorical effect</a:t>
                      </a:r>
                      <a:endParaRPr lang="en-GB" sz="1500" b="0" dirty="0">
                        <a:solidFill>
                          <a:srgbClr val="000000"/>
                        </a:solidFill>
                        <a:effectLst/>
                        <a:latin typeface="+mn-lt"/>
                        <a:ea typeface="Calibri" panose="020F050202020403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25415">
                <a:tc>
                  <a:txBody>
                    <a:bodyPr/>
                    <a:lstStyle/>
                    <a:p>
                      <a:r>
                        <a:rPr lang="en-GB" sz="2200" b="1" dirty="0">
                          <a:solidFill>
                            <a:srgbClr val="008000"/>
                          </a:solidFill>
                        </a:rPr>
                        <a:t>E</a:t>
                      </a:r>
                      <a:r>
                        <a:rPr lang="en-GB" sz="1500" dirty="0">
                          <a:solidFill>
                            <a:schemeClr val="tx1"/>
                          </a:solidFill>
                        </a:rPr>
                        <a:t>XAMPLES</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400"/>
                        </a:lnSpc>
                      </a:pPr>
                      <a:r>
                        <a:rPr lang="en-GB" sz="1700" kern="1200" dirty="0">
                          <a:solidFill>
                            <a:schemeClr val="dk1"/>
                          </a:solidFill>
                          <a:effectLst/>
                          <a:latin typeface="+mn-lt"/>
                          <a:ea typeface="+mn-ea"/>
                          <a:cs typeface="+mn-cs"/>
                        </a:rPr>
                        <a:t>Explain the grammar through </a:t>
                      </a:r>
                      <a:r>
                        <a:rPr lang="en-GB" sz="1700" b="1" i="1" kern="1200" dirty="0">
                          <a:solidFill>
                            <a:schemeClr val="dk1"/>
                          </a:solidFill>
                          <a:effectLst/>
                          <a:latin typeface="+mn-lt"/>
                          <a:ea typeface="+mn-ea"/>
                          <a:cs typeface="+mn-cs"/>
                        </a:rPr>
                        <a:t>examples</a:t>
                      </a:r>
                      <a:r>
                        <a:rPr lang="en-GB" sz="1700" kern="1200" dirty="0">
                          <a:solidFill>
                            <a:schemeClr val="dk1"/>
                          </a:solidFill>
                          <a:effectLst/>
                          <a:latin typeface="+mn-lt"/>
                          <a:ea typeface="+mn-ea"/>
                          <a:cs typeface="+mn-cs"/>
                        </a:rPr>
                        <a:t>, not lengthy explanations</a:t>
                      </a:r>
                      <a:endParaRPr lang="en-GB" sz="15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ts val="2400"/>
                        </a:lnSpc>
                        <a:spcAft>
                          <a:spcPts val="0"/>
                        </a:spcAft>
                      </a:pPr>
                      <a:r>
                        <a:rPr lang="en-GB" sz="1500" b="0" dirty="0">
                          <a:solidFill>
                            <a:srgbClr val="000000"/>
                          </a:solidFill>
                          <a:effectLst/>
                          <a:latin typeface="+mn-lt"/>
                          <a:ea typeface="Calibri" panose="020F0502020204030204" pitchFamily="34" charset="0"/>
                        </a:rPr>
                        <a:t>To avoid writing lessons becoming mini-grammar</a:t>
                      </a:r>
                      <a:r>
                        <a:rPr lang="en-GB" sz="1500" b="0" baseline="0" dirty="0">
                          <a:solidFill>
                            <a:srgbClr val="000000"/>
                          </a:solidFill>
                          <a:effectLst/>
                          <a:latin typeface="+mn-lt"/>
                          <a:ea typeface="Calibri" panose="020F0502020204030204" pitchFamily="34" charset="0"/>
                        </a:rPr>
                        <a:t> lessons, and to allow access to the structure even if the grammar concept is not fully understood</a:t>
                      </a:r>
                      <a:endParaRPr lang="en-GB" sz="1500" b="0" dirty="0">
                        <a:solidFill>
                          <a:srgbClr val="000000"/>
                        </a:solidFill>
                        <a:effectLst/>
                        <a:latin typeface="+mn-lt"/>
                        <a:ea typeface="Calibri" panose="020F050202020403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28468">
                <a:tc>
                  <a:txBody>
                    <a:bodyPr/>
                    <a:lstStyle/>
                    <a:p>
                      <a:r>
                        <a:rPr lang="en-GB" sz="2200" b="1" dirty="0">
                          <a:solidFill>
                            <a:srgbClr val="008000"/>
                          </a:solidFill>
                        </a:rPr>
                        <a:t>A</a:t>
                      </a:r>
                      <a:r>
                        <a:rPr lang="en-GB" sz="1500" dirty="0">
                          <a:solidFill>
                            <a:schemeClr val="tx1"/>
                          </a:solidFill>
                        </a:rPr>
                        <a:t>UTHENTIC TEXTS</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400"/>
                        </a:lnSpc>
                      </a:pPr>
                      <a:r>
                        <a:rPr lang="en-GB" sz="1700" kern="1200" dirty="0">
                          <a:solidFill>
                            <a:schemeClr val="dk1"/>
                          </a:solidFill>
                          <a:effectLst/>
                          <a:latin typeface="+mn-lt"/>
                          <a:ea typeface="+mn-ea"/>
                          <a:cs typeface="+mn-cs"/>
                        </a:rPr>
                        <a:t>Use </a:t>
                      </a:r>
                      <a:r>
                        <a:rPr lang="en-GB" sz="1700" b="1" i="1" kern="1200" dirty="0">
                          <a:solidFill>
                            <a:schemeClr val="dk1"/>
                          </a:solidFill>
                          <a:effectLst/>
                          <a:latin typeface="+mn-lt"/>
                          <a:ea typeface="+mn-ea"/>
                          <a:cs typeface="+mn-cs"/>
                        </a:rPr>
                        <a:t>authentic</a:t>
                      </a:r>
                      <a:r>
                        <a:rPr lang="en-GB" sz="1700" kern="1200" dirty="0">
                          <a:solidFill>
                            <a:schemeClr val="dk1"/>
                          </a:solidFill>
                          <a:effectLst/>
                          <a:latin typeface="+mn-lt"/>
                          <a:ea typeface="+mn-ea"/>
                          <a:cs typeface="+mn-cs"/>
                        </a:rPr>
                        <a:t> texts as models to link writers to the broader community of writers</a:t>
                      </a:r>
                      <a:endParaRPr lang="en-GB" sz="15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ts val="2400"/>
                        </a:lnSpc>
                        <a:spcAft>
                          <a:spcPts val="0"/>
                        </a:spcAft>
                      </a:pPr>
                      <a:r>
                        <a:rPr lang="en-GB" sz="1500" b="0" dirty="0">
                          <a:solidFill>
                            <a:srgbClr val="000000"/>
                          </a:solidFill>
                          <a:effectLst/>
                          <a:latin typeface="+mn-lt"/>
                          <a:ea typeface="Calibri" panose="020F0502020204030204" pitchFamily="34" charset="0"/>
                        </a:rPr>
                        <a:t>To integrate reading and writing and show how ‘real’ writers make language choices</a:t>
                      </a: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28468">
                <a:tc>
                  <a:txBody>
                    <a:bodyPr/>
                    <a:lstStyle/>
                    <a:p>
                      <a:r>
                        <a:rPr lang="en-GB" sz="2200" b="1" dirty="0">
                          <a:solidFill>
                            <a:srgbClr val="008000"/>
                          </a:solidFill>
                        </a:rPr>
                        <a:t>D</a:t>
                      </a:r>
                      <a:r>
                        <a:rPr lang="en-GB" sz="1500" dirty="0">
                          <a:solidFill>
                            <a:schemeClr val="tx1"/>
                          </a:solidFill>
                        </a:rPr>
                        <a:t>ISCUSSION</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400"/>
                        </a:lnSpc>
                      </a:pPr>
                      <a:r>
                        <a:rPr lang="en-GB" sz="1700" kern="1200" dirty="0">
                          <a:solidFill>
                            <a:schemeClr val="dk1"/>
                          </a:solidFill>
                          <a:effectLst/>
                          <a:latin typeface="+mn-lt"/>
                          <a:ea typeface="+mn-ea"/>
                          <a:cs typeface="+mn-cs"/>
                        </a:rPr>
                        <a:t>Build in high-quality </a:t>
                      </a:r>
                      <a:r>
                        <a:rPr lang="en-GB" sz="1700" b="1" i="1" kern="1200" dirty="0">
                          <a:solidFill>
                            <a:schemeClr val="dk1"/>
                          </a:solidFill>
                          <a:effectLst/>
                          <a:latin typeface="+mn-lt"/>
                          <a:ea typeface="+mn-ea"/>
                          <a:cs typeface="+mn-cs"/>
                        </a:rPr>
                        <a:t>discussion</a:t>
                      </a:r>
                      <a:r>
                        <a:rPr lang="en-GB" sz="1700" kern="1200" dirty="0">
                          <a:solidFill>
                            <a:schemeClr val="dk1"/>
                          </a:solidFill>
                          <a:effectLst/>
                          <a:latin typeface="+mn-lt"/>
                          <a:ea typeface="+mn-ea"/>
                          <a:cs typeface="+mn-cs"/>
                        </a:rPr>
                        <a:t> about grammar and its effects</a:t>
                      </a:r>
                      <a:endParaRPr lang="en-GB" sz="15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ts val="2400"/>
                        </a:lnSpc>
                        <a:spcAft>
                          <a:spcPts val="0"/>
                        </a:spcAft>
                      </a:pPr>
                      <a:r>
                        <a:rPr lang="en-GB" sz="1500" b="0" dirty="0">
                          <a:solidFill>
                            <a:srgbClr val="000000"/>
                          </a:solidFill>
                          <a:effectLst/>
                          <a:latin typeface="+mn-lt"/>
                          <a:ea typeface="Calibri" panose="020F0502020204030204" pitchFamily="34" charset="0"/>
                        </a:rPr>
                        <a:t>To promote deep metalinguistic learning about why a particular choice works, and to develop independence rather than compliance</a:t>
                      </a: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142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693"/>
            <a:ext cx="8229600" cy="1371600"/>
          </a:xfrm>
        </p:spPr>
        <p:txBody>
          <a:bodyPr/>
          <a:lstStyle/>
          <a:p>
            <a:r>
              <a:rPr lang="en-GB" dirty="0">
                <a:effectLst>
                  <a:outerShdw blurRad="38100" dist="38100" dir="2700000" algn="tl">
                    <a:srgbClr val="000000">
                      <a:alpha val="43137"/>
                    </a:srgbClr>
                  </a:outerShdw>
                </a:effectLst>
              </a:rPr>
              <a:t>Writing like a Scientist</a:t>
            </a:r>
          </a:p>
        </p:txBody>
      </p:sp>
      <p:sp>
        <p:nvSpPr>
          <p:cNvPr id="3" name="Content Placeholder 2"/>
          <p:cNvSpPr>
            <a:spLocks noGrp="1"/>
          </p:cNvSpPr>
          <p:nvPr>
            <p:ph idx="1"/>
          </p:nvPr>
        </p:nvSpPr>
        <p:spPr>
          <a:xfrm>
            <a:off x="457200" y="1556792"/>
            <a:ext cx="8229600" cy="4536504"/>
          </a:xfrm>
        </p:spPr>
        <p:txBody>
          <a:bodyPr/>
          <a:lstStyle/>
          <a:p>
            <a:pPr marL="0" indent="0">
              <a:lnSpc>
                <a:spcPts val="2600"/>
              </a:lnSpc>
              <a:spcBef>
                <a:spcPts val="0"/>
              </a:spcBef>
              <a:spcAft>
                <a:spcPts val="600"/>
              </a:spcAft>
              <a:buNone/>
            </a:pPr>
            <a:r>
              <a:rPr lang="en-GB" sz="1800" dirty="0"/>
              <a:t>If you want to write like a scientist, some of the choices you can make are:</a:t>
            </a:r>
          </a:p>
          <a:p>
            <a:pPr>
              <a:lnSpc>
                <a:spcPts val="2600"/>
              </a:lnSpc>
              <a:spcBef>
                <a:spcPts val="0"/>
              </a:spcBef>
              <a:spcAft>
                <a:spcPts val="600"/>
              </a:spcAft>
              <a:buClrTx/>
              <a:buSzPct val="80000"/>
              <a:buFont typeface="Wingdings" panose="05000000000000000000" pitchFamily="2" charset="2"/>
              <a:buChar char="q"/>
            </a:pPr>
            <a:r>
              <a:rPr lang="en-GB" sz="1800" dirty="0"/>
              <a:t>To use </a:t>
            </a:r>
            <a:r>
              <a:rPr lang="en-GB" sz="1800" dirty="0">
                <a:solidFill>
                  <a:srgbClr val="9751CB"/>
                </a:solidFill>
              </a:rPr>
              <a:t>precise scientific vocabulary</a:t>
            </a:r>
            <a:r>
              <a:rPr lang="en-GB" sz="1800" dirty="0"/>
              <a:t>, especially nouns and  verbs;</a:t>
            </a:r>
          </a:p>
          <a:p>
            <a:pPr>
              <a:lnSpc>
                <a:spcPts val="2600"/>
              </a:lnSpc>
              <a:spcBef>
                <a:spcPts val="0"/>
              </a:spcBef>
              <a:spcAft>
                <a:spcPts val="600"/>
              </a:spcAft>
              <a:buClrTx/>
              <a:buSzPct val="80000"/>
              <a:buFont typeface="Wingdings" panose="05000000000000000000" pitchFamily="2" charset="2"/>
              <a:buChar char="q"/>
            </a:pPr>
            <a:r>
              <a:rPr lang="en-GB" sz="1800" dirty="0">
                <a:solidFill>
                  <a:srgbClr val="9751CB"/>
                </a:solidFill>
              </a:rPr>
              <a:t>Expand your noun phrases </a:t>
            </a:r>
            <a:r>
              <a:rPr lang="en-GB" sz="1800" dirty="0"/>
              <a:t>to provide more detail and information;</a:t>
            </a:r>
          </a:p>
          <a:p>
            <a:pPr>
              <a:lnSpc>
                <a:spcPts val="2600"/>
              </a:lnSpc>
              <a:spcBef>
                <a:spcPts val="0"/>
              </a:spcBef>
              <a:spcAft>
                <a:spcPts val="600"/>
              </a:spcAft>
              <a:buClrTx/>
              <a:buSzPct val="80000"/>
              <a:buFont typeface="Wingdings" panose="05000000000000000000" pitchFamily="2" charset="2"/>
              <a:buChar char="q"/>
            </a:pPr>
            <a:r>
              <a:rPr lang="en-GB" sz="1800" dirty="0"/>
              <a:t>Be direct in communicating information by using more </a:t>
            </a:r>
            <a:r>
              <a:rPr lang="en-GB" sz="1800" dirty="0">
                <a:solidFill>
                  <a:srgbClr val="9751CB"/>
                </a:solidFill>
              </a:rPr>
              <a:t>sentences which start with a subject;</a:t>
            </a:r>
          </a:p>
          <a:p>
            <a:pPr>
              <a:lnSpc>
                <a:spcPts val="2600"/>
              </a:lnSpc>
              <a:spcBef>
                <a:spcPts val="0"/>
              </a:spcBef>
              <a:spcAft>
                <a:spcPts val="600"/>
              </a:spcAft>
              <a:buClrTx/>
              <a:buSzPct val="80000"/>
              <a:buFont typeface="Wingdings" panose="05000000000000000000" pitchFamily="2" charset="2"/>
              <a:buChar char="q"/>
            </a:pPr>
            <a:r>
              <a:rPr lang="en-GB" sz="1800" dirty="0"/>
              <a:t>Use the </a:t>
            </a:r>
            <a:r>
              <a:rPr lang="en-GB" sz="1800" dirty="0">
                <a:solidFill>
                  <a:srgbClr val="9751CB"/>
                </a:solidFill>
              </a:rPr>
              <a:t>universal present tense </a:t>
            </a:r>
            <a:r>
              <a:rPr lang="en-GB" sz="1800" dirty="0"/>
              <a:t>to indicate that this is a scientific fact which is true now as well as in the past;</a:t>
            </a:r>
          </a:p>
          <a:p>
            <a:pPr>
              <a:lnSpc>
                <a:spcPts val="2600"/>
              </a:lnSpc>
              <a:spcBef>
                <a:spcPts val="0"/>
              </a:spcBef>
              <a:spcAft>
                <a:spcPts val="600"/>
              </a:spcAft>
              <a:buClrTx/>
              <a:buSzPct val="80000"/>
              <a:buFont typeface="Wingdings" panose="05000000000000000000" pitchFamily="2" charset="2"/>
              <a:buChar char="q"/>
            </a:pPr>
            <a:r>
              <a:rPr lang="en-GB" sz="1800" dirty="0"/>
              <a:t>Use </a:t>
            </a:r>
            <a:r>
              <a:rPr lang="en-GB" sz="1800" dirty="0">
                <a:solidFill>
                  <a:srgbClr val="9751CB"/>
                </a:solidFill>
              </a:rPr>
              <a:t>appropriate Proper Nouns </a:t>
            </a:r>
            <a:r>
              <a:rPr lang="en-GB" sz="1800" dirty="0"/>
              <a:t>to name things and specific places; </a:t>
            </a:r>
          </a:p>
          <a:p>
            <a:pPr>
              <a:lnSpc>
                <a:spcPts val="2600"/>
              </a:lnSpc>
              <a:spcBef>
                <a:spcPts val="0"/>
              </a:spcBef>
              <a:spcAft>
                <a:spcPts val="600"/>
              </a:spcAft>
              <a:buClrTx/>
              <a:buSzPct val="80000"/>
              <a:buFont typeface="Wingdings" panose="05000000000000000000" pitchFamily="2" charset="2"/>
              <a:buChar char="q"/>
            </a:pPr>
            <a:r>
              <a:rPr lang="en-GB" sz="1800" dirty="0"/>
              <a:t>Use </a:t>
            </a:r>
            <a:r>
              <a:rPr lang="en-GB" sz="1800" dirty="0">
                <a:solidFill>
                  <a:srgbClr val="9751CB"/>
                </a:solidFill>
              </a:rPr>
              <a:t>adverbials, especially prepositional phrases</a:t>
            </a:r>
            <a:r>
              <a:rPr lang="en-GB" sz="1800" dirty="0"/>
              <a:t>, to provide information about where, when or how things happen.</a:t>
            </a:r>
          </a:p>
          <a:p>
            <a:pPr>
              <a:buClrTx/>
              <a:buSzPct val="80000"/>
              <a:buFont typeface="Wingdings" panose="05000000000000000000" pitchFamily="2" charset="2"/>
              <a:buChar char="q"/>
            </a:pPr>
            <a:endParaRPr lang="en-GB" sz="1800" dirty="0"/>
          </a:p>
          <a:p>
            <a:pPr marL="0" indent="0">
              <a:buNone/>
            </a:pPr>
            <a:endParaRPr lang="en-GB" dirty="0"/>
          </a:p>
        </p:txBody>
      </p:sp>
    </p:spTree>
    <p:extLst>
      <p:ext uri="{BB962C8B-B14F-4D97-AF65-F5344CB8AC3E}">
        <p14:creationId xmlns:p14="http://schemas.microsoft.com/office/powerpoint/2010/main" val="96844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06770">
            <a:off x="325080" y="1445974"/>
            <a:ext cx="2144921" cy="2617265"/>
          </a:xfrm>
          <a:prstGeom prst="rect">
            <a:avLst/>
          </a:prstGeom>
        </p:spPr>
      </p:pic>
      <p:sp>
        <p:nvSpPr>
          <p:cNvPr id="5" name="TextBox 4"/>
          <p:cNvSpPr txBox="1"/>
          <p:nvPr/>
        </p:nvSpPr>
        <p:spPr>
          <a:xfrm>
            <a:off x="4932040" y="1556792"/>
            <a:ext cx="3840655" cy="4353115"/>
          </a:xfrm>
          <a:prstGeom prst="rect">
            <a:avLst/>
          </a:prstGeom>
          <a:noFill/>
        </p:spPr>
        <p:txBody>
          <a:bodyPr wrap="square" rtlCol="0">
            <a:spAutoFit/>
          </a:bodyPr>
          <a:lstStyle/>
          <a:p>
            <a:pPr marL="263776" indent="-263776">
              <a:lnSpc>
                <a:spcPct val="150000"/>
              </a:lnSpc>
              <a:spcAft>
                <a:spcPts val="600"/>
              </a:spcAft>
              <a:buFont typeface="Wingdings" panose="05000000000000000000" pitchFamily="2" charset="2"/>
              <a:buChar char="q"/>
            </a:pPr>
            <a:r>
              <a:rPr lang="en-GB" dirty="0"/>
              <a:t>A dual text conveys the same information in two different ways, and plays with authorial choice and different voices </a:t>
            </a:r>
            <a:r>
              <a:rPr lang="en-GB" dirty="0" err="1"/>
              <a:t>e.g</a:t>
            </a:r>
            <a:r>
              <a:rPr lang="en-GB" dirty="0"/>
              <a:t> the poet and the scientist;</a:t>
            </a:r>
          </a:p>
          <a:p>
            <a:pPr marL="263776" indent="-263776">
              <a:lnSpc>
                <a:spcPct val="150000"/>
              </a:lnSpc>
              <a:spcAft>
                <a:spcPts val="600"/>
              </a:spcAft>
              <a:buFont typeface="Wingdings" panose="05000000000000000000" pitchFamily="2" charset="2"/>
              <a:buChar char="q"/>
            </a:pPr>
            <a:r>
              <a:rPr lang="en-GB" dirty="0"/>
              <a:t>This allows for direct comparisons of how the writer made grammar choices which communicate meaning in an appropriate way for each genre.</a:t>
            </a:r>
          </a:p>
        </p:txBody>
      </p:sp>
      <p:pic>
        <p:nvPicPr>
          <p:cNvPr id="6" name="Picture 2" descr="https://images-na.ssl-images-amazon.com/images/I/61Lb2ykdFiL._SX452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2994">
            <a:off x="1843547" y="3330849"/>
            <a:ext cx="2353798" cy="28622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04664"/>
            <a:ext cx="8496944" cy="646331"/>
          </a:xfrm>
          <a:prstGeom prst="rect">
            <a:avLst/>
          </a:prstGeom>
          <a:noFill/>
        </p:spPr>
        <p:txBody>
          <a:bodyPr wrap="square" rtlCol="0">
            <a:spAutoFit/>
          </a:bodyPr>
          <a:lstStyle/>
          <a:p>
            <a:r>
              <a:rPr lang="en-GB" sz="3600" dirty="0">
                <a:effectLst>
                  <a:outerShdw blurRad="38100" dist="38100" dir="2700000" algn="tl">
                    <a:srgbClr val="000000">
                      <a:alpha val="43137"/>
                    </a:srgbClr>
                  </a:outerShdw>
                </a:effectLst>
              </a:rPr>
              <a:t>Dual Texts </a:t>
            </a:r>
          </a:p>
        </p:txBody>
      </p:sp>
    </p:spTree>
    <p:extLst>
      <p:ext uri="{BB962C8B-B14F-4D97-AF65-F5344CB8AC3E}">
        <p14:creationId xmlns:p14="http://schemas.microsoft.com/office/powerpoint/2010/main" val="249805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47854" y="4797152"/>
            <a:ext cx="3888432" cy="1338828"/>
          </a:xfrm>
          <a:prstGeom prst="rect">
            <a:avLst/>
          </a:prstGeom>
          <a:solidFill>
            <a:srgbClr val="CCECFF"/>
          </a:solidFill>
          <a:ln>
            <a:solidFill>
              <a:schemeClr val="tx1"/>
            </a:solidFill>
          </a:ln>
        </p:spPr>
        <p:txBody>
          <a:bodyPr wrap="square" rtlCol="0">
            <a:spAutoFit/>
          </a:bodyPr>
          <a:lstStyle/>
          <a:p>
            <a:pPr>
              <a:lnSpc>
                <a:spcPct val="150000"/>
              </a:lnSpc>
            </a:pPr>
            <a:r>
              <a:rPr lang="en-GB" dirty="0"/>
              <a:t>What are the language differences between the poetic text and the scientific text?</a:t>
            </a:r>
          </a:p>
        </p:txBody>
      </p:sp>
      <p:sp>
        <p:nvSpPr>
          <p:cNvPr id="6" name="TextBox 5"/>
          <p:cNvSpPr txBox="1"/>
          <p:nvPr/>
        </p:nvSpPr>
        <p:spPr>
          <a:xfrm>
            <a:off x="467544" y="476672"/>
            <a:ext cx="6192688" cy="646331"/>
          </a:xfrm>
          <a:prstGeom prst="rect">
            <a:avLst/>
          </a:prstGeom>
          <a:noFill/>
        </p:spPr>
        <p:txBody>
          <a:bodyPr wrap="square" rtlCol="0">
            <a:spAutoFit/>
          </a:bodyPr>
          <a:lstStyle/>
          <a:p>
            <a:r>
              <a:rPr lang="en-GB" sz="3600" dirty="0">
                <a:effectLst>
                  <a:outerShdw blurRad="38100" dist="38100" dir="2700000" algn="tl">
                    <a:srgbClr val="000000">
                      <a:alpha val="43137"/>
                    </a:srgbClr>
                  </a:outerShdw>
                </a:effectLst>
              </a:rPr>
              <a:t>Writing like a Scientist</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873" t="14293" b="18450"/>
          <a:stretch/>
        </p:blipFill>
        <p:spPr>
          <a:xfrm>
            <a:off x="452054" y="1301922"/>
            <a:ext cx="3589322" cy="5472608"/>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899" y="1428527"/>
            <a:ext cx="2609461" cy="3080593"/>
          </a:xfrm>
          <a:prstGeom prst="rect">
            <a:avLst/>
          </a:prstGeom>
        </p:spPr>
      </p:pic>
      <p:sp>
        <p:nvSpPr>
          <p:cNvPr id="8" name="Rounded Rectangle 7"/>
          <p:cNvSpPr/>
          <p:nvPr/>
        </p:nvSpPr>
        <p:spPr>
          <a:xfrm>
            <a:off x="6692070" y="770171"/>
            <a:ext cx="1805346" cy="531751"/>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dirty="0">
                <a:solidFill>
                  <a:schemeClr val="tx1"/>
                </a:solidFill>
              </a:rPr>
              <a:t>Authentic text</a:t>
            </a:r>
          </a:p>
        </p:txBody>
      </p:sp>
      <p:sp>
        <p:nvSpPr>
          <p:cNvPr id="10" name="Rounded Rectangle 9"/>
          <p:cNvSpPr/>
          <p:nvPr/>
        </p:nvSpPr>
        <p:spPr>
          <a:xfrm>
            <a:off x="7129916" y="6352004"/>
            <a:ext cx="1417602" cy="397423"/>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dirty="0">
                <a:solidFill>
                  <a:schemeClr val="tx1"/>
                </a:solidFill>
              </a:rPr>
              <a:t>Discussion</a:t>
            </a:r>
          </a:p>
        </p:txBody>
      </p:sp>
    </p:spTree>
    <p:extLst>
      <p:ext uri="{BB962C8B-B14F-4D97-AF65-F5344CB8AC3E}">
        <p14:creationId xmlns:p14="http://schemas.microsoft.com/office/powerpoint/2010/main" val="19878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1316472"/>
            <a:ext cx="5400600" cy="3139321"/>
          </a:xfrm>
          <a:prstGeom prst="rect">
            <a:avLst/>
          </a:prstGeom>
          <a:solidFill>
            <a:srgbClr val="CCECFF"/>
          </a:solidFill>
          <a:ln>
            <a:solidFill>
              <a:schemeClr val="tx1"/>
            </a:solidFill>
          </a:ln>
        </p:spPr>
        <p:txBody>
          <a:bodyPr wrap="square" rtlCol="0">
            <a:spAutoFit/>
          </a:bodyPr>
          <a:lstStyle/>
          <a:p>
            <a:r>
              <a:rPr lang="en-GB" dirty="0"/>
              <a:t>Poetic text: </a:t>
            </a:r>
          </a:p>
          <a:p>
            <a:pPr marL="342900" indent="-342900">
              <a:buFont typeface="Wingdings" pitchFamily="2" charset="2"/>
              <a:buChar char="§"/>
            </a:pPr>
            <a:r>
              <a:rPr lang="en-GB" dirty="0"/>
              <a:t>The elaborate prepositional phrases  create descriptive detail which paints a vivid picture of the eel’s breeding grounds for the reader;</a:t>
            </a:r>
          </a:p>
          <a:p>
            <a:pPr marL="342900" indent="-342900">
              <a:buFont typeface="Wingdings" pitchFamily="2" charset="2"/>
              <a:buChar char="§"/>
            </a:pPr>
            <a:r>
              <a:rPr lang="en-GB" dirty="0"/>
              <a:t>The deliberate delaying of the subject  in the main clause adds a sense of mystery about where the eel breeds;</a:t>
            </a:r>
          </a:p>
          <a:p>
            <a:pPr marL="342900" indent="-342900">
              <a:buFont typeface="Wingdings" pitchFamily="2" charset="2"/>
              <a:buChar char="§"/>
            </a:pPr>
            <a:r>
              <a:rPr lang="en-GB" dirty="0"/>
              <a:t>The choice of  </a:t>
            </a:r>
            <a:r>
              <a:rPr lang="en-GB" i="1" dirty="0"/>
              <a:t>‘drowned ‘ a</a:t>
            </a:r>
            <a:r>
              <a:rPr lang="en-GB" dirty="0"/>
              <a:t>nd ‘</a:t>
            </a:r>
            <a:r>
              <a:rPr lang="en-GB" i="1" dirty="0"/>
              <a:t>twisting</a:t>
            </a:r>
            <a:r>
              <a:rPr lang="en-GB" dirty="0"/>
              <a:t>’ emphasise the secrecy of the eel’s breeding place and help create the lyrical rhythm of the sentence, perhaps making it more memorable?</a:t>
            </a:r>
          </a:p>
        </p:txBody>
      </p:sp>
      <p:sp>
        <p:nvSpPr>
          <p:cNvPr id="5" name="TextBox 4"/>
          <p:cNvSpPr txBox="1"/>
          <p:nvPr/>
        </p:nvSpPr>
        <p:spPr>
          <a:xfrm>
            <a:off x="3563888" y="4463555"/>
            <a:ext cx="5419363" cy="2308324"/>
          </a:xfrm>
          <a:prstGeom prst="rect">
            <a:avLst/>
          </a:prstGeom>
          <a:solidFill>
            <a:schemeClr val="accent6">
              <a:lumMod val="40000"/>
              <a:lumOff val="60000"/>
            </a:schemeClr>
          </a:solidFill>
          <a:ln>
            <a:solidFill>
              <a:schemeClr val="tx1"/>
            </a:solidFill>
          </a:ln>
        </p:spPr>
        <p:txBody>
          <a:bodyPr wrap="square" rtlCol="0">
            <a:spAutoFit/>
          </a:bodyPr>
          <a:lstStyle/>
          <a:p>
            <a:r>
              <a:rPr lang="en-GB" dirty="0"/>
              <a:t>Scientific text: </a:t>
            </a:r>
          </a:p>
          <a:p>
            <a:pPr marL="342900" indent="-342900">
              <a:buFont typeface="Wingdings" pitchFamily="2" charset="2"/>
              <a:buChar char="§"/>
            </a:pPr>
            <a:r>
              <a:rPr lang="en-GB" dirty="0"/>
              <a:t>The subject start to the sentence is more direct, so the reader knows the topic straight away and the tone is factual and authoritative;</a:t>
            </a:r>
          </a:p>
          <a:p>
            <a:pPr marL="342900" indent="-342900">
              <a:buFont typeface="Wingdings" pitchFamily="2" charset="2"/>
              <a:buChar char="§"/>
            </a:pPr>
            <a:r>
              <a:rPr lang="en-GB" dirty="0"/>
              <a:t>Noun choices - </a:t>
            </a:r>
            <a:r>
              <a:rPr lang="en-GB" i="1" dirty="0"/>
              <a:t>‘</a:t>
            </a:r>
            <a:r>
              <a:rPr lang="en-GB" i="1" dirty="0" err="1"/>
              <a:t>mudholes</a:t>
            </a:r>
            <a:r>
              <a:rPr lang="en-GB" dirty="0"/>
              <a:t>’ ‘</a:t>
            </a:r>
            <a:r>
              <a:rPr lang="en-GB" i="1" dirty="0"/>
              <a:t>burrows</a:t>
            </a:r>
            <a:r>
              <a:rPr lang="en-GB" dirty="0"/>
              <a:t>’, ‘</a:t>
            </a:r>
            <a:r>
              <a:rPr lang="en-GB" i="1" dirty="0"/>
              <a:t>cracks</a:t>
            </a:r>
            <a:r>
              <a:rPr lang="en-GB" dirty="0"/>
              <a:t>’ – makes precise where eels breed, while prepositional phrase ‘</a:t>
            </a:r>
            <a:r>
              <a:rPr lang="en-GB" i="1" dirty="0"/>
              <a:t>in the river bed</a:t>
            </a:r>
            <a:r>
              <a:rPr lang="en-GB" dirty="0"/>
              <a:t>’ specifies further where eels live.</a:t>
            </a:r>
          </a:p>
        </p:txBody>
      </p:sp>
      <p:sp>
        <p:nvSpPr>
          <p:cNvPr id="6" name="TextBox 5"/>
          <p:cNvSpPr txBox="1"/>
          <p:nvPr/>
        </p:nvSpPr>
        <p:spPr>
          <a:xfrm>
            <a:off x="467544" y="476672"/>
            <a:ext cx="6192688" cy="646331"/>
          </a:xfrm>
          <a:prstGeom prst="rect">
            <a:avLst/>
          </a:prstGeom>
          <a:noFill/>
        </p:spPr>
        <p:txBody>
          <a:bodyPr wrap="square" rtlCol="0">
            <a:spAutoFit/>
          </a:bodyPr>
          <a:lstStyle/>
          <a:p>
            <a:r>
              <a:rPr lang="en-GB" sz="3600" dirty="0">
                <a:effectLst>
                  <a:outerShdw blurRad="38100" dist="38100" dir="2700000" algn="tl">
                    <a:srgbClr val="000000">
                      <a:alpha val="43137"/>
                    </a:srgbClr>
                  </a:outerShdw>
                </a:effectLst>
              </a:rPr>
              <a:t>Noticing Details in a Text</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873" t="14293" b="18450"/>
          <a:stretch/>
        </p:blipFill>
        <p:spPr>
          <a:xfrm>
            <a:off x="0" y="1246113"/>
            <a:ext cx="3347864" cy="5472608"/>
          </a:xfrm>
          <a:prstGeom prst="rect">
            <a:avLst/>
          </a:prstGeom>
          <a:ln>
            <a:solidFill>
              <a:schemeClr val="tx1"/>
            </a:solidFill>
          </a:ln>
        </p:spPr>
      </p:pic>
      <p:sp>
        <p:nvSpPr>
          <p:cNvPr id="7" name="Rounded Rectangle 6">
            <a:extLst>
              <a:ext uri="{FF2B5EF4-FFF2-40B4-BE49-F238E27FC236}">
                <a16:creationId xmlns:a16="http://schemas.microsoft.com/office/drawing/2014/main" id="{4476664A-5095-4776-B79F-3530AE512991}"/>
              </a:ext>
            </a:extLst>
          </p:cNvPr>
          <p:cNvSpPr/>
          <p:nvPr/>
        </p:nvSpPr>
        <p:spPr>
          <a:xfrm>
            <a:off x="7439931" y="856575"/>
            <a:ext cx="1284663" cy="422402"/>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dirty="0">
                <a:solidFill>
                  <a:schemeClr val="tx1"/>
                </a:solidFill>
              </a:rPr>
              <a:t>Links</a:t>
            </a:r>
          </a:p>
        </p:txBody>
      </p:sp>
      <p:sp>
        <p:nvSpPr>
          <p:cNvPr id="8" name="Rounded Rectangle 5">
            <a:extLst>
              <a:ext uri="{FF2B5EF4-FFF2-40B4-BE49-F238E27FC236}">
                <a16:creationId xmlns:a16="http://schemas.microsoft.com/office/drawing/2014/main" id="{46A34675-8F76-42B9-BFAC-B924C3A44745}"/>
              </a:ext>
            </a:extLst>
          </p:cNvPr>
          <p:cNvSpPr/>
          <p:nvPr/>
        </p:nvSpPr>
        <p:spPr>
          <a:xfrm>
            <a:off x="6118722" y="396110"/>
            <a:ext cx="1480950" cy="465282"/>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dirty="0">
                <a:solidFill>
                  <a:schemeClr val="tx1"/>
                </a:solidFill>
              </a:rPr>
              <a:t>Examples</a:t>
            </a:r>
          </a:p>
        </p:txBody>
      </p:sp>
    </p:spTree>
    <p:extLst>
      <p:ext uri="{BB962C8B-B14F-4D97-AF65-F5344CB8AC3E}">
        <p14:creationId xmlns:p14="http://schemas.microsoft.com/office/powerpoint/2010/main" val="349800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1743"/>
            <a:ext cx="9144000" cy="1055077"/>
          </a:xfrm>
        </p:spPr>
        <p:txBody>
          <a:bodyPr>
            <a:noAutofit/>
          </a:bodyPr>
          <a:lstStyle/>
          <a:p>
            <a:r>
              <a:rPr lang="en-GB" sz="3600" dirty="0">
                <a:effectLst>
                  <a:outerShdw blurRad="38100" dist="38100" dir="2700000" algn="tl">
                    <a:srgbClr val="000000">
                      <a:alpha val="43137"/>
                    </a:srgbClr>
                  </a:outerShdw>
                </a:effectLst>
              </a:rPr>
              <a:t>Making Language Choices</a:t>
            </a:r>
            <a:endParaRPr lang="en-GB" sz="36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67277"/>
            <a:ext cx="8140974" cy="1164111"/>
          </a:xfrm>
          <a:solidFill>
            <a:srgbClr val="D5EFFF"/>
          </a:solidFill>
          <a:ln>
            <a:solidFill>
              <a:schemeClr val="tx1"/>
            </a:solidFill>
          </a:ln>
        </p:spPr>
        <p:txBody>
          <a:bodyPr>
            <a:normAutofit/>
          </a:bodyPr>
          <a:lstStyle/>
          <a:p>
            <a:pPr marL="76202" indent="0">
              <a:lnSpc>
                <a:spcPts val="2400"/>
              </a:lnSpc>
              <a:buNone/>
            </a:pPr>
            <a:r>
              <a:rPr lang="en-GB" sz="1846" i="1" dirty="0">
                <a:latin typeface="Arial" panose="020B0604020202020204" pitchFamily="34" charset="0"/>
                <a:cs typeface="Arial" panose="020B0604020202020204" pitchFamily="34" charset="0"/>
              </a:rPr>
              <a:t>After eighty days’ swimming, not eating, not sleeping, eel’s long, winding body is worn out and wasted. He spills the new life carried deep in his belly, then sinks through the sea like a used silver wrapper. </a:t>
            </a:r>
          </a:p>
          <a:p>
            <a:pPr marL="76202" indent="0">
              <a:lnSpc>
                <a:spcPts val="2400"/>
              </a:lnSpc>
              <a:buNone/>
            </a:pPr>
            <a:endParaRPr lang="en-GB" sz="1662" i="1" dirty="0">
              <a:latin typeface="Arial" panose="020B0604020202020204" pitchFamily="34" charset="0"/>
              <a:cs typeface="Arial" panose="020B0604020202020204" pitchFamily="34" charset="0"/>
            </a:endParaRPr>
          </a:p>
        </p:txBody>
      </p:sp>
      <p:sp>
        <p:nvSpPr>
          <p:cNvPr id="4" name="TextBox 3"/>
          <p:cNvSpPr txBox="1"/>
          <p:nvPr/>
        </p:nvSpPr>
        <p:spPr>
          <a:xfrm>
            <a:off x="457200" y="3126307"/>
            <a:ext cx="8140974" cy="3370153"/>
          </a:xfrm>
          <a:prstGeom prst="rect">
            <a:avLst/>
          </a:prstGeom>
          <a:noFill/>
        </p:spPr>
        <p:txBody>
          <a:bodyPr wrap="square" rtlCol="0">
            <a:spAutoFit/>
          </a:bodyPr>
          <a:lstStyle/>
          <a:p>
            <a:pPr>
              <a:lnSpc>
                <a:spcPts val="2585"/>
              </a:lnSpc>
            </a:pPr>
            <a:r>
              <a:rPr lang="en-GB" sz="1846" u="sng" dirty="0"/>
              <a:t>Collaborative Writing in Pairs:</a:t>
            </a:r>
          </a:p>
          <a:p>
            <a:pPr marL="263776" indent="-263776">
              <a:lnSpc>
                <a:spcPts val="2585"/>
              </a:lnSpc>
              <a:buFont typeface="Wingdings" panose="05000000000000000000" pitchFamily="2" charset="2"/>
              <a:buChar char="Ø"/>
            </a:pPr>
            <a:r>
              <a:rPr lang="en-GB" sz="1846" dirty="0"/>
              <a:t>Rewrite this extract like a scientist</a:t>
            </a:r>
          </a:p>
          <a:p>
            <a:pPr>
              <a:lnSpc>
                <a:spcPts val="2585"/>
              </a:lnSpc>
            </a:pPr>
            <a:endParaRPr lang="en-GB" sz="1846" i="1" dirty="0">
              <a:solidFill>
                <a:srgbClr val="FF0000"/>
              </a:solidFill>
              <a:latin typeface="Arial" panose="020B0604020202020204" pitchFamily="34" charset="0"/>
              <a:cs typeface="Arial" panose="020B0604020202020204" pitchFamily="34" charset="0"/>
            </a:endParaRPr>
          </a:p>
          <a:p>
            <a:pPr>
              <a:lnSpc>
                <a:spcPts val="2585"/>
              </a:lnSpc>
            </a:pPr>
            <a:r>
              <a:rPr lang="en-GB" sz="1846" i="1" dirty="0">
                <a:solidFill>
                  <a:srgbClr val="FF0000"/>
                </a:solidFill>
                <a:latin typeface="Arial" panose="020B0604020202020204" pitchFamily="34" charset="0"/>
                <a:cs typeface="Arial" panose="020B0604020202020204" pitchFamily="34" charset="0"/>
              </a:rPr>
              <a:t>The eel swims for eighty days, with no food or sleep, and loses his body strength. When he reaches the Sargasso Sea, the male fertilizes the female’s eggs, and then dies.</a:t>
            </a:r>
          </a:p>
          <a:p>
            <a:pPr>
              <a:lnSpc>
                <a:spcPts val="2585"/>
              </a:lnSpc>
            </a:pPr>
            <a:endParaRPr lang="en-GB" sz="1846" u="sng" dirty="0"/>
          </a:p>
          <a:p>
            <a:pPr>
              <a:lnSpc>
                <a:spcPts val="2585"/>
              </a:lnSpc>
            </a:pPr>
            <a:r>
              <a:rPr lang="en-GB" sz="1846" dirty="0">
                <a:latin typeface="Arial" panose="020B0604020202020204" pitchFamily="34" charset="0"/>
                <a:cs typeface="Arial" panose="020B0604020202020204" pitchFamily="34" charset="0"/>
              </a:rPr>
              <a:t>What transformations have you made to alter the lyrical description into a scientific description? Could any other changes be made?</a:t>
            </a:r>
            <a:endParaRPr lang="en-GB" sz="1846"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19116"/>
            <a:ext cx="1440160" cy="1656184"/>
          </a:xfrm>
          <a:prstGeom prst="rect">
            <a:avLst/>
          </a:prstGeom>
        </p:spPr>
      </p:pic>
      <p:sp>
        <p:nvSpPr>
          <p:cNvPr id="7" name="Rounded Rectangle 6"/>
          <p:cNvSpPr/>
          <p:nvPr/>
        </p:nvSpPr>
        <p:spPr>
          <a:xfrm>
            <a:off x="942063" y="6233750"/>
            <a:ext cx="1417602" cy="397423"/>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dirty="0">
                <a:solidFill>
                  <a:schemeClr val="tx1"/>
                </a:solidFill>
              </a:rPr>
              <a:t>Discussion</a:t>
            </a:r>
          </a:p>
        </p:txBody>
      </p:sp>
      <p:sp>
        <p:nvSpPr>
          <p:cNvPr id="8" name="Rounded Rectangle 5">
            <a:extLst>
              <a:ext uri="{FF2B5EF4-FFF2-40B4-BE49-F238E27FC236}">
                <a16:creationId xmlns:a16="http://schemas.microsoft.com/office/drawing/2014/main" id="{46A34675-8F76-42B9-BFAC-B924C3A44745}"/>
              </a:ext>
            </a:extLst>
          </p:cNvPr>
          <p:cNvSpPr/>
          <p:nvPr/>
        </p:nvSpPr>
        <p:spPr>
          <a:xfrm>
            <a:off x="467108" y="1236851"/>
            <a:ext cx="1480950" cy="465282"/>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dirty="0">
                <a:solidFill>
                  <a:schemeClr val="tx1"/>
                </a:solidFill>
              </a:rPr>
              <a:t>Examples</a:t>
            </a:r>
          </a:p>
        </p:txBody>
      </p:sp>
      <p:sp>
        <p:nvSpPr>
          <p:cNvPr id="9" name="Rounded Rectangle 8"/>
          <p:cNvSpPr/>
          <p:nvPr/>
        </p:nvSpPr>
        <p:spPr>
          <a:xfrm>
            <a:off x="6932584" y="5918654"/>
            <a:ext cx="946393" cy="490847"/>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4" dirty="0">
                <a:solidFill>
                  <a:schemeClr val="tx1"/>
                </a:solidFill>
              </a:rPr>
              <a:t>Links</a:t>
            </a:r>
          </a:p>
        </p:txBody>
      </p:sp>
      <p:sp>
        <p:nvSpPr>
          <p:cNvPr id="10" name="Rounded Rectangle 9"/>
          <p:cNvSpPr/>
          <p:nvPr/>
        </p:nvSpPr>
        <p:spPr>
          <a:xfrm>
            <a:off x="5364088" y="991427"/>
            <a:ext cx="1666473" cy="490847"/>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4" dirty="0">
                <a:solidFill>
                  <a:schemeClr val="tx1"/>
                </a:solidFill>
              </a:rPr>
              <a:t>Authentic text</a:t>
            </a:r>
          </a:p>
        </p:txBody>
      </p:sp>
    </p:spTree>
    <p:extLst>
      <p:ext uri="{BB962C8B-B14F-4D97-AF65-F5344CB8AC3E}">
        <p14:creationId xmlns:p14="http://schemas.microsoft.com/office/powerpoint/2010/main" val="23731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566" b="4131"/>
          <a:stretch/>
        </p:blipFill>
        <p:spPr>
          <a:xfrm>
            <a:off x="-16768" y="300518"/>
            <a:ext cx="5118107" cy="6120679"/>
          </a:xfrm>
          <a:prstGeom prst="rect">
            <a:avLst/>
          </a:prstGeom>
        </p:spPr>
      </p:pic>
      <p:sp>
        <p:nvSpPr>
          <p:cNvPr id="6" name="TextBox 5"/>
          <p:cNvSpPr txBox="1"/>
          <p:nvPr/>
        </p:nvSpPr>
        <p:spPr>
          <a:xfrm>
            <a:off x="4860032" y="836712"/>
            <a:ext cx="4296544" cy="1785104"/>
          </a:xfrm>
          <a:prstGeom prst="rect">
            <a:avLst/>
          </a:prstGeom>
          <a:solidFill>
            <a:srgbClr val="CCECFF"/>
          </a:solidFill>
          <a:ln>
            <a:solidFill>
              <a:schemeClr val="tx1"/>
            </a:solidFill>
          </a:ln>
        </p:spPr>
        <p:txBody>
          <a:bodyPr wrap="square" rtlCol="0">
            <a:spAutoFit/>
          </a:bodyPr>
          <a:lstStyle/>
          <a:p>
            <a:pPr>
              <a:lnSpc>
                <a:spcPts val="2200"/>
              </a:lnSpc>
            </a:pPr>
            <a:r>
              <a:rPr lang="en-GB" dirty="0"/>
              <a:t>The heat eases with approaching nightfall.  It is breakfast time for Red’s mob.  Around them, the night orchestra begins.  Red rises and leads his mob beyond the shadow line in search of grasses.</a:t>
            </a:r>
          </a:p>
        </p:txBody>
      </p:sp>
      <p:sp>
        <p:nvSpPr>
          <p:cNvPr id="9" name="TextBox 8"/>
          <p:cNvSpPr txBox="1"/>
          <p:nvPr/>
        </p:nvSpPr>
        <p:spPr>
          <a:xfrm>
            <a:off x="5053980" y="2852936"/>
            <a:ext cx="4104456" cy="2031325"/>
          </a:xfrm>
          <a:prstGeom prst="rect">
            <a:avLst/>
          </a:prstGeom>
          <a:solidFill>
            <a:schemeClr val="accent6">
              <a:lumMod val="40000"/>
              <a:lumOff val="60000"/>
            </a:schemeClr>
          </a:solidFill>
        </p:spPr>
        <p:txBody>
          <a:bodyPr wrap="square" rtlCol="0">
            <a:spAutoFit/>
          </a:bodyPr>
          <a:lstStyle/>
          <a:p>
            <a:r>
              <a:rPr lang="en-GB" dirty="0"/>
              <a:t>Red kangaroos are most active at dusk and dawn, although they will graze throughout the night.</a:t>
            </a:r>
          </a:p>
          <a:p>
            <a:r>
              <a:rPr lang="en-GB" dirty="0"/>
              <a:t>The grasses are difficult for their stomachs to digest.  When they rest, they sometimes regurgitate their food and chew it again.</a:t>
            </a:r>
          </a:p>
        </p:txBody>
      </p:sp>
      <p:pic>
        <p:nvPicPr>
          <p:cNvPr id="10" name="Picture 2" descr="https://images-na.ssl-images-amazon.com/images/I/61Lb2ykdFiL._SX452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4736584"/>
            <a:ext cx="1944216" cy="2119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5251599"/>
            <a:ext cx="2880320" cy="1200329"/>
          </a:xfrm>
          <a:prstGeom prst="rect">
            <a:avLst/>
          </a:prstGeom>
          <a:noFill/>
        </p:spPr>
        <p:txBody>
          <a:bodyPr wrap="square" rtlCol="0">
            <a:spAutoFit/>
          </a:bodyPr>
          <a:lstStyle/>
          <a:p>
            <a:r>
              <a:rPr lang="en-GB" dirty="0"/>
              <a:t>What differences are there between the language choices in the narrative and the scientific text? </a:t>
            </a:r>
          </a:p>
        </p:txBody>
      </p:sp>
      <p:sp>
        <p:nvSpPr>
          <p:cNvPr id="3" name="Rectangle 2"/>
          <p:cNvSpPr/>
          <p:nvPr/>
        </p:nvSpPr>
        <p:spPr>
          <a:xfrm>
            <a:off x="3779912" y="19988"/>
            <a:ext cx="5184576" cy="646331"/>
          </a:xfrm>
          <a:prstGeom prst="rect">
            <a:avLst/>
          </a:prstGeom>
        </p:spPr>
        <p:txBody>
          <a:bodyPr wrap="square">
            <a:spAutoFit/>
          </a:bodyPr>
          <a:lstStyle/>
          <a:p>
            <a:r>
              <a:rPr lang="en-GB" sz="3600" dirty="0">
                <a:effectLst>
                  <a:outerShdw blurRad="38100" dist="38100" dir="2700000" algn="tl">
                    <a:srgbClr val="000000">
                      <a:alpha val="43137"/>
                    </a:srgbClr>
                  </a:outerShdw>
                </a:effectLst>
              </a:rPr>
              <a:t>Noticing Details in a Text</a:t>
            </a:r>
          </a:p>
        </p:txBody>
      </p:sp>
    </p:spTree>
    <p:extLst>
      <p:ext uri="{BB962C8B-B14F-4D97-AF65-F5344CB8AC3E}">
        <p14:creationId xmlns:p14="http://schemas.microsoft.com/office/powerpoint/2010/main" val="131567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693"/>
            <a:ext cx="8229600" cy="1371600"/>
          </a:xfrm>
        </p:spPr>
        <p:txBody>
          <a:bodyPr/>
          <a:lstStyle/>
          <a:p>
            <a:r>
              <a:rPr lang="en-GB" dirty="0">
                <a:effectLst>
                  <a:outerShdw blurRad="38100" dist="38100" dir="2700000" algn="tl">
                    <a:srgbClr val="000000">
                      <a:alpha val="43137"/>
                    </a:srgbClr>
                  </a:outerShdw>
                </a:effectLst>
              </a:rPr>
              <a:t>Writing like a Scientist</a:t>
            </a:r>
          </a:p>
        </p:txBody>
      </p:sp>
      <p:sp>
        <p:nvSpPr>
          <p:cNvPr id="3" name="Content Placeholder 2"/>
          <p:cNvSpPr>
            <a:spLocks noGrp="1"/>
          </p:cNvSpPr>
          <p:nvPr>
            <p:ph idx="1"/>
          </p:nvPr>
        </p:nvSpPr>
        <p:spPr>
          <a:xfrm>
            <a:off x="457200" y="1556792"/>
            <a:ext cx="8229600" cy="4536504"/>
          </a:xfrm>
        </p:spPr>
        <p:txBody>
          <a:bodyPr/>
          <a:lstStyle/>
          <a:p>
            <a:pPr marL="0" indent="0">
              <a:lnSpc>
                <a:spcPts val="2600"/>
              </a:lnSpc>
              <a:spcBef>
                <a:spcPts val="0"/>
              </a:spcBef>
              <a:spcAft>
                <a:spcPts val="600"/>
              </a:spcAft>
              <a:buNone/>
            </a:pPr>
            <a:r>
              <a:rPr lang="en-GB" sz="1800" dirty="0"/>
              <a:t>If you want to write like a scientist, some of the choices you can make are:</a:t>
            </a:r>
          </a:p>
          <a:p>
            <a:pPr>
              <a:lnSpc>
                <a:spcPts val="2600"/>
              </a:lnSpc>
              <a:spcBef>
                <a:spcPts val="0"/>
              </a:spcBef>
              <a:spcAft>
                <a:spcPts val="600"/>
              </a:spcAft>
              <a:buClrTx/>
              <a:buSzPct val="80000"/>
              <a:buFont typeface="Wingdings" panose="05000000000000000000" pitchFamily="2" charset="2"/>
              <a:buChar char="q"/>
            </a:pPr>
            <a:r>
              <a:rPr lang="en-GB" sz="1800" dirty="0"/>
              <a:t>To use </a:t>
            </a:r>
            <a:r>
              <a:rPr lang="en-GB" sz="1800" dirty="0">
                <a:solidFill>
                  <a:srgbClr val="9751CB"/>
                </a:solidFill>
              </a:rPr>
              <a:t>precise scientific vocabulary</a:t>
            </a:r>
            <a:r>
              <a:rPr lang="en-GB" sz="1800" dirty="0"/>
              <a:t>, especially nouns and  verbs;</a:t>
            </a:r>
          </a:p>
          <a:p>
            <a:pPr>
              <a:lnSpc>
                <a:spcPts val="2600"/>
              </a:lnSpc>
              <a:spcBef>
                <a:spcPts val="0"/>
              </a:spcBef>
              <a:spcAft>
                <a:spcPts val="600"/>
              </a:spcAft>
              <a:buClrTx/>
              <a:buSzPct val="80000"/>
              <a:buFont typeface="Wingdings" panose="05000000000000000000" pitchFamily="2" charset="2"/>
              <a:buChar char="q"/>
            </a:pPr>
            <a:r>
              <a:rPr lang="en-GB" sz="1800" dirty="0">
                <a:solidFill>
                  <a:srgbClr val="9751CB"/>
                </a:solidFill>
              </a:rPr>
              <a:t>Expand your noun phrases </a:t>
            </a:r>
            <a:r>
              <a:rPr lang="en-GB" sz="1800" dirty="0"/>
              <a:t>to provide more detail and information;</a:t>
            </a:r>
          </a:p>
          <a:p>
            <a:pPr>
              <a:lnSpc>
                <a:spcPts val="2600"/>
              </a:lnSpc>
              <a:spcBef>
                <a:spcPts val="0"/>
              </a:spcBef>
              <a:spcAft>
                <a:spcPts val="600"/>
              </a:spcAft>
              <a:buClrTx/>
              <a:buSzPct val="80000"/>
              <a:buFont typeface="Wingdings" panose="05000000000000000000" pitchFamily="2" charset="2"/>
              <a:buChar char="q"/>
            </a:pPr>
            <a:r>
              <a:rPr lang="en-GB" sz="1800" dirty="0"/>
              <a:t>Be direct in communicating information by using more </a:t>
            </a:r>
            <a:r>
              <a:rPr lang="en-GB" sz="1800" dirty="0">
                <a:solidFill>
                  <a:srgbClr val="9751CB"/>
                </a:solidFill>
              </a:rPr>
              <a:t>sentences which start with a subject;</a:t>
            </a:r>
          </a:p>
          <a:p>
            <a:pPr>
              <a:lnSpc>
                <a:spcPts val="2600"/>
              </a:lnSpc>
              <a:spcBef>
                <a:spcPts val="0"/>
              </a:spcBef>
              <a:spcAft>
                <a:spcPts val="600"/>
              </a:spcAft>
              <a:buClrTx/>
              <a:buSzPct val="80000"/>
              <a:buFont typeface="Wingdings" panose="05000000000000000000" pitchFamily="2" charset="2"/>
              <a:buChar char="q"/>
            </a:pPr>
            <a:r>
              <a:rPr lang="en-GB" sz="1800" dirty="0"/>
              <a:t>Use the </a:t>
            </a:r>
            <a:r>
              <a:rPr lang="en-GB" sz="1800" dirty="0">
                <a:solidFill>
                  <a:srgbClr val="9751CB"/>
                </a:solidFill>
              </a:rPr>
              <a:t>universal present tense </a:t>
            </a:r>
            <a:r>
              <a:rPr lang="en-GB" sz="1800" dirty="0"/>
              <a:t>to indicate that this is a scientific fact which is true now as well as in the past;</a:t>
            </a:r>
          </a:p>
          <a:p>
            <a:pPr>
              <a:lnSpc>
                <a:spcPts val="2600"/>
              </a:lnSpc>
              <a:spcBef>
                <a:spcPts val="0"/>
              </a:spcBef>
              <a:spcAft>
                <a:spcPts val="600"/>
              </a:spcAft>
              <a:buClrTx/>
              <a:buSzPct val="80000"/>
              <a:buFont typeface="Wingdings" panose="05000000000000000000" pitchFamily="2" charset="2"/>
              <a:buChar char="q"/>
            </a:pPr>
            <a:r>
              <a:rPr lang="en-GB" sz="1800" dirty="0"/>
              <a:t>Use </a:t>
            </a:r>
            <a:r>
              <a:rPr lang="en-GB" sz="1800" dirty="0">
                <a:solidFill>
                  <a:srgbClr val="9751CB"/>
                </a:solidFill>
              </a:rPr>
              <a:t>appropriate Proper Nouns </a:t>
            </a:r>
            <a:r>
              <a:rPr lang="en-GB" sz="1800" dirty="0"/>
              <a:t>to name things and specific places; </a:t>
            </a:r>
          </a:p>
          <a:p>
            <a:pPr>
              <a:lnSpc>
                <a:spcPts val="2600"/>
              </a:lnSpc>
              <a:spcBef>
                <a:spcPts val="0"/>
              </a:spcBef>
              <a:spcAft>
                <a:spcPts val="600"/>
              </a:spcAft>
              <a:buClrTx/>
              <a:buSzPct val="80000"/>
              <a:buFont typeface="Wingdings" panose="05000000000000000000" pitchFamily="2" charset="2"/>
              <a:buChar char="q"/>
            </a:pPr>
            <a:r>
              <a:rPr lang="en-GB" sz="1800" dirty="0"/>
              <a:t>Use </a:t>
            </a:r>
            <a:r>
              <a:rPr lang="en-GB" sz="1800" dirty="0">
                <a:solidFill>
                  <a:srgbClr val="9751CB"/>
                </a:solidFill>
              </a:rPr>
              <a:t>adverbials, especially prepositional phrases</a:t>
            </a:r>
            <a:r>
              <a:rPr lang="en-GB" sz="1800" dirty="0"/>
              <a:t>, to provide information about where, when or how things happen.</a:t>
            </a:r>
          </a:p>
          <a:p>
            <a:pPr>
              <a:buClrTx/>
              <a:buSzPct val="80000"/>
              <a:buFont typeface="Wingdings" panose="05000000000000000000" pitchFamily="2" charset="2"/>
              <a:buChar char="q"/>
            </a:pPr>
            <a:endParaRPr lang="en-GB" sz="1800" dirty="0"/>
          </a:p>
          <a:p>
            <a:pPr marL="0" indent="0">
              <a:buNone/>
            </a:pPr>
            <a:endParaRPr lang="en-GB" dirty="0"/>
          </a:p>
        </p:txBody>
      </p:sp>
    </p:spTree>
    <p:extLst>
      <p:ext uri="{BB962C8B-B14F-4D97-AF65-F5344CB8AC3E}">
        <p14:creationId xmlns:p14="http://schemas.microsoft.com/office/powerpoint/2010/main" val="270661818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4227</TotalTime>
  <Words>3204</Words>
  <Application>Microsoft Office PowerPoint</Application>
  <PresentationFormat>On-screen Show (4:3)</PresentationFormat>
  <Paragraphs>177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Times New Roman</vt:lpstr>
      <vt:lpstr>Wingdings</vt:lpstr>
      <vt:lpstr>Pixel</vt:lpstr>
      <vt:lpstr>PowerPoint Presentation</vt:lpstr>
      <vt:lpstr>LEAD Principles</vt:lpstr>
      <vt:lpstr>Writing like a Scientist</vt:lpstr>
      <vt:lpstr>PowerPoint Presentation</vt:lpstr>
      <vt:lpstr>PowerPoint Presentation</vt:lpstr>
      <vt:lpstr>PowerPoint Presentation</vt:lpstr>
      <vt:lpstr>Making Language Choices</vt:lpstr>
      <vt:lpstr>PowerPoint Presentation</vt:lpstr>
      <vt:lpstr>Writing like a Scientist</vt:lpstr>
      <vt:lpstr>PowerPoint Presentation</vt:lpstr>
      <vt:lpstr>PowerPoint Presentation</vt:lpstr>
      <vt:lpstr>PowerPoint Presentation</vt:lpstr>
      <vt:lpstr>PowerPoint Presentation</vt:lpstr>
      <vt:lpstr>PowerPoint Presentation</vt:lpstr>
      <vt:lpstr>Verbalising the Grammar-Writing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helen lines</cp:lastModifiedBy>
  <cp:revision>448</cp:revision>
  <cp:lastPrinted>2016-04-04T06:59:35Z</cp:lastPrinted>
  <dcterms:created xsi:type="dcterms:W3CDTF">2006-06-23T08:27:44Z</dcterms:created>
  <dcterms:modified xsi:type="dcterms:W3CDTF">2020-04-20T08:33:30Z</dcterms:modified>
</cp:coreProperties>
</file>