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1"/>
  </p:notesMasterIdLst>
  <p:handoutMasterIdLst>
    <p:handoutMasterId r:id="rId12"/>
  </p:handoutMasterIdLst>
  <p:sldIdLst>
    <p:sldId id="261" r:id="rId2"/>
    <p:sldId id="481" r:id="rId3"/>
    <p:sldId id="491" r:id="rId4"/>
    <p:sldId id="480" r:id="rId5"/>
    <p:sldId id="487" r:id="rId6"/>
    <p:sldId id="492" r:id="rId7"/>
    <p:sldId id="488" r:id="rId8"/>
    <p:sldId id="610" r:id="rId9"/>
    <p:sldId id="315" r:id="rId10"/>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9FF"/>
    <a:srgbClr val="D5EFFF"/>
    <a:srgbClr val="384A94"/>
    <a:srgbClr val="55C37A"/>
    <a:srgbClr val="FFFFCC"/>
    <a:srgbClr val="CCECFF"/>
    <a:srgbClr val="D5D5FF"/>
    <a:srgbClr val="99FF99"/>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86804" autoAdjust="0"/>
  </p:normalViewPr>
  <p:slideViewPr>
    <p:cSldViewPr>
      <p:cViewPr varScale="1">
        <p:scale>
          <a:sx n="42" d="100"/>
          <a:sy n="42" d="100"/>
        </p:scale>
        <p:origin x="1421" y="3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r>
              <a:rPr lang="en-GB" dirty="0"/>
              <a:t>The notion of a writer ‘positioning’ the reader can be helpful in focusing students’ attention on the deliberate nature of language choices. Texts are crafted or shaped using a range of techniques designed to encourage readers to endorse the writer’s ideas, values and attitudes, and this applies as much to fiction as to argument writing, for example in how readers are positioned to be sympathetic or unsympathetic to characters. The focus in these slides is on how Dickens shapes the reader’s perspective in the construction of the setting of </a:t>
            </a:r>
            <a:r>
              <a:rPr lang="en-GB" dirty="0" err="1"/>
              <a:t>Coketown</a:t>
            </a:r>
            <a:r>
              <a:rPr lang="en-GB" dirty="0"/>
              <a:t> in ‘Hard Times’. The fictional city of </a:t>
            </a:r>
            <a:r>
              <a:rPr lang="en-GB" dirty="0" err="1"/>
              <a:t>Coketown</a:t>
            </a:r>
            <a:r>
              <a:rPr lang="en-GB" dirty="0"/>
              <a:t> is a stand-in for real life industrial mill towns, inspired by places like Preston, a town that Dickens visited shortly before writing the novel in 1854. Dickens’ description of </a:t>
            </a:r>
            <a:r>
              <a:rPr lang="en-GB" dirty="0" err="1"/>
              <a:t>Coketown</a:t>
            </a:r>
            <a:r>
              <a:rPr lang="en-GB" dirty="0"/>
              <a:t> as a living hell positions the reader to share his view of the human costs of industrialisation.</a:t>
            </a:r>
          </a:p>
        </p:txBody>
      </p:sp>
    </p:spTree>
    <p:extLst>
      <p:ext uri="{BB962C8B-B14F-4D97-AF65-F5344CB8AC3E}">
        <p14:creationId xmlns:p14="http://schemas.microsoft.com/office/powerpoint/2010/main" val="260664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helpful, you can use the images to orientate students to the social and historical context of Dickens’ novel. You could invite comparison with contemporary industrial towns and cities to emphasise some of the social and environmental changes that have taken place since Dickens was writing, as well as some of the problems that still exist. </a:t>
            </a:r>
          </a:p>
        </p:txBody>
      </p:sp>
      <p:sp>
        <p:nvSpPr>
          <p:cNvPr id="4" name="Slide Number Placeholder 3"/>
          <p:cNvSpPr>
            <a:spLocks noGrp="1"/>
          </p:cNvSpPr>
          <p:nvPr>
            <p:ph type="sldNum" sz="quarter" idx="5"/>
          </p:nvPr>
        </p:nvSpPr>
        <p:spPr/>
        <p:txBody>
          <a:bodyPr/>
          <a:lstStyle/>
          <a:p>
            <a:fld id="{88C648E7-3A21-4E05-9F45-05274052E9C8}" type="slidenum">
              <a:rPr lang="en-US" smtClean="0"/>
              <a:pPr/>
              <a:t>3</a:t>
            </a:fld>
            <a:endParaRPr lang="en-US"/>
          </a:p>
        </p:txBody>
      </p:sp>
    </p:spTree>
    <p:extLst>
      <p:ext uri="{BB962C8B-B14F-4D97-AF65-F5344CB8AC3E}">
        <p14:creationId xmlns:p14="http://schemas.microsoft.com/office/powerpoint/2010/main" val="80943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dirty="0"/>
              <a:t>‘How should the reader react?’ relates to the notion of reader positioning. In initial discussion of how Dickens shapes the reader’s point of view or perspective, you might point out:</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dirty="0"/>
              <a:t>how the name of the town stresses the reason for its existence - it’s been directly created to serve the new industries and there is nothing natural about it</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dirty="0"/>
              <a:t>the vivid sensory description – Dickens concentrates on the unpleasant and unnatural sights, sounds and smells of the town, selecting details that make </a:t>
            </a:r>
            <a:r>
              <a:rPr lang="en-GB" dirty="0" err="1"/>
              <a:t>Coketown</a:t>
            </a:r>
            <a:r>
              <a:rPr lang="en-GB" dirty="0"/>
              <a:t> seem like a scene from hell</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dirty="0"/>
              <a:t>the imagery that makes comparisons with unnatural, brutal  or fearful creatures – the painted savage, serpents, mad elephant</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dirty="0"/>
              <a:t>the repetitive sentence structures, underlining the ‘interminable’ or monotonous nature of people’s lives</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baseline="0" dirty="0"/>
              <a:t>The following slides consider these points in more detail, in order to answer the question of what the reader can infer about Dickens’ viewpoint on industrialisation from this description. Keep the writer’s intentions and purpose to the foreground as you look at the detail,  emphasising that Dickens is making a social comment about the costs of industry in human terms by showing  the everyday surroundings of people who might be termed ‘factory fodder’. In his own times, we might infer that Dickens wanted to raise the consciousness of his Victorian readers by making this description so vivid, lest they take for granted how their goods are produced. How should we react as contemporary readers? </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dirty="0"/>
              <a:t>The next slides focus on some of the deliberate language choices that position the reader to view </a:t>
            </a:r>
            <a:r>
              <a:rPr lang="en-GB" dirty="0" err="1"/>
              <a:t>Coketown</a:t>
            </a:r>
            <a:r>
              <a:rPr lang="en-GB" dirty="0"/>
              <a:t> through this perspective. </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4</a:t>
            </a:fld>
            <a:endParaRPr lang="en-US"/>
          </a:p>
        </p:txBody>
      </p:sp>
    </p:spTree>
    <p:extLst>
      <p:ext uri="{BB962C8B-B14F-4D97-AF65-F5344CB8AC3E}">
        <p14:creationId xmlns:p14="http://schemas.microsoft.com/office/powerpoint/2010/main" val="940402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dirty="0"/>
              <a:t>In discussion you might bring out:</a:t>
            </a:r>
          </a:p>
          <a:p>
            <a:pPr marL="171450" indent="-171450">
              <a:buFont typeface="Wingdings" panose="05000000000000000000" pitchFamily="2" charset="2"/>
              <a:buChar char="§"/>
            </a:pPr>
            <a:r>
              <a:rPr lang="en-GB" baseline="0" dirty="0"/>
              <a:t>the visual impact of the description with the harsh, unnatural colours, smoke and ashes, painting a vision of hell</a:t>
            </a:r>
          </a:p>
          <a:p>
            <a:pPr marL="171450" indent="-171450">
              <a:buFont typeface="Wingdings" panose="05000000000000000000" pitchFamily="2" charset="2"/>
              <a:buChar char="§"/>
            </a:pPr>
            <a:r>
              <a:rPr lang="en-GB" baseline="0" dirty="0"/>
              <a:t>the monotony of the townscape, with ‘interminable’ rows of chimneys and indistinguishable ‘vast piles of building’ stressing functionality at the expense of aesthetics and effectively trapping its inhabitants</a:t>
            </a:r>
          </a:p>
          <a:p>
            <a:pPr marL="171450" indent="-171450">
              <a:buFont typeface="Wingdings" panose="05000000000000000000" pitchFamily="2" charset="2"/>
              <a:buChar char="§"/>
            </a:pPr>
            <a:r>
              <a:rPr lang="en-GB" baseline="0" dirty="0"/>
              <a:t>actual and implied references to the ‘ill-smelling’ atmosphere and the implications for the health of </a:t>
            </a:r>
            <a:r>
              <a:rPr lang="en-GB" baseline="0" dirty="0" err="1"/>
              <a:t>Coketown’s</a:t>
            </a:r>
            <a:r>
              <a:rPr lang="en-GB" baseline="0" dirty="0"/>
              <a:t> inhabitants, forced to breathe its smoke ‘for ever and ever’</a:t>
            </a:r>
          </a:p>
          <a:p>
            <a:pPr marL="171450" indent="-171450">
              <a:buFont typeface="Wingdings" panose="05000000000000000000" pitchFamily="2" charset="2"/>
              <a:buChar char="§"/>
            </a:pPr>
            <a:r>
              <a:rPr lang="en-GB" baseline="0" dirty="0"/>
              <a:t>actual and implied references to the incessant noise, again emphasising there is no respite for the workforce; all their senses are assaulted to the point where it is a </a:t>
            </a:r>
          </a:p>
          <a:p>
            <a:pPr marL="171450" marR="0" lvl="0"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baseline="0" dirty="0"/>
              <a:t>how the sensory description builds in intensity throughout the description, through deliberate repetition of key words and their synonyms across sentences and through progressively expanded noun phrases, where detail is reinforced through the addition of striking comparisons; in effect, the negative aspects of </a:t>
            </a:r>
            <a:r>
              <a:rPr lang="en-GB" baseline="0" dirty="0" err="1"/>
              <a:t>Coketown</a:t>
            </a:r>
            <a:r>
              <a:rPr lang="en-GB" baseline="0" dirty="0"/>
              <a:t> are ‘ratcheted up’ as we read, for example:</a:t>
            </a:r>
          </a:p>
          <a:p>
            <a:pPr marL="628650" marR="0" lvl="1"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baseline="0" dirty="0"/>
              <a:t>‘the smoke and ashes….interminable serpents of smoke trailed themselves for ever and ever’</a:t>
            </a:r>
          </a:p>
          <a:p>
            <a:pPr marL="628650" marR="0" lvl="1"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baseline="0" dirty="0"/>
              <a:t>‘a town of red brick…a town of unnatural red and black like the painted face of a savage’</a:t>
            </a:r>
          </a:p>
          <a:p>
            <a:pPr marL="628650" marR="0" lvl="1"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baseline="0" dirty="0"/>
              <a:t>‘a town of machinery and tall chimneys…and vast piles of buildings full of windows where there was a rattling and trembling all day long and where the piston of the steam-engine worked monotonously up and down, like the head of an elephant in a state of melancholy madness’ </a:t>
            </a:r>
          </a:p>
          <a:p>
            <a:pPr marL="0" marR="0" lvl="0" indent="0" algn="l" defTabSz="914400" rtl="0" eaLnBrk="1" fontAlgn="base" latinLnBrk="0" hangingPunct="1">
              <a:lnSpc>
                <a:spcPct val="100000"/>
              </a:lnSpc>
              <a:spcBef>
                <a:spcPct val="30000"/>
              </a:spcBef>
              <a:spcAft>
                <a:spcPct val="0"/>
              </a:spcAft>
              <a:buClrTx/>
              <a:buSzTx/>
              <a:buFont typeface="Wingdings" panose="05000000000000000000" pitchFamily="2" charset="2"/>
              <a:buNone/>
              <a:tabLst/>
              <a:defRPr/>
            </a:pPr>
            <a:endParaRPr lang="en-GB" baseline="0" dirty="0"/>
          </a:p>
          <a:p>
            <a:pPr marL="0" marR="0" lvl="0" indent="0" algn="l" defTabSz="914400" rtl="0" eaLnBrk="1" fontAlgn="base" latinLnBrk="0" hangingPunct="1">
              <a:lnSpc>
                <a:spcPct val="100000"/>
              </a:lnSpc>
              <a:spcBef>
                <a:spcPct val="30000"/>
              </a:spcBef>
              <a:spcAft>
                <a:spcPct val="0"/>
              </a:spcAft>
              <a:buClrTx/>
              <a:buSzTx/>
              <a:buFont typeface="Wingdings" panose="05000000000000000000" pitchFamily="2" charset="2"/>
              <a:buNone/>
              <a:tabLst/>
              <a:defRPr/>
            </a:pPr>
            <a:endParaRPr lang="en-GB" baseline="0"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5</a:t>
            </a:fld>
            <a:endParaRPr lang="en-US"/>
          </a:p>
        </p:txBody>
      </p:sp>
    </p:spTree>
    <p:extLst>
      <p:ext uri="{BB962C8B-B14F-4D97-AF65-F5344CB8AC3E}">
        <p14:creationId xmlns:p14="http://schemas.microsoft.com/office/powerpoint/2010/main" val="3844061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dirty="0"/>
              <a:t>In discussion you might bring out:</a:t>
            </a:r>
          </a:p>
          <a:p>
            <a:pPr marL="171450" indent="-171450">
              <a:buFont typeface="Wingdings" panose="05000000000000000000" pitchFamily="2" charset="2"/>
              <a:buChar char="§"/>
            </a:pPr>
            <a:r>
              <a:rPr lang="en-GB" dirty="0"/>
              <a:t>the number of phrases and co-ordinated clauses joined with ‘and’, so that the rhythmic patterning of the sentence (and its length itself) reinforces the idea of the interminable monotony of lives and actions; a view of people as machines stuck in repetitive routines</a:t>
            </a:r>
          </a:p>
          <a:p>
            <a:pPr marL="171450" indent="-171450">
              <a:buFont typeface="Wingdings" panose="05000000000000000000" pitchFamily="2" charset="2"/>
              <a:buChar char="§"/>
            </a:pPr>
            <a:r>
              <a:rPr lang="en-GB" dirty="0"/>
              <a:t>repetition and intensification of similar phrases suggesting the uniformity of people’s surroundings and dullness of daily routines – ‘streets very like one another…still more like one another…people equally like one another’; ‘at the same hours…with the same sound upon the same pavements, to do the same work’</a:t>
            </a:r>
          </a:p>
          <a:p>
            <a:pPr marL="171450" indent="-171450">
              <a:buFont typeface="Wingdings" panose="05000000000000000000" pitchFamily="2" charset="2"/>
              <a:buChar char="§"/>
            </a:pPr>
            <a:r>
              <a:rPr lang="en-GB" dirty="0"/>
              <a:t>the repeated references to time, highlighting that the sole purpose of existence is work rather than pleasure: ‘every day…yesterday and tomorrow…every year…the last and the next’</a:t>
            </a:r>
          </a:p>
          <a:p>
            <a:pPr marL="171450" indent="-171450">
              <a:buFont typeface="Wingdings" panose="05000000000000000000" pitchFamily="2" charset="2"/>
              <a:buChar char="§"/>
            </a:pPr>
            <a:r>
              <a:rPr lang="en-GB" dirty="0"/>
              <a:t>the plain, non-figurative or expressive vocabulary, highlighting lack of creativity in people’s lives: ‘large…small…like…same…in…out’, coupled with number of monosyllabic words so that there is a metronomic beat rather than richer textual rhythms</a:t>
            </a:r>
          </a:p>
          <a:p>
            <a:pPr marL="0" indent="0">
              <a:buFont typeface="Wingdings" panose="05000000000000000000" pitchFamily="2" charset="2"/>
              <a:buNone/>
            </a:pPr>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1961618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Students might work in pairs to produce a verbal ‘essay-style’ response to the question, bringing together points made during discussion of previous slides. You can stress the notion of a writer ‘positioning the reader’ i.e. shaping the reader’s response through deliberate language choices.  </a:t>
            </a:r>
          </a:p>
        </p:txBody>
      </p:sp>
      <p:sp>
        <p:nvSpPr>
          <p:cNvPr id="4" name="Slide Number Placeholder 3"/>
          <p:cNvSpPr>
            <a:spLocks noGrp="1"/>
          </p:cNvSpPr>
          <p:nvPr>
            <p:ph type="sldNum" sz="quarter" idx="10"/>
          </p:nvPr>
        </p:nvSpPr>
        <p:spPr/>
        <p:txBody>
          <a:bodyPr/>
          <a:lstStyle/>
          <a:p>
            <a:fld id="{88C648E7-3A21-4E05-9F45-05274052E9C8}" type="slidenum">
              <a:rPr lang="en-US" smtClean="0"/>
              <a:pPr/>
              <a:t>7</a:t>
            </a:fld>
            <a:endParaRPr lang="en-US"/>
          </a:p>
        </p:txBody>
      </p:sp>
    </p:spTree>
    <p:extLst>
      <p:ext uri="{BB962C8B-B14F-4D97-AF65-F5344CB8AC3E}">
        <p14:creationId xmlns:p14="http://schemas.microsoft.com/office/powerpoint/2010/main" val="3201286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key: our research shows that teachers need</a:t>
            </a:r>
            <a:r>
              <a:rPr lang="en-GB" baseline="0" dirty="0"/>
              <a:t> to ‘practise’ verbalising the link for themselves; and then share it with students (and discuss it in the context of the students’ own writing).</a:t>
            </a:r>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8</a:t>
            </a:fld>
            <a:endParaRPr lang="en-US"/>
          </a:p>
        </p:txBody>
      </p:sp>
    </p:spTree>
    <p:extLst>
      <p:ext uri="{BB962C8B-B14F-4D97-AF65-F5344CB8AC3E}">
        <p14:creationId xmlns:p14="http://schemas.microsoft.com/office/powerpoint/2010/main" val="1238015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If you like, you can use the painting as a stimulus for students’ own written description of an industrial town, choosing either a perspective similar to Dickens’ or a perspective that emphasises the advancements of industry and the purposeful contributions of its workers. You can use the description of </a:t>
            </a:r>
            <a:r>
              <a:rPr lang="en-GB" baseline="0" dirty="0" err="1"/>
              <a:t>Coketown</a:t>
            </a:r>
            <a:r>
              <a:rPr lang="en-GB" baseline="0" dirty="0"/>
              <a:t> as a model for students’ own writing, for example to encourage deliberate repetition of vocabulary and sentence structures to reinforce ideas and shape the reader’s perspective</a:t>
            </a:r>
            <a:r>
              <a:rPr lang="en-GB" baseline="0"/>
              <a:t>. </a:t>
            </a:r>
            <a:endParaRPr lang="en-GB" baseline="0" dirty="0"/>
          </a:p>
          <a:p>
            <a:pPr marL="171450" indent="-171450">
              <a:buFont typeface="Arial" panose="020B0604020202020204" pitchFamily="34" charset="0"/>
              <a:buChar char="•"/>
            </a:pPr>
            <a:endParaRPr lang="en-GB" baseline="0" dirty="0"/>
          </a:p>
        </p:txBody>
      </p:sp>
      <p:sp>
        <p:nvSpPr>
          <p:cNvPr id="4" name="Slide Number Placeholder 3"/>
          <p:cNvSpPr>
            <a:spLocks noGrp="1"/>
          </p:cNvSpPr>
          <p:nvPr>
            <p:ph type="sldNum" sz="quarter" idx="10"/>
          </p:nvPr>
        </p:nvSpPr>
        <p:spPr/>
        <p:txBody>
          <a:bodyPr/>
          <a:lstStyle/>
          <a:p>
            <a:fld id="{B881F5F2-E548-4CF2-B7B0-CECB8766D031}" type="slidenum">
              <a:rPr lang="en-GB" smtClean="0"/>
              <a:t>9</a:t>
            </a:fld>
            <a:endParaRPr lang="en-GB"/>
          </a:p>
        </p:txBody>
      </p:sp>
    </p:spTree>
    <p:extLst>
      <p:ext uri="{BB962C8B-B14F-4D97-AF65-F5344CB8AC3E}">
        <p14:creationId xmlns:p14="http://schemas.microsoft.com/office/powerpoint/2010/main" val="1031178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2308324"/>
          </a:xfrm>
          <a:prstGeom prst="rect">
            <a:avLst/>
          </a:prstGeom>
          <a:noFill/>
          <a:ln w="9525">
            <a:noFill/>
            <a:miter lim="800000"/>
            <a:headEnd/>
            <a:tailEnd/>
          </a:ln>
          <a:effectLst/>
        </p:spPr>
        <p:txBody>
          <a:bodyPr wrap="square">
            <a:spAutoFit/>
          </a:bodyPr>
          <a:lstStyle/>
          <a:p>
            <a:pPr algn="ctr"/>
            <a:r>
              <a:rPr lang="en-GB" sz="3600" b="1" i="1" dirty="0">
                <a:solidFill>
                  <a:schemeClr val="bg1"/>
                </a:solidFill>
              </a:rPr>
              <a:t>Positioning the reader through language choices: Dickens’ description of </a:t>
            </a:r>
            <a:r>
              <a:rPr lang="en-GB" sz="3600" b="1" i="1" dirty="0" err="1">
                <a:solidFill>
                  <a:schemeClr val="bg1"/>
                </a:solidFill>
              </a:rPr>
              <a:t>Coketown</a:t>
            </a:r>
            <a:r>
              <a:rPr lang="en-GB" sz="3600" b="1" i="1" dirty="0">
                <a:solidFill>
                  <a:schemeClr val="bg1"/>
                </a:solidFill>
              </a:rPr>
              <a:t>   </a:t>
            </a:r>
            <a:endParaRPr lang="en-GB" sz="3600" dirty="0">
              <a:solidFill>
                <a:schemeClr val="bg1"/>
              </a:solidFill>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extLst/>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val="20000"/>
                    </a:ext>
                  </a:extLst>
                </a:gridCol>
                <a:gridCol w="2990769">
                  <a:extLst>
                    <a:ext uri="{9D8B030D-6E8A-4147-A177-3AD203B41FA5}">
                      <a16:colId xmlns:a16="http://schemas.microsoft.com/office/drawing/2014/main" val="20001"/>
                    </a:ext>
                  </a:extLst>
                </a:gridCol>
                <a:gridCol w="4121073">
                  <a:extLst>
                    <a:ext uri="{9D8B030D-6E8A-4147-A177-3AD203B41FA5}">
                      <a16:colId xmlns:a16="http://schemas.microsoft.com/office/drawing/2014/main"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4C8B174-28A4-4039-8700-83454A892A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857103" cy="3422548"/>
          </a:xfrm>
          <a:prstGeom prst="rect">
            <a:avLst/>
          </a:prstGeom>
        </p:spPr>
      </p:pic>
      <p:pic>
        <p:nvPicPr>
          <p:cNvPr id="11" name="Picture 10">
            <a:extLst>
              <a:ext uri="{FF2B5EF4-FFF2-40B4-BE49-F238E27FC236}">
                <a16:creationId xmlns:a16="http://schemas.microsoft.com/office/drawing/2014/main" id="{3E84C4A6-3880-492E-B231-004B69EA5F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94000" y="3403600"/>
            <a:ext cx="6350000" cy="3454400"/>
          </a:xfrm>
          <a:prstGeom prst="rect">
            <a:avLst/>
          </a:prstGeom>
        </p:spPr>
      </p:pic>
      <p:sp>
        <p:nvSpPr>
          <p:cNvPr id="12" name="TextBox 11">
            <a:extLst>
              <a:ext uri="{FF2B5EF4-FFF2-40B4-BE49-F238E27FC236}">
                <a16:creationId xmlns:a16="http://schemas.microsoft.com/office/drawing/2014/main" id="{3107CD2B-85A3-424E-ACBD-0AF3A2D19673}"/>
              </a:ext>
            </a:extLst>
          </p:cNvPr>
          <p:cNvSpPr txBox="1"/>
          <p:nvPr/>
        </p:nvSpPr>
        <p:spPr>
          <a:xfrm>
            <a:off x="6300192" y="980728"/>
            <a:ext cx="2016224" cy="1631216"/>
          </a:xfrm>
          <a:prstGeom prst="rect">
            <a:avLst/>
          </a:prstGeom>
          <a:noFill/>
        </p:spPr>
        <p:txBody>
          <a:bodyPr wrap="square" rtlCol="0">
            <a:spAutoFit/>
          </a:bodyPr>
          <a:lstStyle/>
          <a:p>
            <a:r>
              <a:rPr lang="en-GB" sz="2000" dirty="0"/>
              <a:t>What strikes you most about these industrial towns of the 1850s? </a:t>
            </a:r>
          </a:p>
        </p:txBody>
      </p:sp>
      <p:sp>
        <p:nvSpPr>
          <p:cNvPr id="13" name="TextBox 12">
            <a:extLst>
              <a:ext uri="{FF2B5EF4-FFF2-40B4-BE49-F238E27FC236}">
                <a16:creationId xmlns:a16="http://schemas.microsoft.com/office/drawing/2014/main" id="{4F8ADB0D-E9F3-41BF-8389-8BDB65200B07}"/>
              </a:ext>
            </a:extLst>
          </p:cNvPr>
          <p:cNvSpPr txBox="1"/>
          <p:nvPr/>
        </p:nvSpPr>
        <p:spPr>
          <a:xfrm>
            <a:off x="251520" y="4509120"/>
            <a:ext cx="1944216" cy="1015663"/>
          </a:xfrm>
          <a:prstGeom prst="rect">
            <a:avLst/>
          </a:prstGeom>
          <a:noFill/>
        </p:spPr>
        <p:txBody>
          <a:bodyPr wrap="square" rtlCol="0">
            <a:spAutoFit/>
          </a:bodyPr>
          <a:lstStyle/>
          <a:p>
            <a:r>
              <a:rPr lang="en-GB" sz="2000" dirty="0"/>
              <a:t>Would these kind of scenes exist today?</a:t>
            </a:r>
          </a:p>
        </p:txBody>
      </p:sp>
    </p:spTree>
    <p:extLst>
      <p:ext uri="{BB962C8B-B14F-4D97-AF65-F5344CB8AC3E}">
        <p14:creationId xmlns:p14="http://schemas.microsoft.com/office/powerpoint/2010/main" val="211058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280" y="476672"/>
            <a:ext cx="6879457" cy="6214446"/>
          </a:xfrm>
          <a:ln>
            <a:solidFill>
              <a:schemeClr val="tx1"/>
            </a:solidFill>
          </a:ln>
        </p:spPr>
        <p:txBody>
          <a:bodyPr>
            <a:normAutofit fontScale="25000" lnSpcReduction="20000"/>
          </a:bodyPr>
          <a:lstStyle/>
          <a:p>
            <a:pPr marL="0" indent="0">
              <a:lnSpc>
                <a:spcPct val="150000"/>
              </a:lnSpc>
              <a:spcBef>
                <a:spcPts val="0"/>
              </a:spcBef>
              <a:buNone/>
            </a:pPr>
            <a:r>
              <a:rPr lang="en-GB" sz="7200" dirty="0"/>
              <a:t>It was a town of red brick, or of brick that would have been red if the smoke and ashes had allowed it; but as matters stood, it was a town of unnatural red and black like the painted face of a savage. It was a town of machinery and tall chimneys, out of which interminable serpents of smoke trailed themselves for ever and ever, and never got uncoiled. It had a black canal in it, and a river that ran purple with ill-smelling dye, and vast piles of building full of windows where there was a rattling and a trembling all day long, and where the piston of the steam-engine worked monotonously up and down, like the head of an elephant in a state of melancholy madness. It contained several large streets all very like one another, and many small streets still more like one another, inhabited by people equally like one another, who all went in and out at the same hours, with the same sound upon the same pavements, to do the same work, and to whom every day was the same as yesterday and to-morrow, and every year the counterpart of the last and the next.</a:t>
            </a:r>
          </a:p>
          <a:p>
            <a:pPr marL="0" indent="0">
              <a:lnSpc>
                <a:spcPct val="150000"/>
              </a:lnSpc>
              <a:spcBef>
                <a:spcPts val="0"/>
              </a:spcBef>
              <a:buNone/>
            </a:pPr>
            <a:endParaRPr lang="en-GB" sz="1534"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153603" y="1052736"/>
            <a:ext cx="1807117" cy="2864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ounded Rectangle 7"/>
          <p:cNvSpPr/>
          <p:nvPr/>
        </p:nvSpPr>
        <p:spPr>
          <a:xfrm>
            <a:off x="7153603" y="377678"/>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9" name="Rounded Rectangle 8"/>
          <p:cNvSpPr/>
          <p:nvPr/>
        </p:nvSpPr>
        <p:spPr>
          <a:xfrm>
            <a:off x="7347475" y="4084560"/>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7" name="TextBox 6">
            <a:extLst>
              <a:ext uri="{FF2B5EF4-FFF2-40B4-BE49-F238E27FC236}">
                <a16:creationId xmlns:a16="http://schemas.microsoft.com/office/drawing/2014/main" id="{444E6961-42FC-4D79-B01C-7F0A521BD667}"/>
              </a:ext>
            </a:extLst>
          </p:cNvPr>
          <p:cNvSpPr txBox="1"/>
          <p:nvPr/>
        </p:nvSpPr>
        <p:spPr>
          <a:xfrm>
            <a:off x="7347475" y="4649068"/>
            <a:ext cx="1611474" cy="1754326"/>
          </a:xfrm>
          <a:prstGeom prst="rect">
            <a:avLst/>
          </a:prstGeom>
          <a:noFill/>
        </p:spPr>
        <p:txBody>
          <a:bodyPr wrap="square" rtlCol="0">
            <a:spAutoFit/>
          </a:bodyPr>
          <a:lstStyle/>
          <a:p>
            <a:r>
              <a:rPr lang="en-GB" i="1" dirty="0">
                <a:solidFill>
                  <a:srgbClr val="FF0000"/>
                </a:solidFill>
              </a:rPr>
              <a:t>How should the reader react to Dickens’ </a:t>
            </a:r>
          </a:p>
          <a:p>
            <a:r>
              <a:rPr lang="en-GB" i="1" dirty="0">
                <a:solidFill>
                  <a:srgbClr val="FF0000"/>
                </a:solidFill>
              </a:rPr>
              <a:t>description of </a:t>
            </a:r>
            <a:r>
              <a:rPr lang="en-GB" i="1" dirty="0" err="1">
                <a:solidFill>
                  <a:srgbClr val="FF0000"/>
                </a:solidFill>
              </a:rPr>
              <a:t>Coketown</a:t>
            </a:r>
            <a:r>
              <a:rPr lang="en-GB" i="1" dirty="0">
                <a:solidFill>
                  <a:srgbClr val="FF0000"/>
                </a:solidFill>
              </a:rPr>
              <a:t>?</a:t>
            </a:r>
            <a:endParaRPr lang="en-GB" dirty="0">
              <a:solidFill>
                <a:srgbClr val="FF0000"/>
              </a:solidFill>
            </a:endParaRPr>
          </a:p>
        </p:txBody>
      </p:sp>
    </p:spTree>
    <p:extLst>
      <p:ext uri="{BB962C8B-B14F-4D97-AF65-F5344CB8AC3E}">
        <p14:creationId xmlns:p14="http://schemas.microsoft.com/office/powerpoint/2010/main" val="1645914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396" y="1404254"/>
            <a:ext cx="8781208" cy="1018997"/>
          </a:xfrm>
          <a:solidFill>
            <a:schemeClr val="accent6">
              <a:lumMod val="20000"/>
              <a:lumOff val="80000"/>
            </a:schemeClr>
          </a:solidFill>
          <a:ln>
            <a:noFill/>
          </a:ln>
        </p:spPr>
        <p:txBody>
          <a:bodyPr>
            <a:normAutofit/>
          </a:bodyPr>
          <a:lstStyle/>
          <a:p>
            <a:pPr marL="0" indent="0">
              <a:spcBef>
                <a:spcPts val="0"/>
              </a:spcBef>
              <a:buNone/>
            </a:pPr>
            <a:r>
              <a:rPr lang="en-GB" sz="1800" dirty="0"/>
              <a:t>It was a town of red brick, or of brick that would have been red if the smoke and ashes had allowed it; but as matters stood, it was a town of unnatural red and black like the painted face of a savage</a:t>
            </a:r>
            <a:r>
              <a:rPr lang="en-GB" sz="2200" dirty="0"/>
              <a:t>. </a:t>
            </a:r>
          </a:p>
        </p:txBody>
      </p:sp>
      <p:sp>
        <p:nvSpPr>
          <p:cNvPr id="2" name="TextBox 1">
            <a:extLst>
              <a:ext uri="{FF2B5EF4-FFF2-40B4-BE49-F238E27FC236}">
                <a16:creationId xmlns:a16="http://schemas.microsoft.com/office/drawing/2014/main" id="{52B6A5E9-C6FF-47CA-8286-BA18A49D434A}"/>
              </a:ext>
            </a:extLst>
          </p:cNvPr>
          <p:cNvSpPr txBox="1"/>
          <p:nvPr/>
        </p:nvSpPr>
        <p:spPr>
          <a:xfrm>
            <a:off x="467544" y="548680"/>
            <a:ext cx="5832648" cy="646331"/>
          </a:xfrm>
          <a:prstGeom prst="rect">
            <a:avLst/>
          </a:prstGeom>
          <a:noFill/>
        </p:spPr>
        <p:txBody>
          <a:bodyPr wrap="square" rtlCol="0">
            <a:spAutoFit/>
          </a:bodyPr>
          <a:lstStyle/>
          <a:p>
            <a:r>
              <a:rPr lang="en-GB" sz="3600" dirty="0">
                <a:solidFill>
                  <a:srgbClr val="002060"/>
                </a:solidFill>
                <a:effectLst>
                  <a:outerShdw blurRad="38100" dist="38100" dir="2700000" algn="tl">
                    <a:srgbClr val="000000">
                      <a:alpha val="43137"/>
                    </a:srgbClr>
                  </a:outerShdw>
                </a:effectLst>
              </a:rPr>
              <a:t>Noticing Details in a Text</a:t>
            </a:r>
          </a:p>
        </p:txBody>
      </p:sp>
      <p:sp>
        <p:nvSpPr>
          <p:cNvPr id="10" name="TextBox 9">
            <a:extLst>
              <a:ext uri="{FF2B5EF4-FFF2-40B4-BE49-F238E27FC236}">
                <a16:creationId xmlns:a16="http://schemas.microsoft.com/office/drawing/2014/main" id="{551D7F69-4C29-4DFF-9A28-81830AC4950D}"/>
              </a:ext>
            </a:extLst>
          </p:cNvPr>
          <p:cNvSpPr txBox="1"/>
          <p:nvPr/>
        </p:nvSpPr>
        <p:spPr>
          <a:xfrm>
            <a:off x="164147" y="3541848"/>
            <a:ext cx="8757225" cy="1200329"/>
          </a:xfrm>
          <a:prstGeom prst="rect">
            <a:avLst/>
          </a:prstGeom>
          <a:solidFill>
            <a:schemeClr val="accent6">
              <a:lumMod val="60000"/>
              <a:lumOff val="40000"/>
            </a:schemeClr>
          </a:solidFill>
        </p:spPr>
        <p:txBody>
          <a:bodyPr wrap="square" rtlCol="0">
            <a:spAutoFit/>
          </a:bodyPr>
          <a:lstStyle/>
          <a:p>
            <a:r>
              <a:rPr lang="en-GB" dirty="0"/>
              <a:t>It had a black canal in it, and a river that ran purple with ill-smelling dye, and vast piles of building full of windows where there was a rattling and a trembling all day long, and where the piston of the steam-engine worked monotonously up and down, like the head of an elephant in a state of melancholy madness. …</a:t>
            </a:r>
          </a:p>
        </p:txBody>
      </p:sp>
      <p:sp>
        <p:nvSpPr>
          <p:cNvPr id="5" name="TextBox 4">
            <a:extLst>
              <a:ext uri="{FF2B5EF4-FFF2-40B4-BE49-F238E27FC236}">
                <a16:creationId xmlns:a16="http://schemas.microsoft.com/office/drawing/2014/main" id="{02794420-DFE5-40E2-B33C-63C423101581}"/>
              </a:ext>
            </a:extLst>
          </p:cNvPr>
          <p:cNvSpPr txBox="1"/>
          <p:nvPr/>
        </p:nvSpPr>
        <p:spPr>
          <a:xfrm>
            <a:off x="201724" y="5386166"/>
            <a:ext cx="8757225" cy="1200329"/>
          </a:xfrm>
          <a:prstGeom prst="rect">
            <a:avLst/>
          </a:prstGeom>
          <a:noFill/>
        </p:spPr>
        <p:txBody>
          <a:bodyPr wrap="square" rtlCol="0">
            <a:spAutoFit/>
          </a:bodyPr>
          <a:lstStyle/>
          <a:p>
            <a:pPr marL="342900" indent="-342900">
              <a:buFont typeface="Wingdings" panose="05000000000000000000" pitchFamily="2" charset="2"/>
              <a:buChar char="q"/>
            </a:pPr>
            <a:r>
              <a:rPr lang="en-GB" dirty="0"/>
              <a:t>How does Dickens’ description appeal to the reader’s senses of sight, sound and smell? </a:t>
            </a:r>
          </a:p>
          <a:p>
            <a:pPr marL="342900" indent="-342900">
              <a:buFont typeface="Wingdings" panose="05000000000000000000" pitchFamily="2" charset="2"/>
              <a:buChar char="q"/>
            </a:pPr>
            <a:r>
              <a:rPr lang="en-GB" dirty="0"/>
              <a:t>What do these vivid sensory details tell us about life in </a:t>
            </a:r>
            <a:r>
              <a:rPr lang="en-GB" dirty="0" err="1"/>
              <a:t>Coketown</a:t>
            </a:r>
            <a:r>
              <a:rPr lang="en-GB" dirty="0"/>
              <a:t>?</a:t>
            </a:r>
          </a:p>
          <a:p>
            <a:pPr marL="342900" indent="-342900">
              <a:buFont typeface="Wingdings" panose="05000000000000000000" pitchFamily="2" charset="2"/>
              <a:buChar char="q"/>
            </a:pPr>
            <a:r>
              <a:rPr lang="en-GB" dirty="0"/>
              <a:t>How should the reader react?</a:t>
            </a:r>
          </a:p>
        </p:txBody>
      </p:sp>
      <p:sp>
        <p:nvSpPr>
          <p:cNvPr id="7" name="Rounded Rectangle 7">
            <a:extLst>
              <a:ext uri="{FF2B5EF4-FFF2-40B4-BE49-F238E27FC236}">
                <a16:creationId xmlns:a16="http://schemas.microsoft.com/office/drawing/2014/main" id="{C807A8AB-092A-42A7-A803-7130D228789F}"/>
              </a:ext>
            </a:extLst>
          </p:cNvPr>
          <p:cNvSpPr/>
          <p:nvPr/>
        </p:nvSpPr>
        <p:spPr>
          <a:xfrm>
            <a:off x="7153603" y="657480"/>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Examples</a:t>
            </a:r>
          </a:p>
        </p:txBody>
      </p:sp>
      <p:sp>
        <p:nvSpPr>
          <p:cNvPr id="4" name="Rectangle 3">
            <a:extLst>
              <a:ext uri="{FF2B5EF4-FFF2-40B4-BE49-F238E27FC236}">
                <a16:creationId xmlns:a16="http://schemas.microsoft.com/office/drawing/2014/main" id="{B34E9543-F14F-48E7-8142-B3B45085DB0B}"/>
              </a:ext>
            </a:extLst>
          </p:cNvPr>
          <p:cNvSpPr/>
          <p:nvPr/>
        </p:nvSpPr>
        <p:spPr>
          <a:xfrm>
            <a:off x="201724" y="2622911"/>
            <a:ext cx="8719648" cy="646331"/>
          </a:xfrm>
          <a:prstGeom prst="rect">
            <a:avLst/>
          </a:prstGeom>
          <a:solidFill>
            <a:schemeClr val="accent6">
              <a:lumMod val="40000"/>
              <a:lumOff val="60000"/>
            </a:schemeClr>
          </a:solidFill>
        </p:spPr>
        <p:txBody>
          <a:bodyPr wrap="square">
            <a:spAutoFit/>
          </a:bodyPr>
          <a:lstStyle/>
          <a:p>
            <a:r>
              <a:rPr lang="en-GB" dirty="0"/>
              <a:t>It was a town of machinery and tall chimneys, out of which interminable serpents</a:t>
            </a:r>
            <a:r>
              <a:rPr lang="en-GB" b="1" dirty="0"/>
              <a:t> </a:t>
            </a:r>
            <a:r>
              <a:rPr lang="en-GB" dirty="0"/>
              <a:t>of smoke trailed themselves for ever and ever, and never got uncoiled.</a:t>
            </a:r>
          </a:p>
        </p:txBody>
      </p:sp>
      <p:sp>
        <p:nvSpPr>
          <p:cNvPr id="9" name="Rounded Rectangle 7">
            <a:extLst>
              <a:ext uri="{FF2B5EF4-FFF2-40B4-BE49-F238E27FC236}">
                <a16:creationId xmlns:a16="http://schemas.microsoft.com/office/drawing/2014/main" id="{149A48E1-FCA5-4D54-91D5-AB88C447C185}"/>
              </a:ext>
            </a:extLst>
          </p:cNvPr>
          <p:cNvSpPr/>
          <p:nvPr/>
        </p:nvSpPr>
        <p:spPr>
          <a:xfrm>
            <a:off x="164147" y="4798296"/>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Discussion</a:t>
            </a:r>
          </a:p>
        </p:txBody>
      </p:sp>
      <p:sp>
        <p:nvSpPr>
          <p:cNvPr id="11" name="Rounded Rectangle 7">
            <a:extLst>
              <a:ext uri="{FF2B5EF4-FFF2-40B4-BE49-F238E27FC236}">
                <a16:creationId xmlns:a16="http://schemas.microsoft.com/office/drawing/2014/main" id="{08A04C81-F6F7-4AD6-9A6E-D624BE9D317D}"/>
              </a:ext>
            </a:extLst>
          </p:cNvPr>
          <p:cNvSpPr/>
          <p:nvPr/>
        </p:nvSpPr>
        <p:spPr>
          <a:xfrm>
            <a:off x="7338654" y="6110863"/>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Links</a:t>
            </a:r>
          </a:p>
        </p:txBody>
      </p:sp>
    </p:spTree>
    <p:extLst>
      <p:ext uri="{BB962C8B-B14F-4D97-AF65-F5344CB8AC3E}">
        <p14:creationId xmlns:p14="http://schemas.microsoft.com/office/powerpoint/2010/main" val="25428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P spid="9"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145" y="1496154"/>
            <a:ext cx="8781208" cy="2292886"/>
          </a:xfrm>
          <a:solidFill>
            <a:schemeClr val="accent6">
              <a:lumMod val="20000"/>
              <a:lumOff val="80000"/>
            </a:schemeClr>
          </a:solidFill>
          <a:ln>
            <a:noFill/>
          </a:ln>
        </p:spPr>
        <p:txBody>
          <a:bodyPr>
            <a:noAutofit/>
          </a:bodyPr>
          <a:lstStyle/>
          <a:p>
            <a:pPr marL="0" indent="0">
              <a:lnSpc>
                <a:spcPct val="150000"/>
              </a:lnSpc>
              <a:spcBef>
                <a:spcPts val="0"/>
              </a:spcBef>
              <a:buNone/>
            </a:pPr>
            <a:r>
              <a:rPr lang="en-GB" sz="1800" dirty="0"/>
              <a:t>It contained several large streets all very like one another, and many small streets still more like one another, inhabited by people equally like one another, who all went in and out at the same hours, with the same sound upon the same pavements, to do the same work, and to whom every day was the same as yesterday and to-morrow, and every year the counterpart of the last and the next.</a:t>
            </a:r>
          </a:p>
        </p:txBody>
      </p:sp>
      <p:sp>
        <p:nvSpPr>
          <p:cNvPr id="2" name="TextBox 1">
            <a:extLst>
              <a:ext uri="{FF2B5EF4-FFF2-40B4-BE49-F238E27FC236}">
                <a16:creationId xmlns:a16="http://schemas.microsoft.com/office/drawing/2014/main" id="{52B6A5E9-C6FF-47CA-8286-BA18A49D434A}"/>
              </a:ext>
            </a:extLst>
          </p:cNvPr>
          <p:cNvSpPr txBox="1"/>
          <p:nvPr/>
        </p:nvSpPr>
        <p:spPr>
          <a:xfrm>
            <a:off x="467544" y="548680"/>
            <a:ext cx="5832648" cy="646331"/>
          </a:xfrm>
          <a:prstGeom prst="rect">
            <a:avLst/>
          </a:prstGeom>
          <a:noFill/>
        </p:spPr>
        <p:txBody>
          <a:bodyPr wrap="square" rtlCol="0">
            <a:spAutoFit/>
          </a:bodyPr>
          <a:lstStyle/>
          <a:p>
            <a:r>
              <a:rPr lang="en-GB" sz="3600" dirty="0">
                <a:solidFill>
                  <a:srgbClr val="002060"/>
                </a:solidFill>
                <a:effectLst>
                  <a:outerShdw blurRad="38100" dist="38100" dir="2700000" algn="tl">
                    <a:srgbClr val="000000">
                      <a:alpha val="43137"/>
                    </a:srgbClr>
                  </a:outerShdw>
                </a:effectLst>
              </a:rPr>
              <a:t>Noticing Details in a Text</a:t>
            </a:r>
          </a:p>
        </p:txBody>
      </p:sp>
      <p:sp>
        <p:nvSpPr>
          <p:cNvPr id="5" name="TextBox 4">
            <a:extLst>
              <a:ext uri="{FF2B5EF4-FFF2-40B4-BE49-F238E27FC236}">
                <a16:creationId xmlns:a16="http://schemas.microsoft.com/office/drawing/2014/main" id="{02794420-DFE5-40E2-B33C-63C423101581}"/>
              </a:ext>
            </a:extLst>
          </p:cNvPr>
          <p:cNvSpPr txBox="1"/>
          <p:nvPr/>
        </p:nvSpPr>
        <p:spPr>
          <a:xfrm>
            <a:off x="201724" y="4718080"/>
            <a:ext cx="8757225" cy="1287532"/>
          </a:xfrm>
          <a:prstGeom prst="rect">
            <a:avLst/>
          </a:prstGeom>
          <a:noFill/>
        </p:spPr>
        <p:txBody>
          <a:bodyPr wrap="square" rtlCol="0">
            <a:spAutoFit/>
          </a:bodyPr>
          <a:lstStyle/>
          <a:p>
            <a:pPr marL="342900" indent="-342900">
              <a:lnSpc>
                <a:spcPct val="150000"/>
              </a:lnSpc>
              <a:buFont typeface="Wingdings" panose="05000000000000000000" pitchFamily="2" charset="2"/>
              <a:buChar char="q"/>
            </a:pPr>
            <a:r>
              <a:rPr lang="en-GB" dirty="0"/>
              <a:t>How has Dickens made this sentence so long and so repetitive?</a:t>
            </a:r>
          </a:p>
          <a:p>
            <a:pPr marL="342900" indent="-342900">
              <a:lnSpc>
                <a:spcPct val="150000"/>
              </a:lnSpc>
              <a:buFont typeface="Wingdings" panose="05000000000000000000" pitchFamily="2" charset="2"/>
              <a:buChar char="q"/>
            </a:pPr>
            <a:r>
              <a:rPr lang="en-GB" dirty="0"/>
              <a:t>What does the repetitive nature of this sentence reinforce about life in </a:t>
            </a:r>
            <a:r>
              <a:rPr lang="en-GB" dirty="0" err="1"/>
              <a:t>Coketown</a:t>
            </a:r>
            <a:r>
              <a:rPr lang="en-GB" dirty="0"/>
              <a:t>?</a:t>
            </a:r>
          </a:p>
          <a:p>
            <a:pPr marL="342900" indent="-342900">
              <a:lnSpc>
                <a:spcPct val="150000"/>
              </a:lnSpc>
              <a:buFont typeface="Wingdings" panose="05000000000000000000" pitchFamily="2" charset="2"/>
              <a:buChar char="q"/>
            </a:pPr>
            <a:r>
              <a:rPr lang="en-GB" dirty="0"/>
              <a:t>How should the reader react?</a:t>
            </a:r>
          </a:p>
        </p:txBody>
      </p:sp>
      <p:sp>
        <p:nvSpPr>
          <p:cNvPr id="7" name="Rounded Rectangle 7">
            <a:extLst>
              <a:ext uri="{FF2B5EF4-FFF2-40B4-BE49-F238E27FC236}">
                <a16:creationId xmlns:a16="http://schemas.microsoft.com/office/drawing/2014/main" id="{C807A8AB-092A-42A7-A803-7130D228789F}"/>
              </a:ext>
            </a:extLst>
          </p:cNvPr>
          <p:cNvSpPr/>
          <p:nvPr/>
        </p:nvSpPr>
        <p:spPr>
          <a:xfrm>
            <a:off x="7153603" y="657480"/>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Examples</a:t>
            </a:r>
          </a:p>
        </p:txBody>
      </p:sp>
      <p:sp>
        <p:nvSpPr>
          <p:cNvPr id="9" name="Rounded Rectangle 7">
            <a:extLst>
              <a:ext uri="{FF2B5EF4-FFF2-40B4-BE49-F238E27FC236}">
                <a16:creationId xmlns:a16="http://schemas.microsoft.com/office/drawing/2014/main" id="{149A48E1-FCA5-4D54-91D5-AB88C447C185}"/>
              </a:ext>
            </a:extLst>
          </p:cNvPr>
          <p:cNvSpPr/>
          <p:nvPr/>
        </p:nvSpPr>
        <p:spPr>
          <a:xfrm>
            <a:off x="201724" y="4186329"/>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Discussion</a:t>
            </a:r>
          </a:p>
        </p:txBody>
      </p:sp>
      <p:sp>
        <p:nvSpPr>
          <p:cNvPr id="11" name="Rounded Rectangle 7">
            <a:extLst>
              <a:ext uri="{FF2B5EF4-FFF2-40B4-BE49-F238E27FC236}">
                <a16:creationId xmlns:a16="http://schemas.microsoft.com/office/drawing/2014/main" id="{59D3E819-CC18-451A-A2BE-57BA4CA17DD2}"/>
              </a:ext>
            </a:extLst>
          </p:cNvPr>
          <p:cNvSpPr/>
          <p:nvPr/>
        </p:nvSpPr>
        <p:spPr>
          <a:xfrm>
            <a:off x="7153603" y="5739736"/>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Links</a:t>
            </a:r>
          </a:p>
        </p:txBody>
      </p:sp>
    </p:spTree>
    <p:extLst>
      <p:ext uri="{BB962C8B-B14F-4D97-AF65-F5344CB8AC3E}">
        <p14:creationId xmlns:p14="http://schemas.microsoft.com/office/powerpoint/2010/main" val="209695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P spid="9"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280" y="1340768"/>
            <a:ext cx="8781208" cy="5184576"/>
          </a:xfrm>
          <a:ln>
            <a:solidFill>
              <a:schemeClr val="tx1"/>
            </a:solidFill>
          </a:ln>
        </p:spPr>
        <p:txBody>
          <a:bodyPr>
            <a:normAutofit lnSpcReduction="10000"/>
          </a:bodyPr>
          <a:lstStyle/>
          <a:p>
            <a:pPr marL="0" indent="0">
              <a:lnSpc>
                <a:spcPct val="150000"/>
              </a:lnSpc>
              <a:spcBef>
                <a:spcPts val="0"/>
              </a:spcBef>
              <a:buNone/>
            </a:pPr>
            <a:r>
              <a:rPr lang="en-GB" sz="1800" dirty="0"/>
              <a:t>It was a town of red brick, or of brick that would have been red if the smoke and ashes had allowed it; but as matters stood, it was a town of unnatural red and black like the painted face of a savage. It was a town of machinery and tall chimneys, out of which interminable serpents of smoke trailed themselves for ever and ever, and never got uncoiled. It had a black canal in it, and a river that ran purple with ill-smelling dye, and vast piles of building full of windows where there was a rattling and a trembling all day long, and where the piston of the steam-engine worked monotonously up and down, like the head of an elephant in a state of melancholy madness. It contained several large streets all very like one another, and many small streets still more like one another, inhabited by people equally like one another, who all went in and out at the same hours, with the same sound upon the same pavements, to do the same work, and to whom every day was the same as yesterday and to-morrow, and every year the counterpart of the last and the next.</a:t>
            </a:r>
          </a:p>
          <a:p>
            <a:pPr marL="0" indent="0">
              <a:lnSpc>
                <a:spcPct val="150000"/>
              </a:lnSpc>
              <a:spcBef>
                <a:spcPts val="0"/>
              </a:spcBef>
              <a:buNone/>
            </a:pPr>
            <a:endParaRPr lang="en-GB" sz="1534" dirty="0"/>
          </a:p>
        </p:txBody>
      </p:sp>
      <p:sp>
        <p:nvSpPr>
          <p:cNvPr id="2" name="TextBox 1">
            <a:extLst>
              <a:ext uri="{FF2B5EF4-FFF2-40B4-BE49-F238E27FC236}">
                <a16:creationId xmlns:a16="http://schemas.microsoft.com/office/drawing/2014/main" id="{52B6A5E9-C6FF-47CA-8286-BA18A49D434A}"/>
              </a:ext>
            </a:extLst>
          </p:cNvPr>
          <p:cNvSpPr txBox="1"/>
          <p:nvPr/>
        </p:nvSpPr>
        <p:spPr>
          <a:xfrm>
            <a:off x="346662" y="476672"/>
            <a:ext cx="8781208" cy="707886"/>
          </a:xfrm>
          <a:prstGeom prst="rect">
            <a:avLst/>
          </a:prstGeom>
          <a:noFill/>
        </p:spPr>
        <p:txBody>
          <a:bodyPr wrap="square" rtlCol="0">
            <a:spAutoFit/>
          </a:bodyPr>
          <a:lstStyle/>
          <a:p>
            <a:r>
              <a:rPr lang="en-GB" sz="2000" b="1" dirty="0">
                <a:solidFill>
                  <a:srgbClr val="002060"/>
                </a:solidFill>
              </a:rPr>
              <a:t>Through his description of </a:t>
            </a:r>
            <a:r>
              <a:rPr lang="en-GB" sz="2000" b="1" dirty="0" err="1">
                <a:solidFill>
                  <a:srgbClr val="002060"/>
                </a:solidFill>
              </a:rPr>
              <a:t>Coketown</a:t>
            </a:r>
            <a:r>
              <a:rPr lang="en-GB" sz="2000" b="1" dirty="0">
                <a:solidFill>
                  <a:srgbClr val="002060"/>
                </a:solidFill>
              </a:rPr>
              <a:t> in ‘Hard Times’, what does Dickens want the reader to think and feel about industrialisation?   </a:t>
            </a:r>
          </a:p>
        </p:txBody>
      </p:sp>
    </p:spTree>
    <p:extLst>
      <p:ext uri="{BB962C8B-B14F-4D97-AF65-F5344CB8AC3E}">
        <p14:creationId xmlns:p14="http://schemas.microsoft.com/office/powerpoint/2010/main" val="1797203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79296" cy="1371600"/>
          </a:xfrm>
        </p:spPr>
        <p:txBody>
          <a:bodyPr/>
          <a:lstStyle/>
          <a:p>
            <a:r>
              <a:rPr lang="en-GB" sz="38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4005064"/>
            <a:ext cx="7992888" cy="2016224"/>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marL="0" indent="0">
              <a:lnSpc>
                <a:spcPts val="2800"/>
              </a:lnSpc>
              <a:spcBef>
                <a:spcPts val="0"/>
              </a:spcBef>
              <a:buNone/>
            </a:pPr>
            <a:r>
              <a:rPr lang="en-GB" sz="1800" dirty="0"/>
              <a:t>When you are writing fiction, you can think about </a:t>
            </a:r>
            <a:r>
              <a:rPr lang="en-GB" sz="1800" dirty="0">
                <a:solidFill>
                  <a:srgbClr val="FF0000"/>
                </a:solidFill>
              </a:rPr>
              <a:t>how you want your reader to react to what you are showing them</a:t>
            </a:r>
            <a:r>
              <a:rPr lang="en-GB" sz="1800" dirty="0"/>
              <a:t>. Think carefully about what you want your reader to think and feel and make language choices with these intentions firmly in mind.</a:t>
            </a:r>
          </a:p>
        </p:txBody>
      </p:sp>
      <p:sp>
        <p:nvSpPr>
          <p:cNvPr id="4" name="TextBox 3"/>
          <p:cNvSpPr txBox="1"/>
          <p:nvPr/>
        </p:nvSpPr>
        <p:spPr>
          <a:xfrm>
            <a:off x="575556" y="1700808"/>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7544" y="1052736"/>
            <a:ext cx="8352928" cy="5575974"/>
          </a:xfrm>
        </p:spPr>
      </p:pic>
      <p:sp>
        <p:nvSpPr>
          <p:cNvPr id="2" name="TextBox 1">
            <a:extLst>
              <a:ext uri="{FF2B5EF4-FFF2-40B4-BE49-F238E27FC236}">
                <a16:creationId xmlns:a16="http://schemas.microsoft.com/office/drawing/2014/main" id="{BD07A1E9-8F59-4098-97C7-D6056B047626}"/>
              </a:ext>
            </a:extLst>
          </p:cNvPr>
          <p:cNvSpPr txBox="1"/>
          <p:nvPr/>
        </p:nvSpPr>
        <p:spPr>
          <a:xfrm>
            <a:off x="472601" y="45869"/>
            <a:ext cx="8352928" cy="923330"/>
          </a:xfrm>
          <a:prstGeom prst="rect">
            <a:avLst/>
          </a:prstGeom>
          <a:noFill/>
        </p:spPr>
        <p:txBody>
          <a:bodyPr wrap="square" rtlCol="0">
            <a:spAutoFit/>
          </a:bodyPr>
          <a:lstStyle/>
          <a:p>
            <a:r>
              <a:rPr lang="en-GB" dirty="0"/>
              <a:t>Write a description of the industrial town shown in this painting by J.S. Lowry. Your aim is to show </a:t>
            </a:r>
            <a:r>
              <a:rPr lang="en-GB" i="1" dirty="0"/>
              <a:t>either</a:t>
            </a:r>
            <a:r>
              <a:rPr lang="en-GB" dirty="0"/>
              <a:t> the negative </a:t>
            </a:r>
            <a:r>
              <a:rPr lang="en-GB" i="1" dirty="0"/>
              <a:t>or</a:t>
            </a:r>
            <a:r>
              <a:rPr lang="en-GB" dirty="0"/>
              <a:t> the positive effects of industry on the town’s inhabitants. </a:t>
            </a:r>
          </a:p>
        </p:txBody>
      </p:sp>
    </p:spTree>
    <p:extLst>
      <p:ext uri="{BB962C8B-B14F-4D97-AF65-F5344CB8AC3E}">
        <p14:creationId xmlns:p14="http://schemas.microsoft.com/office/powerpoint/2010/main" val="3863872614"/>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3942</TotalTime>
  <Words>2323</Words>
  <Application>Microsoft Office PowerPoint</Application>
  <PresentationFormat>On-screen Show (4:3)</PresentationFormat>
  <Paragraphs>87</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Black</vt:lpstr>
      <vt:lpstr>Times New Roman</vt:lpstr>
      <vt:lpstr>Wingdings</vt:lpstr>
      <vt:lpstr>Pixel</vt:lpstr>
      <vt:lpstr>PowerPoint Presentation</vt:lpstr>
      <vt:lpstr>LEAD Principles</vt:lpstr>
      <vt:lpstr>PowerPoint Presentation</vt:lpstr>
      <vt:lpstr>PowerPoint Presentation</vt:lpstr>
      <vt:lpstr>PowerPoint Presentation</vt:lpstr>
      <vt:lpstr>PowerPoint Presentation</vt:lpstr>
      <vt:lpstr>PowerPoint Presentation</vt:lpstr>
      <vt:lpstr>Verbalising the Grammar-Writing Link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447</cp:revision>
  <cp:lastPrinted>2016-04-04T06:59:35Z</cp:lastPrinted>
  <dcterms:created xsi:type="dcterms:W3CDTF">2006-06-23T08:27:44Z</dcterms:created>
  <dcterms:modified xsi:type="dcterms:W3CDTF">2020-01-17T14:09:34Z</dcterms:modified>
</cp:coreProperties>
</file>