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15"/>
  </p:notesMasterIdLst>
  <p:handoutMasterIdLst>
    <p:handoutMasterId r:id="rId16"/>
  </p:handoutMasterIdLst>
  <p:sldIdLst>
    <p:sldId id="261" r:id="rId2"/>
    <p:sldId id="526" r:id="rId3"/>
    <p:sldId id="527" r:id="rId4"/>
    <p:sldId id="529" r:id="rId5"/>
    <p:sldId id="534" r:id="rId6"/>
    <p:sldId id="378" r:id="rId7"/>
    <p:sldId id="522" r:id="rId8"/>
    <p:sldId id="523" r:id="rId9"/>
    <p:sldId id="532" r:id="rId10"/>
    <p:sldId id="535" r:id="rId11"/>
    <p:sldId id="533" r:id="rId12"/>
    <p:sldId id="536" r:id="rId13"/>
    <p:sldId id="475" r:id="rId14"/>
  </p:sldIdLst>
  <p:sldSz cx="9144000" cy="6858000" type="screen4x3"/>
  <p:notesSz cx="6858000" cy="1005205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EFFF"/>
    <a:srgbClr val="CCECFF"/>
    <a:srgbClr val="FFFFCC"/>
    <a:srgbClr val="55C37A"/>
    <a:srgbClr val="EFF9FF"/>
    <a:srgbClr val="CC99FF"/>
    <a:srgbClr val="384A94"/>
    <a:srgbClr val="D5D5FF"/>
    <a:srgbClr val="99FF99"/>
    <a:srgbClr val="9ED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83" autoAdjust="0"/>
    <p:restoredTop sz="83472" autoAdjust="0"/>
  </p:normalViewPr>
  <p:slideViewPr>
    <p:cSldViewPr>
      <p:cViewPr varScale="1">
        <p:scale>
          <a:sx n="71" d="100"/>
          <a:sy n="71" d="100"/>
        </p:scale>
        <p:origin x="1699" y="53"/>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5030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0659" name="Rectangle 3"/>
          <p:cNvSpPr>
            <a:spLocks noGrp="1" noChangeArrowheads="1"/>
          </p:cNvSpPr>
          <p:nvPr>
            <p:ph type="dt" sz="quarter" idx="1"/>
          </p:nvPr>
        </p:nvSpPr>
        <p:spPr bwMode="auto">
          <a:xfrm>
            <a:off x="3884613" y="0"/>
            <a:ext cx="2971800" cy="5030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0660" name="Rectangle 4"/>
          <p:cNvSpPr>
            <a:spLocks noGrp="1" noChangeArrowheads="1"/>
          </p:cNvSpPr>
          <p:nvPr>
            <p:ph type="ftr" sz="quarter" idx="2"/>
          </p:nvPr>
        </p:nvSpPr>
        <p:spPr bwMode="auto">
          <a:xfrm>
            <a:off x="0" y="9547317"/>
            <a:ext cx="2971800" cy="50309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0661" name="Rectangle 5"/>
          <p:cNvSpPr>
            <a:spLocks noGrp="1" noChangeArrowheads="1"/>
          </p:cNvSpPr>
          <p:nvPr>
            <p:ph type="sldNum" sz="quarter" idx="3"/>
          </p:nvPr>
        </p:nvSpPr>
        <p:spPr bwMode="auto">
          <a:xfrm>
            <a:off x="3884613" y="9547317"/>
            <a:ext cx="2971800" cy="50309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39577D1-B2A1-402A-B7B5-CE6EAB3E0D87}" type="slidenum">
              <a:rPr lang="en-US"/>
              <a:pPr/>
              <a:t>‹#›</a:t>
            </a:fld>
            <a:endParaRPr lang="en-US"/>
          </a:p>
        </p:txBody>
      </p:sp>
    </p:spTree>
    <p:extLst>
      <p:ext uri="{BB962C8B-B14F-4D97-AF65-F5344CB8AC3E}">
        <p14:creationId xmlns:p14="http://schemas.microsoft.com/office/powerpoint/2010/main" val="4014493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5030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5030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915988" y="754063"/>
            <a:ext cx="5026025" cy="3768725"/>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775297"/>
            <a:ext cx="5486400" cy="45229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9547317"/>
            <a:ext cx="2971800" cy="50309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9547317"/>
            <a:ext cx="2971800" cy="50309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8C648E7-3A21-4E05-9F45-05274052E9C8}" type="slidenum">
              <a:rPr lang="en-US"/>
              <a:pPr/>
              <a:t>‹#›</a:t>
            </a:fld>
            <a:endParaRPr lang="en-US"/>
          </a:p>
        </p:txBody>
      </p:sp>
    </p:spTree>
    <p:extLst>
      <p:ext uri="{BB962C8B-B14F-4D97-AF65-F5344CB8AC3E}">
        <p14:creationId xmlns:p14="http://schemas.microsoft.com/office/powerpoint/2010/main" val="34067930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884BA-55AD-4B17-980B-1B5D061C55E0}" type="slidenum">
              <a:rPr lang="en-US"/>
              <a:pPr/>
              <a:t>1</a:t>
            </a:fld>
            <a:endParaRPr lang="en-US"/>
          </a:p>
        </p:txBody>
      </p:sp>
      <p:sp>
        <p:nvSpPr>
          <p:cNvPr id="14338" name="Rectangle 2"/>
          <p:cNvSpPr>
            <a:spLocks noGrp="1" noRot="1" noChangeAspect="1" noChangeArrowheads="1" noTextEdit="1"/>
          </p:cNvSpPr>
          <p:nvPr>
            <p:ph type="sldImg"/>
          </p:nvPr>
        </p:nvSpPr>
        <p:spPr>
          <a:xfrm>
            <a:off x="915988" y="754063"/>
            <a:ext cx="5026025" cy="3768725"/>
          </a:xfrm>
          <a:ln/>
        </p:spPr>
      </p:sp>
      <p:sp>
        <p:nvSpPr>
          <p:cNvPr id="1433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60664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DB61E7-AB66-40CC-97DD-EFF984CDB7AB}" type="slidenum">
              <a:rPr lang="en-GB" smtClean="0"/>
              <a:pPr/>
              <a:t>5</a:t>
            </a:fld>
            <a:endParaRPr lang="en-GB"/>
          </a:p>
        </p:txBody>
      </p:sp>
    </p:spTree>
    <p:extLst>
      <p:ext uri="{BB962C8B-B14F-4D97-AF65-F5344CB8AC3E}">
        <p14:creationId xmlns:p14="http://schemas.microsoft.com/office/powerpoint/2010/main" val="379587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648E7-3A21-4E05-9F45-05274052E9C8}" type="slidenum">
              <a:rPr lang="en-US" smtClean="0"/>
              <a:pPr/>
              <a:t>6</a:t>
            </a:fld>
            <a:endParaRPr lang="en-US"/>
          </a:p>
        </p:txBody>
      </p:sp>
    </p:spTree>
    <p:extLst>
      <p:ext uri="{BB962C8B-B14F-4D97-AF65-F5344CB8AC3E}">
        <p14:creationId xmlns:p14="http://schemas.microsoft.com/office/powerpoint/2010/main" val="43427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DB61E7-AB66-40CC-97DD-EFF984CDB7AB}" type="slidenum">
              <a:rPr lang="en-GB" smtClean="0"/>
              <a:pPr/>
              <a:t>10</a:t>
            </a:fld>
            <a:endParaRPr lang="en-GB"/>
          </a:p>
        </p:txBody>
      </p:sp>
    </p:spTree>
    <p:extLst>
      <p:ext uri="{BB962C8B-B14F-4D97-AF65-F5344CB8AC3E}">
        <p14:creationId xmlns:p14="http://schemas.microsoft.com/office/powerpoint/2010/main" val="136256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C648E7-3A21-4E05-9F45-05274052E9C8}" type="slidenum">
              <a:rPr lang="en-US" smtClean="0"/>
              <a:pPr/>
              <a:t>11</a:t>
            </a:fld>
            <a:endParaRPr lang="en-US"/>
          </a:p>
        </p:txBody>
      </p:sp>
    </p:spTree>
    <p:extLst>
      <p:ext uri="{BB962C8B-B14F-4D97-AF65-F5344CB8AC3E}">
        <p14:creationId xmlns:p14="http://schemas.microsoft.com/office/powerpoint/2010/main" val="2379455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44000" cy="6858000"/>
            <a:chOff x="0" y="0"/>
            <a:chExt cx="5760" cy="4320"/>
          </a:xfrm>
        </p:grpSpPr>
        <p:sp>
          <p:nvSpPr>
            <p:cNvPr id="99331"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en-GB" sz="2215">
                <a:latin typeface="Times New Roman" pitchFamily="18" charset="0"/>
              </a:endParaRPr>
            </a:p>
          </p:txBody>
        </p:sp>
        <p:sp>
          <p:nvSpPr>
            <p:cNvPr id="99332"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endParaRPr lang="en-GB" sz="2215">
                <a:latin typeface="Times New Roman" pitchFamily="18" charset="0"/>
              </a:endParaRPr>
            </a:p>
          </p:txBody>
        </p:sp>
        <p:grpSp>
          <p:nvGrpSpPr>
            <p:cNvPr id="99333" name="Group 5"/>
            <p:cNvGrpSpPr>
              <a:grpSpLocks/>
            </p:cNvGrpSpPr>
            <p:nvPr/>
          </p:nvGrpSpPr>
          <p:grpSpPr bwMode="auto">
            <a:xfrm>
              <a:off x="0" y="672"/>
              <a:ext cx="1806" cy="1989"/>
              <a:chOff x="0" y="672"/>
              <a:chExt cx="1806" cy="1989"/>
            </a:xfrm>
          </p:grpSpPr>
          <p:sp>
            <p:nvSpPr>
              <p:cNvPr id="99334"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endParaRPr lang="en-GB" sz="2215">
                  <a:latin typeface="Times New Roman" pitchFamily="18" charset="0"/>
                </a:endParaRPr>
              </a:p>
            </p:txBody>
          </p:sp>
          <p:sp>
            <p:nvSpPr>
              <p:cNvPr id="99335"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endParaRPr lang="en-GB" sz="2215">
                  <a:latin typeface="Times New Roman" pitchFamily="18" charset="0"/>
                </a:endParaRPr>
              </a:p>
            </p:txBody>
          </p:sp>
          <p:sp>
            <p:nvSpPr>
              <p:cNvPr id="99336"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endParaRPr lang="en-GB" sz="2215">
                  <a:latin typeface="Times New Roman" pitchFamily="18" charset="0"/>
                </a:endParaRPr>
              </a:p>
            </p:txBody>
          </p:sp>
          <p:sp>
            <p:nvSpPr>
              <p:cNvPr id="99337"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endParaRPr lang="en-GB" sz="2215">
                  <a:latin typeface="Times New Roman" pitchFamily="18" charset="0"/>
                </a:endParaRPr>
              </a:p>
            </p:txBody>
          </p:sp>
          <p:sp>
            <p:nvSpPr>
              <p:cNvPr id="99338"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endParaRPr lang="en-GB" sz="2215">
                  <a:latin typeface="Times New Roman" pitchFamily="18" charset="0"/>
                </a:endParaRPr>
              </a:p>
            </p:txBody>
          </p:sp>
          <p:sp>
            <p:nvSpPr>
              <p:cNvPr id="99339"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endParaRPr lang="en-GB" sz="2215">
                  <a:latin typeface="Times New Roman" pitchFamily="18" charset="0"/>
                </a:endParaRPr>
              </a:p>
            </p:txBody>
          </p:sp>
          <p:sp>
            <p:nvSpPr>
              <p:cNvPr id="99340"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endParaRPr lang="en-GB" sz="2215">
                  <a:latin typeface="Times New Roman" pitchFamily="18" charset="0"/>
                </a:endParaRPr>
              </a:p>
            </p:txBody>
          </p:sp>
          <p:sp>
            <p:nvSpPr>
              <p:cNvPr id="99341"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endParaRPr lang="en-GB" sz="2215">
                  <a:latin typeface="Times New Roman" pitchFamily="18" charset="0"/>
                </a:endParaRPr>
              </a:p>
            </p:txBody>
          </p:sp>
          <p:sp>
            <p:nvSpPr>
              <p:cNvPr id="99342"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endParaRPr lang="en-GB" sz="2215">
                  <a:latin typeface="Times New Roman" pitchFamily="18" charset="0"/>
                </a:endParaRPr>
              </a:p>
            </p:txBody>
          </p:sp>
          <p:sp>
            <p:nvSpPr>
              <p:cNvPr id="99343"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endParaRPr lang="en-GB" sz="2215">
                  <a:latin typeface="Times New Roman" pitchFamily="18" charset="0"/>
                </a:endParaRPr>
              </a:p>
            </p:txBody>
          </p:sp>
        </p:grpSp>
      </p:grpSp>
      <p:sp>
        <p:nvSpPr>
          <p:cNvPr id="99344" name="Rectangle 16"/>
          <p:cNvSpPr>
            <a:spLocks noGrp="1" noChangeArrowheads="1"/>
          </p:cNvSpPr>
          <p:nvPr>
            <p:ph type="dt" sz="half" idx="2"/>
          </p:nvPr>
        </p:nvSpPr>
        <p:spPr>
          <a:xfrm>
            <a:off x="457200" y="6248400"/>
            <a:ext cx="2133600" cy="457200"/>
          </a:xfrm>
        </p:spPr>
        <p:txBody>
          <a:bodyPr/>
          <a:lstStyle>
            <a:lvl1pPr>
              <a:defRPr/>
            </a:lvl1pPr>
          </a:lstStyle>
          <a:p>
            <a:endParaRPr lang="en-US"/>
          </a:p>
        </p:txBody>
      </p:sp>
      <p:sp>
        <p:nvSpPr>
          <p:cNvPr id="99345" name="Rectangle 17"/>
          <p:cNvSpPr>
            <a:spLocks noGrp="1" noChangeArrowheads="1"/>
          </p:cNvSpPr>
          <p:nvPr>
            <p:ph type="ftr" sz="quarter" idx="3"/>
          </p:nvPr>
        </p:nvSpPr>
        <p:spPr/>
        <p:txBody>
          <a:bodyPr/>
          <a:lstStyle>
            <a:lvl1pPr>
              <a:defRPr/>
            </a:lvl1pPr>
          </a:lstStyle>
          <a:p>
            <a:endParaRPr lang="en-US"/>
          </a:p>
        </p:txBody>
      </p:sp>
      <p:sp>
        <p:nvSpPr>
          <p:cNvPr id="99346" name="Rectangle 18"/>
          <p:cNvSpPr>
            <a:spLocks noGrp="1" noChangeArrowheads="1"/>
          </p:cNvSpPr>
          <p:nvPr>
            <p:ph type="sldNum" sz="quarter" idx="4"/>
          </p:nvPr>
        </p:nvSpPr>
        <p:spPr/>
        <p:txBody>
          <a:bodyPr/>
          <a:lstStyle>
            <a:lvl1pPr>
              <a:defRPr/>
            </a:lvl1pPr>
          </a:lstStyle>
          <a:p>
            <a:fld id="{928B8021-518E-4444-803D-6368375A8850}" type="slidenum">
              <a:rPr lang="en-US"/>
              <a:pPr/>
              <a:t>‹#›</a:t>
            </a:fld>
            <a:endParaRPr lang="en-US"/>
          </a:p>
        </p:txBody>
      </p:sp>
      <p:sp>
        <p:nvSpPr>
          <p:cNvPr id="99347" name="Rectangle 19"/>
          <p:cNvSpPr>
            <a:spLocks noGrp="1" noChangeArrowheads="1"/>
          </p:cNvSpPr>
          <p:nvPr>
            <p:ph type="ctrTitle"/>
          </p:nvPr>
        </p:nvSpPr>
        <p:spPr>
          <a:xfrm>
            <a:off x="2971800" y="1828800"/>
            <a:ext cx="6019800" cy="2209800"/>
          </a:xfrm>
        </p:spPr>
        <p:txBody>
          <a:bodyPr/>
          <a:lstStyle>
            <a:lvl1pPr>
              <a:defRPr sz="4616">
                <a:solidFill>
                  <a:srgbClr val="FFFFFF"/>
                </a:solidFill>
              </a:defRPr>
            </a:lvl1pPr>
          </a:lstStyle>
          <a:p>
            <a:r>
              <a:rPr lang="en-US"/>
              <a:t>Click to edit Master title style</a:t>
            </a:r>
          </a:p>
        </p:txBody>
      </p:sp>
      <p:sp>
        <p:nvSpPr>
          <p:cNvPr id="9934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139"/>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FB33B30B-0559-45AF-BD4C-0A67DCE494A3}"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457200"/>
            <a:ext cx="6031523"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00FD6A94-7B7B-45BC-B182-11493A102A19}"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981200"/>
            <a:ext cx="8229600" cy="3886200"/>
          </a:xfrm>
        </p:spPr>
        <p:txBody>
          <a:bodyPr/>
          <a:lstStyle/>
          <a:p>
            <a:endParaRPr lang="en-GB"/>
          </a:p>
        </p:txBody>
      </p:sp>
      <p:sp>
        <p:nvSpPr>
          <p:cNvPr id="4" name="Footer Placeholder 3"/>
          <p:cNvSpPr>
            <a:spLocks noGrp="1"/>
          </p:cNvSpPr>
          <p:nvPr>
            <p:ph type="ftr" sz="quarter" idx="10"/>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1"/>
          </p:nvPr>
        </p:nvSpPr>
        <p:spPr>
          <a:xfrm>
            <a:off x="6553200" y="6248400"/>
            <a:ext cx="2133600" cy="457200"/>
          </a:xfrm>
        </p:spPr>
        <p:txBody>
          <a:bodyPr/>
          <a:lstStyle>
            <a:lvl1pPr>
              <a:defRPr/>
            </a:lvl1pPr>
          </a:lstStyle>
          <a:p>
            <a:fld id="{A33EFEC2-447E-47B5-82EC-485651B8DD4A}" type="slidenum">
              <a:rPr lang="en-US"/>
              <a:pPr/>
              <a:t>‹#›</a:t>
            </a:fld>
            <a:endParaRPr lang="en-US"/>
          </a:p>
        </p:txBody>
      </p:sp>
      <p:sp>
        <p:nvSpPr>
          <p:cNvPr id="6" name="Date Placeholder 5"/>
          <p:cNvSpPr>
            <a:spLocks noGrp="1"/>
          </p:cNvSpPr>
          <p:nvPr>
            <p:ph type="dt" sz="half" idx="12"/>
          </p:nvPr>
        </p:nvSpPr>
        <p:spPr>
          <a:xfrm>
            <a:off x="457200" y="6245225"/>
            <a:ext cx="2133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132371F7-CEE0-4AF0-87BE-4D51F1612E4F}"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3692" b="1" cap="all"/>
            </a:lvl1pPr>
          </a:lstStyle>
          <a:p>
            <a:r>
              <a:rPr lang="en-US"/>
              <a:t>Click to edit Master title style</a:t>
            </a:r>
            <a:endParaRPr lang="en-GB"/>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3BB0EA1-6604-4695-83C9-111488B4725B}"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981200"/>
            <a:ext cx="4044462" cy="38862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2338" y="1981200"/>
            <a:ext cx="4044462" cy="38862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1602B4F-3055-4CC8-93F0-6C29671ADA64}"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4F0189C7-E73C-4E91-B7B7-8041E4B4D174}" type="slidenum">
              <a:rPr lang="en-US"/>
              <a:pPr/>
              <a:t>‹#›</a:t>
            </a:fld>
            <a:endParaRPr lang="en-US"/>
          </a:p>
        </p:txBody>
      </p:sp>
      <p:sp>
        <p:nvSpPr>
          <p:cNvPr id="9" name="Date Placeholder 8"/>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A139ACA1-5F09-4DE5-83C0-43B1BA6C5F0F}" type="slidenum">
              <a:rPr lang="en-US"/>
              <a:pPr/>
              <a:t>‹#›</a:t>
            </a:fld>
            <a:endParaRPr lang="en-US"/>
          </a:p>
        </p:txBody>
      </p:sp>
      <p:sp>
        <p:nvSpPr>
          <p:cNvPr id="5" name="Date Placeholder 4"/>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C39B2B38-D11A-4162-A07D-19CF903C6249}" type="slidenum">
              <a:rPr lang="en-US"/>
              <a:pPr/>
              <a:t>‹#›</a:t>
            </a:fld>
            <a:endParaRPr lang="en-US"/>
          </a:p>
        </p:txBody>
      </p:sp>
      <p:sp>
        <p:nvSpPr>
          <p:cNvPr id="4" name="Date Placeholder 3"/>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1846" b="1"/>
            </a:lvl1pPr>
          </a:lstStyle>
          <a:p>
            <a:r>
              <a:rPr lang="en-US"/>
              <a:t>Click to edit Master title style</a:t>
            </a:r>
            <a:endParaRPr lang="en-GB"/>
          </a:p>
        </p:txBody>
      </p:sp>
      <p:sp>
        <p:nvSpPr>
          <p:cNvPr id="3" name="Content Placeholder 2"/>
          <p:cNvSpPr>
            <a:spLocks noGrp="1"/>
          </p:cNvSpPr>
          <p:nvPr>
            <p:ph idx="1"/>
          </p:nvPr>
        </p:nvSpPr>
        <p:spPr>
          <a:xfrm>
            <a:off x="3575538" y="273051"/>
            <a:ext cx="5111262"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EA8A4E89-24C6-42F1-85B8-DFB8A3A8820C}"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1846" b="1"/>
            </a:lvl1pPr>
          </a:lstStyle>
          <a:p>
            <a:r>
              <a:rPr lang="en-US"/>
              <a:t>Click to edit Master title style</a:t>
            </a:r>
            <a:endParaRPr lang="en-GB"/>
          </a:p>
        </p:txBody>
      </p:sp>
      <p:sp>
        <p:nvSpPr>
          <p:cNvPr id="3" name="Picture Placeholder 2"/>
          <p:cNvSpPr>
            <a:spLocks noGrp="1"/>
          </p:cNvSpPr>
          <p:nvPr>
            <p:ph type="pic" idx="1"/>
          </p:nvPr>
        </p:nvSpPr>
        <p:spPr>
          <a:xfrm>
            <a:off x="1792166"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en-GB"/>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9B331C36-0522-4F0A-BB7D-8449E7C99AB2}"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8"/>
            </a:lvl1pPr>
          </a:lstStyle>
          <a:p>
            <a:endParaRPr lang="en-US"/>
          </a:p>
        </p:txBody>
      </p:sp>
      <p:sp>
        <p:nvSpPr>
          <p:cNvPr id="98307"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8">
                <a:latin typeface="Arial Black" pitchFamily="34" charset="0"/>
              </a:defRPr>
            </a:lvl1pPr>
          </a:lstStyle>
          <a:p>
            <a:fld id="{54BE24D9-E976-4E65-98A0-3A8F250EA8A5}" type="slidenum">
              <a:rPr lang="en-US"/>
              <a:pPr/>
              <a:t>‹#›</a:t>
            </a:fld>
            <a:endParaRPr lang="en-US"/>
          </a:p>
        </p:txBody>
      </p:sp>
      <p:grpSp>
        <p:nvGrpSpPr>
          <p:cNvPr id="98308" name="Group 4"/>
          <p:cNvGrpSpPr>
            <a:grpSpLocks/>
          </p:cNvGrpSpPr>
          <p:nvPr/>
        </p:nvGrpSpPr>
        <p:grpSpPr bwMode="auto">
          <a:xfrm>
            <a:off x="0" y="0"/>
            <a:ext cx="9144000" cy="546100"/>
            <a:chOff x="0" y="0"/>
            <a:chExt cx="5760" cy="344"/>
          </a:xfrm>
        </p:grpSpPr>
        <p:sp>
          <p:nvSpPr>
            <p:cNvPr id="9830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en-GB" sz="2215">
                <a:latin typeface="Times New Roman" pitchFamily="18" charset="0"/>
              </a:endParaRPr>
            </a:p>
          </p:txBody>
        </p:sp>
        <p:sp>
          <p:nvSpPr>
            <p:cNvPr id="9831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endParaRPr lang="en-GB" sz="2215">
                <a:latin typeface="Times New Roman" pitchFamily="18" charset="0"/>
              </a:endParaRPr>
            </a:p>
          </p:txBody>
        </p:sp>
        <p:sp>
          <p:nvSpPr>
            <p:cNvPr id="98311"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endParaRPr lang="en-GB">
                <a:solidFill>
                  <a:schemeClr val="hlink"/>
                </a:solidFill>
              </a:endParaRPr>
            </a:p>
          </p:txBody>
        </p:sp>
        <p:sp>
          <p:nvSpPr>
            <p:cNvPr id="98312"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endParaRPr lang="en-GB">
                <a:solidFill>
                  <a:schemeClr val="hlink"/>
                </a:solidFill>
              </a:endParaRPr>
            </a:p>
          </p:txBody>
        </p:sp>
        <p:sp>
          <p:nvSpPr>
            <p:cNvPr id="98313"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endParaRPr lang="en-GB">
                <a:solidFill>
                  <a:schemeClr val="accent2"/>
                </a:solidFill>
              </a:endParaRPr>
            </a:p>
          </p:txBody>
        </p:sp>
        <p:sp>
          <p:nvSpPr>
            <p:cNvPr id="98314"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endParaRPr lang="en-GB">
                <a:solidFill>
                  <a:schemeClr val="hlink"/>
                </a:solidFill>
              </a:endParaRPr>
            </a:p>
          </p:txBody>
        </p:sp>
        <p:sp>
          <p:nvSpPr>
            <p:cNvPr id="98315"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endParaRPr lang="en-GB" sz="2215">
                <a:latin typeface="Times New Roman" pitchFamily="18" charset="0"/>
              </a:endParaRPr>
            </a:p>
          </p:txBody>
        </p:sp>
        <p:sp>
          <p:nvSpPr>
            <p:cNvPr id="98316"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endParaRPr lang="en-GB">
                <a:solidFill>
                  <a:schemeClr val="accent2"/>
                </a:solidFill>
              </a:endParaRPr>
            </a:p>
          </p:txBody>
        </p:sp>
        <p:sp>
          <p:nvSpPr>
            <p:cNvPr id="98317"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endParaRPr lang="en-GB">
                <a:solidFill>
                  <a:schemeClr val="accent2"/>
                </a:solidFill>
              </a:endParaRPr>
            </a:p>
          </p:txBody>
        </p:sp>
      </p:grpSp>
      <p:sp>
        <p:nvSpPr>
          <p:cNvPr id="98318"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19"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320"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108"/>
            </a:lvl1pPr>
          </a:lstStyle>
          <a:p>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hdr="0" ftr="0" dt="0"/>
  <p:txStyles>
    <p:titleStyle>
      <a:lvl1pPr algn="l" rtl="0" fontAlgn="base">
        <a:spcBef>
          <a:spcPct val="0"/>
        </a:spcBef>
        <a:spcAft>
          <a:spcPct val="0"/>
        </a:spcAft>
        <a:defRPr sz="4062">
          <a:solidFill>
            <a:schemeClr val="tx1"/>
          </a:solidFill>
          <a:latin typeface="+mj-lt"/>
          <a:ea typeface="+mj-ea"/>
          <a:cs typeface="+mj-cs"/>
        </a:defRPr>
      </a:lvl1pPr>
      <a:lvl2pPr algn="l" rtl="0" fontAlgn="base">
        <a:spcBef>
          <a:spcPct val="0"/>
        </a:spcBef>
        <a:spcAft>
          <a:spcPct val="0"/>
        </a:spcAft>
        <a:defRPr sz="4062">
          <a:solidFill>
            <a:schemeClr val="tx1"/>
          </a:solidFill>
          <a:latin typeface="Arial" charset="0"/>
          <a:cs typeface="Arial" charset="0"/>
        </a:defRPr>
      </a:lvl2pPr>
      <a:lvl3pPr algn="l" rtl="0" fontAlgn="base">
        <a:spcBef>
          <a:spcPct val="0"/>
        </a:spcBef>
        <a:spcAft>
          <a:spcPct val="0"/>
        </a:spcAft>
        <a:defRPr sz="4062">
          <a:solidFill>
            <a:schemeClr val="tx1"/>
          </a:solidFill>
          <a:latin typeface="Arial" charset="0"/>
          <a:cs typeface="Arial" charset="0"/>
        </a:defRPr>
      </a:lvl3pPr>
      <a:lvl4pPr algn="l" rtl="0" fontAlgn="base">
        <a:spcBef>
          <a:spcPct val="0"/>
        </a:spcBef>
        <a:spcAft>
          <a:spcPct val="0"/>
        </a:spcAft>
        <a:defRPr sz="4062">
          <a:solidFill>
            <a:schemeClr val="tx1"/>
          </a:solidFill>
          <a:latin typeface="Arial" charset="0"/>
          <a:cs typeface="Arial" charset="0"/>
        </a:defRPr>
      </a:lvl4pPr>
      <a:lvl5pPr algn="l" rtl="0" fontAlgn="base">
        <a:spcBef>
          <a:spcPct val="0"/>
        </a:spcBef>
        <a:spcAft>
          <a:spcPct val="0"/>
        </a:spcAft>
        <a:defRPr sz="4062">
          <a:solidFill>
            <a:schemeClr val="tx1"/>
          </a:solidFill>
          <a:latin typeface="Arial" charset="0"/>
          <a:cs typeface="Arial" charset="0"/>
        </a:defRPr>
      </a:lvl5pPr>
      <a:lvl6pPr marL="422041" algn="l" rtl="0" fontAlgn="base">
        <a:spcBef>
          <a:spcPct val="0"/>
        </a:spcBef>
        <a:spcAft>
          <a:spcPct val="0"/>
        </a:spcAft>
        <a:defRPr sz="4062">
          <a:solidFill>
            <a:schemeClr val="tx1"/>
          </a:solidFill>
          <a:latin typeface="Arial" charset="0"/>
          <a:cs typeface="Arial" charset="0"/>
        </a:defRPr>
      </a:lvl6pPr>
      <a:lvl7pPr marL="844083" algn="l" rtl="0" fontAlgn="base">
        <a:spcBef>
          <a:spcPct val="0"/>
        </a:spcBef>
        <a:spcAft>
          <a:spcPct val="0"/>
        </a:spcAft>
        <a:defRPr sz="4062">
          <a:solidFill>
            <a:schemeClr val="tx1"/>
          </a:solidFill>
          <a:latin typeface="Arial" charset="0"/>
          <a:cs typeface="Arial" charset="0"/>
        </a:defRPr>
      </a:lvl7pPr>
      <a:lvl8pPr marL="1266124" algn="l" rtl="0" fontAlgn="base">
        <a:spcBef>
          <a:spcPct val="0"/>
        </a:spcBef>
        <a:spcAft>
          <a:spcPct val="0"/>
        </a:spcAft>
        <a:defRPr sz="4062">
          <a:solidFill>
            <a:schemeClr val="tx1"/>
          </a:solidFill>
          <a:latin typeface="Arial" charset="0"/>
          <a:cs typeface="Arial" charset="0"/>
        </a:defRPr>
      </a:lvl8pPr>
      <a:lvl9pPr marL="1688165" algn="l" rtl="0" fontAlgn="base">
        <a:spcBef>
          <a:spcPct val="0"/>
        </a:spcBef>
        <a:spcAft>
          <a:spcPct val="0"/>
        </a:spcAft>
        <a:defRPr sz="4062">
          <a:solidFill>
            <a:schemeClr val="tx1"/>
          </a:solidFill>
          <a:latin typeface="Arial" charset="0"/>
          <a:cs typeface="Arial" charset="0"/>
        </a:defRPr>
      </a:lvl9pPr>
    </p:titleStyle>
    <p:bodyStyle>
      <a:lvl1pPr marL="316531" indent="-316531" algn="l" rtl="0" fontAlgn="base">
        <a:spcBef>
          <a:spcPct val="20000"/>
        </a:spcBef>
        <a:spcAft>
          <a:spcPct val="0"/>
        </a:spcAft>
        <a:buClr>
          <a:schemeClr val="bg2"/>
        </a:buClr>
        <a:buSzPct val="75000"/>
        <a:buFont typeface="Wingdings" pitchFamily="2" charset="2"/>
        <a:buChar char="n"/>
        <a:defRPr sz="2954">
          <a:solidFill>
            <a:schemeClr val="tx1"/>
          </a:solidFill>
          <a:latin typeface="+mn-lt"/>
          <a:ea typeface="+mn-ea"/>
          <a:cs typeface="+mn-cs"/>
        </a:defRPr>
      </a:lvl1pPr>
      <a:lvl2pPr marL="685817" indent="-263776" algn="l" rtl="0" fontAlgn="base">
        <a:spcBef>
          <a:spcPct val="20000"/>
        </a:spcBef>
        <a:spcAft>
          <a:spcPct val="0"/>
        </a:spcAft>
        <a:buClr>
          <a:schemeClr val="accent2"/>
        </a:buClr>
        <a:buSzPct val="80000"/>
        <a:buFont typeface="Wingdings" pitchFamily="2" charset="2"/>
        <a:buChar char="¨"/>
        <a:defRPr sz="2585">
          <a:solidFill>
            <a:schemeClr val="tx1"/>
          </a:solidFill>
          <a:latin typeface="+mn-lt"/>
          <a:cs typeface="+mn-cs"/>
        </a:defRPr>
      </a:lvl2pPr>
      <a:lvl3pPr marL="1055103" indent="-211021" algn="l" rtl="0" fontAlgn="base">
        <a:spcBef>
          <a:spcPct val="20000"/>
        </a:spcBef>
        <a:spcAft>
          <a:spcPct val="0"/>
        </a:spcAft>
        <a:buClr>
          <a:schemeClr val="bg2"/>
        </a:buClr>
        <a:buSzPct val="65000"/>
        <a:buFont typeface="Wingdings" pitchFamily="2" charset="2"/>
        <a:buChar char="n"/>
        <a:defRPr sz="2215">
          <a:solidFill>
            <a:schemeClr val="tx1"/>
          </a:solidFill>
          <a:latin typeface="+mn-lt"/>
          <a:cs typeface="+mn-cs"/>
        </a:defRPr>
      </a:lvl3pPr>
      <a:lvl4pPr marL="1477145" indent="-211021" algn="l" rtl="0" fontAlgn="base">
        <a:spcBef>
          <a:spcPct val="20000"/>
        </a:spcBef>
        <a:spcAft>
          <a:spcPct val="0"/>
        </a:spcAft>
        <a:buClr>
          <a:schemeClr val="accent2"/>
        </a:buClr>
        <a:buSzPct val="70000"/>
        <a:buFont typeface="Wingdings" pitchFamily="2" charset="2"/>
        <a:buChar char="¨"/>
        <a:defRPr sz="1846">
          <a:solidFill>
            <a:schemeClr val="tx1"/>
          </a:solidFill>
          <a:latin typeface="+mn-lt"/>
          <a:cs typeface="+mn-cs"/>
        </a:defRPr>
      </a:lvl4pPr>
      <a:lvl5pPr marL="1899186" indent="-211021" algn="l" rtl="0" fontAlgn="base">
        <a:spcBef>
          <a:spcPct val="20000"/>
        </a:spcBef>
        <a:spcAft>
          <a:spcPct val="0"/>
        </a:spcAft>
        <a:buClr>
          <a:schemeClr val="bg2"/>
        </a:buClr>
        <a:buFont typeface="Wingdings" pitchFamily="2" charset="2"/>
        <a:buChar char="§"/>
        <a:defRPr sz="1846">
          <a:solidFill>
            <a:schemeClr val="tx1"/>
          </a:solidFill>
          <a:latin typeface="+mn-lt"/>
          <a:cs typeface="+mn-cs"/>
        </a:defRPr>
      </a:lvl5pPr>
      <a:lvl6pPr marL="2321227" indent="-211021" algn="l" rtl="0" fontAlgn="base">
        <a:spcBef>
          <a:spcPct val="20000"/>
        </a:spcBef>
        <a:spcAft>
          <a:spcPct val="0"/>
        </a:spcAft>
        <a:buClr>
          <a:schemeClr val="bg2"/>
        </a:buClr>
        <a:buFont typeface="Wingdings" pitchFamily="2" charset="2"/>
        <a:buChar char="§"/>
        <a:defRPr sz="1846">
          <a:solidFill>
            <a:schemeClr val="tx1"/>
          </a:solidFill>
          <a:latin typeface="+mn-lt"/>
          <a:cs typeface="+mn-cs"/>
        </a:defRPr>
      </a:lvl6pPr>
      <a:lvl7pPr marL="2743269" indent="-211021" algn="l" rtl="0" fontAlgn="base">
        <a:spcBef>
          <a:spcPct val="20000"/>
        </a:spcBef>
        <a:spcAft>
          <a:spcPct val="0"/>
        </a:spcAft>
        <a:buClr>
          <a:schemeClr val="bg2"/>
        </a:buClr>
        <a:buFont typeface="Wingdings" pitchFamily="2" charset="2"/>
        <a:buChar char="§"/>
        <a:defRPr sz="1846">
          <a:solidFill>
            <a:schemeClr val="tx1"/>
          </a:solidFill>
          <a:latin typeface="+mn-lt"/>
          <a:cs typeface="+mn-cs"/>
        </a:defRPr>
      </a:lvl7pPr>
      <a:lvl8pPr marL="3165310" indent="-211021" algn="l" rtl="0" fontAlgn="base">
        <a:spcBef>
          <a:spcPct val="20000"/>
        </a:spcBef>
        <a:spcAft>
          <a:spcPct val="0"/>
        </a:spcAft>
        <a:buClr>
          <a:schemeClr val="bg2"/>
        </a:buClr>
        <a:buFont typeface="Wingdings" pitchFamily="2" charset="2"/>
        <a:buChar char="§"/>
        <a:defRPr sz="1846">
          <a:solidFill>
            <a:schemeClr val="tx1"/>
          </a:solidFill>
          <a:latin typeface="+mn-lt"/>
          <a:cs typeface="+mn-cs"/>
        </a:defRPr>
      </a:lvl8pPr>
      <a:lvl9pPr marL="3587351" indent="-211021" algn="l" rtl="0" fontAlgn="base">
        <a:spcBef>
          <a:spcPct val="20000"/>
        </a:spcBef>
        <a:spcAft>
          <a:spcPct val="0"/>
        </a:spcAft>
        <a:buClr>
          <a:schemeClr val="bg2"/>
        </a:buClr>
        <a:buFont typeface="Wingdings" pitchFamily="2" charset="2"/>
        <a:buChar char="§"/>
        <a:defRPr sz="1846">
          <a:solidFill>
            <a:schemeClr val="tx1"/>
          </a:solidFill>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2915816" y="1700808"/>
            <a:ext cx="5948003" cy="3221395"/>
          </a:xfrm>
          <a:prstGeom prst="rect">
            <a:avLst/>
          </a:prstGeom>
          <a:noFill/>
          <a:ln w="9525">
            <a:noFill/>
            <a:miter lim="800000"/>
            <a:headEnd/>
            <a:tailEnd/>
          </a:ln>
          <a:effectLst/>
        </p:spPr>
        <p:txBody>
          <a:bodyPr wrap="square">
            <a:spAutoFit/>
          </a:bodyPr>
          <a:lstStyle/>
          <a:p>
            <a:pPr algn="ctr">
              <a:spcBef>
                <a:spcPts val="0"/>
              </a:spcBef>
              <a:spcAft>
                <a:spcPts val="0"/>
              </a:spcAft>
            </a:pPr>
            <a:endParaRPr lang="en-GB" sz="3600" b="1" dirty="0">
              <a:solidFill>
                <a:schemeClr val="bg1"/>
              </a:solidFill>
            </a:endParaRPr>
          </a:p>
          <a:p>
            <a:pPr algn="ctr">
              <a:spcBef>
                <a:spcPts val="0"/>
              </a:spcBef>
              <a:spcAft>
                <a:spcPts val="0"/>
              </a:spcAft>
            </a:pPr>
            <a:r>
              <a:rPr lang="en-GB" sz="3600" b="1" dirty="0">
                <a:solidFill>
                  <a:schemeClr val="bg1"/>
                </a:solidFill>
              </a:rPr>
              <a:t>Grammar as Choice:</a:t>
            </a:r>
          </a:p>
          <a:p>
            <a:pPr algn="ctr">
              <a:spcBef>
                <a:spcPts val="0"/>
              </a:spcBef>
              <a:spcAft>
                <a:spcPts val="0"/>
              </a:spcAft>
            </a:pPr>
            <a:r>
              <a:rPr lang="en-GB" sz="3600" b="1" dirty="0">
                <a:solidFill>
                  <a:schemeClr val="bg1"/>
                </a:solidFill>
              </a:rPr>
              <a:t>The LEAD Principles</a:t>
            </a:r>
          </a:p>
          <a:p>
            <a:pPr algn="ctr">
              <a:lnSpc>
                <a:spcPts val="2800"/>
              </a:lnSpc>
              <a:spcBef>
                <a:spcPts val="0"/>
              </a:spcBef>
              <a:spcAft>
                <a:spcPts val="0"/>
              </a:spcAft>
            </a:pPr>
            <a:endParaRPr lang="en-GB" sz="2000" dirty="0">
              <a:solidFill>
                <a:schemeClr val="bg1"/>
              </a:solidFill>
            </a:endParaRPr>
          </a:p>
          <a:p>
            <a:pPr algn="ctr"/>
            <a:endParaRPr lang="en-GB" sz="3600" b="1" dirty="0">
              <a:solidFill>
                <a:schemeClr val="bg1"/>
              </a:solidFill>
            </a:endParaRPr>
          </a:p>
          <a:p>
            <a:pPr algn="ctr"/>
            <a:endParaRPr lang="en-GB" sz="3600" dirty="0">
              <a:solidFill>
                <a:schemeClr val="bg1"/>
              </a:solidFill>
            </a:endParaRPr>
          </a:p>
        </p:txBody>
      </p:sp>
      <p:pic>
        <p:nvPicPr>
          <p:cNvPr id="13317" name="Picture 5" descr="UniLogo"/>
          <p:cNvPicPr>
            <a:picLocks noChangeAspect="1" noChangeArrowheads="1"/>
          </p:cNvPicPr>
          <p:nvPr/>
        </p:nvPicPr>
        <p:blipFill>
          <a:blip r:embed="rId5" cstate="print"/>
          <a:srcRect/>
          <a:stretch>
            <a:fillRect/>
          </a:stretch>
        </p:blipFill>
        <p:spPr bwMode="auto">
          <a:xfrm>
            <a:off x="7077826" y="5539169"/>
            <a:ext cx="1661746" cy="685800"/>
          </a:xfrm>
          <a:prstGeom prst="rect">
            <a:avLst/>
          </a:prstGeom>
          <a:noFill/>
          <a:ln w="9525">
            <a:noFill/>
            <a:miter lim="800000"/>
            <a:headEnd/>
            <a:tailEnd/>
          </a:ln>
        </p:spPr>
      </p:pic>
      <p:sp>
        <p:nvSpPr>
          <p:cNvPr id="4" name="TextBox 3"/>
          <p:cNvSpPr txBox="1"/>
          <p:nvPr/>
        </p:nvSpPr>
        <p:spPr>
          <a:xfrm>
            <a:off x="3563888" y="4581128"/>
            <a:ext cx="4879765" cy="490134"/>
          </a:xfrm>
          <a:prstGeom prst="rect">
            <a:avLst/>
          </a:prstGeom>
          <a:noFill/>
        </p:spPr>
        <p:txBody>
          <a:bodyPr wrap="square" rtlCol="0">
            <a:spAutoFit/>
          </a:bodyPr>
          <a:lstStyle/>
          <a:p>
            <a:pPr algn="ctr"/>
            <a:r>
              <a:rPr lang="en-GB" sz="2585" dirty="0"/>
              <a:t>Debra Myhill</a:t>
            </a:r>
          </a:p>
        </p:txBody>
      </p:sp>
      <p:sp>
        <p:nvSpPr>
          <p:cNvPr id="2" name="TextBox 1"/>
          <p:cNvSpPr txBox="1"/>
          <p:nvPr/>
        </p:nvSpPr>
        <p:spPr>
          <a:xfrm>
            <a:off x="179512" y="4953898"/>
            <a:ext cx="4176464" cy="1528624"/>
          </a:xfrm>
          <a:prstGeom prst="rect">
            <a:avLst/>
          </a:prstGeom>
          <a:noFill/>
        </p:spPr>
        <p:txBody>
          <a:bodyPr wrap="square" rtlCol="0">
            <a:spAutoFit/>
          </a:bodyPr>
          <a:lstStyle/>
          <a:p>
            <a:pPr algn="ctr">
              <a:lnSpc>
                <a:spcPts val="2800"/>
              </a:lnSpc>
              <a:spcBef>
                <a:spcPts val="0"/>
              </a:spcBef>
              <a:spcAft>
                <a:spcPts val="0"/>
              </a:spcAft>
            </a:pPr>
            <a:r>
              <a:rPr lang="en-GB" i="1" dirty="0"/>
              <a:t>All art is achieved through the exercise of a craft, and every craft has its rudiments that must be taught.</a:t>
            </a:r>
          </a:p>
          <a:p>
            <a:pPr algn="ctr">
              <a:lnSpc>
                <a:spcPts val="2800"/>
              </a:lnSpc>
              <a:spcBef>
                <a:spcPts val="0"/>
              </a:spcBef>
              <a:spcAft>
                <a:spcPts val="0"/>
              </a:spcAft>
            </a:pPr>
            <a:r>
              <a:rPr lang="en-GB" dirty="0"/>
              <a:t>Fairfax and Moat (1998</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advTm="844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21" y="182107"/>
            <a:ext cx="8229600" cy="1266092"/>
          </a:xfrm>
        </p:spPr>
        <p:txBody>
          <a:bodyPr/>
          <a:lstStyle/>
          <a:p>
            <a:r>
              <a:rPr lang="en-GB"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Grammar as Choice </a:t>
            </a:r>
            <a:endParaRPr lang="en-GB" sz="4400" dirty="0">
              <a:latin typeface="Arial" panose="020B0604020202020204" pitchFamily="34" charset="0"/>
              <a:cs typeface="Arial" panose="020B0604020202020204" pitchFamily="34" charset="0"/>
            </a:endParaRPr>
          </a:p>
        </p:txBody>
      </p:sp>
      <p:pic>
        <p:nvPicPr>
          <p:cNvPr id="5"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05122" y="1648901"/>
            <a:ext cx="7585957" cy="54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921" y="3594171"/>
            <a:ext cx="7455877" cy="54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42037" y="2239839"/>
            <a:ext cx="7520917" cy="1169551"/>
          </a:xfrm>
          <a:prstGeom prst="rect">
            <a:avLst/>
          </a:prstGeom>
          <a:noFill/>
        </p:spPr>
        <p:txBody>
          <a:bodyPr wrap="square" rtlCol="0">
            <a:spAutoFit/>
          </a:bodyPr>
          <a:lstStyle/>
          <a:p>
            <a:pPr marL="357188" indent="-357188">
              <a:lnSpc>
                <a:spcPts val="2769"/>
              </a:lnSpc>
              <a:buFont typeface="Wingdings" panose="05000000000000000000" pitchFamily="2" charset="2"/>
              <a:buChar char="q"/>
            </a:pPr>
            <a:r>
              <a:rPr lang="en-GB" dirty="0">
                <a:latin typeface="+mn-lt"/>
              </a:rPr>
              <a:t>Read this sentence aloud – where will you put the emphasis?</a:t>
            </a:r>
          </a:p>
          <a:p>
            <a:pPr marL="357188" indent="-357188">
              <a:lnSpc>
                <a:spcPts val="2769"/>
              </a:lnSpc>
              <a:buFont typeface="Wingdings" panose="05000000000000000000" pitchFamily="2" charset="2"/>
              <a:buChar char="q"/>
            </a:pPr>
            <a:r>
              <a:rPr lang="en-GB" dirty="0">
                <a:latin typeface="+mn-lt"/>
              </a:rPr>
              <a:t>What possibilities are there for re-ordering this sentence?</a:t>
            </a:r>
          </a:p>
          <a:p>
            <a:pPr marL="357188" indent="-357188">
              <a:lnSpc>
                <a:spcPts val="2769"/>
              </a:lnSpc>
              <a:buFont typeface="Wingdings" panose="05000000000000000000" pitchFamily="2" charset="2"/>
              <a:buChar char="q"/>
            </a:pPr>
            <a:r>
              <a:rPr lang="en-GB" dirty="0">
                <a:latin typeface="+mn-lt"/>
              </a:rPr>
              <a:t>How does this change the emphasis?</a:t>
            </a:r>
          </a:p>
        </p:txBody>
      </p:sp>
      <p:sp>
        <p:nvSpPr>
          <p:cNvPr id="9" name="TextBox 8"/>
          <p:cNvSpPr txBox="1"/>
          <p:nvPr/>
        </p:nvSpPr>
        <p:spPr>
          <a:xfrm>
            <a:off x="242037" y="4303816"/>
            <a:ext cx="7355459" cy="2426305"/>
          </a:xfrm>
          <a:prstGeom prst="rect">
            <a:avLst/>
          </a:prstGeom>
          <a:noFill/>
        </p:spPr>
        <p:txBody>
          <a:bodyPr wrap="square" rtlCol="0">
            <a:spAutoFit/>
          </a:bodyPr>
          <a:lstStyle/>
          <a:p>
            <a:pPr marL="357188" indent="-357188">
              <a:lnSpc>
                <a:spcPts val="2585"/>
              </a:lnSpc>
              <a:buFont typeface="Wingdings" panose="05000000000000000000" pitchFamily="2" charset="2"/>
              <a:buChar char="q"/>
            </a:pPr>
            <a:r>
              <a:rPr lang="en-GB" dirty="0">
                <a:latin typeface="+mn-lt"/>
              </a:rPr>
              <a:t>Read both these sentences aloud – how do they portray this moment in the plot differently?  How might you film these two sentences?</a:t>
            </a:r>
          </a:p>
          <a:p>
            <a:pPr marL="357188" indent="-357188">
              <a:lnSpc>
                <a:spcPts val="2585"/>
              </a:lnSpc>
              <a:buFont typeface="Wingdings" panose="05000000000000000000" pitchFamily="2" charset="2"/>
              <a:buChar char="q"/>
            </a:pPr>
            <a:r>
              <a:rPr lang="en-GB" dirty="0">
                <a:latin typeface="+mn-lt"/>
              </a:rPr>
              <a:t>What do you think is the effect of moving the adverbial ‘</a:t>
            </a:r>
            <a:r>
              <a:rPr lang="en-GB" i="1" dirty="0">
                <a:latin typeface="+mn-lt"/>
              </a:rPr>
              <a:t>out of the mists</a:t>
            </a:r>
            <a:r>
              <a:rPr lang="en-GB" dirty="0">
                <a:latin typeface="+mn-lt"/>
              </a:rPr>
              <a:t>’ to different places in the sentence?</a:t>
            </a:r>
          </a:p>
          <a:p>
            <a:pPr marL="357188" indent="-357188">
              <a:lnSpc>
                <a:spcPts val="2585"/>
              </a:lnSpc>
              <a:buFont typeface="Wingdings" panose="05000000000000000000" pitchFamily="2" charset="2"/>
              <a:buChar char="q"/>
            </a:pPr>
            <a:r>
              <a:rPr lang="en-GB" dirty="0">
                <a:latin typeface="+mn-lt"/>
              </a:rPr>
              <a:t>What do you think is the effect of the putting the subject (</a:t>
            </a:r>
            <a:r>
              <a:rPr lang="en-GB" i="1" dirty="0">
                <a:latin typeface="+mn-lt"/>
              </a:rPr>
              <a:t>a figure</a:t>
            </a:r>
            <a:r>
              <a:rPr lang="en-GB" dirty="0">
                <a:latin typeface="+mn-lt"/>
              </a:rPr>
              <a:t>) after the verb (</a:t>
            </a:r>
            <a:r>
              <a:rPr lang="en-GB" i="1" dirty="0">
                <a:latin typeface="+mn-lt"/>
              </a:rPr>
              <a:t>came</a:t>
            </a:r>
            <a:r>
              <a:rPr lang="en-GB" dirty="0">
                <a:latin typeface="+mn-lt"/>
              </a:rPr>
              <a:t>) in the first sentence ?</a:t>
            </a:r>
          </a:p>
        </p:txBody>
      </p:sp>
      <p:sp>
        <p:nvSpPr>
          <p:cNvPr id="10" name="Rounded Rectangle 9"/>
          <p:cNvSpPr/>
          <p:nvPr/>
        </p:nvSpPr>
        <p:spPr>
          <a:xfrm>
            <a:off x="7374763" y="4228018"/>
            <a:ext cx="1672409" cy="705869"/>
          </a:xfrm>
          <a:prstGeom prst="roundRect">
            <a:avLst/>
          </a:prstGeom>
          <a:solidFill>
            <a:srgbClr val="FFFF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panose="020F0502020204030204" pitchFamily="34" charset="0"/>
              </a:rPr>
              <a:t>Discussion</a:t>
            </a:r>
          </a:p>
        </p:txBody>
      </p:sp>
      <p:sp>
        <p:nvSpPr>
          <p:cNvPr id="11" name="Rounded Rectangle 10"/>
          <p:cNvSpPr/>
          <p:nvPr/>
        </p:nvSpPr>
        <p:spPr>
          <a:xfrm>
            <a:off x="7036651" y="2425427"/>
            <a:ext cx="1805346" cy="886440"/>
          </a:xfrm>
          <a:prstGeom prst="roundRect">
            <a:avLst/>
          </a:prstGeom>
          <a:solidFill>
            <a:srgbClr val="FFFF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panose="020F0502020204030204" pitchFamily="34" charset="0"/>
              </a:rPr>
              <a:t>Links between grammar and meaning</a:t>
            </a:r>
          </a:p>
        </p:txBody>
      </p:sp>
      <p:sp>
        <p:nvSpPr>
          <p:cNvPr id="12" name="Rounded Rectangle 11"/>
          <p:cNvSpPr/>
          <p:nvPr/>
        </p:nvSpPr>
        <p:spPr>
          <a:xfrm>
            <a:off x="7036651" y="733533"/>
            <a:ext cx="1805346" cy="714666"/>
          </a:xfrm>
          <a:prstGeom prst="roundRect">
            <a:avLst/>
          </a:prstGeom>
          <a:solidFill>
            <a:srgbClr val="FFFF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panose="020F0502020204030204" pitchFamily="34" charset="0"/>
              </a:rPr>
              <a:t>Authentic text</a:t>
            </a:r>
          </a:p>
        </p:txBody>
      </p:sp>
      <p:sp>
        <p:nvSpPr>
          <p:cNvPr id="13" name="Rounded Rectangle 12"/>
          <p:cNvSpPr/>
          <p:nvPr/>
        </p:nvSpPr>
        <p:spPr>
          <a:xfrm>
            <a:off x="7647705" y="5427634"/>
            <a:ext cx="1399467" cy="705869"/>
          </a:xfrm>
          <a:prstGeom prst="roundRect">
            <a:avLst/>
          </a:prstGeom>
          <a:solidFill>
            <a:srgbClr val="FFFF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panose="020F0502020204030204" pitchFamily="34" charset="0"/>
              </a:rPr>
              <a:t>Examples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962244387"/>
      </p:ext>
    </p:extLst>
  </p:cSld>
  <p:clrMapOvr>
    <a:masterClrMapping/>
  </p:clrMapOvr>
  <mc:AlternateContent xmlns:mc="http://schemas.openxmlformats.org/markup-compatibility/2006" xmlns:p14="http://schemas.microsoft.com/office/powerpoint/2010/main">
    <mc:Choice Requires="p14">
      <p:transition spd="slow" p14:dur="2000" advTm="73579"/>
    </mc:Choice>
    <mc:Fallback xmlns="">
      <p:transition spd="slow" advTm="7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8" grpId="0"/>
      <p:bldP spid="9" grpId="0"/>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579296" cy="1371600"/>
          </a:xfrm>
        </p:spPr>
        <p:txBody>
          <a:bodyPr/>
          <a:lstStyle/>
          <a:p>
            <a:r>
              <a:rPr lang="en-GB" sz="3800" dirty="0">
                <a:effectLst>
                  <a:outerShdw blurRad="38100" dist="38100" dir="2700000" algn="tl">
                    <a:srgbClr val="000000">
                      <a:alpha val="43137"/>
                    </a:srgbClr>
                  </a:outerShdw>
                </a:effectLst>
              </a:rPr>
              <a:t>Verbalising the Grammar-Writing Link</a:t>
            </a:r>
          </a:p>
        </p:txBody>
      </p:sp>
      <p:sp>
        <p:nvSpPr>
          <p:cNvPr id="3" name="Content Placeholder 2"/>
          <p:cNvSpPr>
            <a:spLocks noGrp="1"/>
          </p:cNvSpPr>
          <p:nvPr>
            <p:ph idx="1"/>
          </p:nvPr>
        </p:nvSpPr>
        <p:spPr>
          <a:xfrm>
            <a:off x="575556" y="4005064"/>
            <a:ext cx="7992888" cy="2376264"/>
          </a:xfrm>
          <a:solidFill>
            <a:srgbClr val="FFFFCC"/>
          </a:solidFill>
          <a:ln>
            <a:solidFill>
              <a:schemeClr val="tx1"/>
            </a:solidFill>
          </a:ln>
        </p:spPr>
        <p:txBody>
          <a:bodyPr/>
          <a:lstStyle/>
          <a:p>
            <a:pPr marL="59357" indent="0">
              <a:lnSpc>
                <a:spcPts val="2400"/>
              </a:lnSpc>
              <a:spcBef>
                <a:spcPts val="0"/>
              </a:spcBef>
              <a:spcAft>
                <a:spcPts val="554"/>
              </a:spcAft>
              <a:buClrTx/>
              <a:buSzPct val="80000"/>
              <a:buNone/>
            </a:pPr>
            <a:r>
              <a:rPr lang="en-GB" sz="1800" u="sng" dirty="0"/>
              <a:t>Verbalisation to share with students:</a:t>
            </a:r>
          </a:p>
          <a:p>
            <a:pPr marL="59357" indent="0">
              <a:lnSpc>
                <a:spcPts val="2400"/>
              </a:lnSpc>
              <a:spcBef>
                <a:spcPts val="0"/>
              </a:spcBef>
              <a:spcAft>
                <a:spcPts val="554"/>
              </a:spcAft>
              <a:buClrTx/>
              <a:buSzPct val="80000"/>
              <a:buNone/>
            </a:pPr>
            <a:r>
              <a:rPr lang="en-GB" sz="1800" dirty="0"/>
              <a:t>When you are creating characters in narrative, you can think about </a:t>
            </a:r>
            <a:r>
              <a:rPr lang="en-GB" sz="1800" dirty="0">
                <a:solidFill>
                  <a:srgbClr val="FF0000"/>
                </a:solidFill>
              </a:rPr>
              <a:t>how you provide descriptive detail in prepositional phrases, </a:t>
            </a:r>
            <a:r>
              <a:rPr lang="en-GB" sz="1800" dirty="0"/>
              <a:t>which helps your reader to think about, or infer, what kind of person they are.</a:t>
            </a:r>
            <a:endParaRPr lang="en-GB" sz="1800" dirty="0">
              <a:solidFill>
                <a:srgbClr val="FF0000"/>
              </a:solidFill>
            </a:endParaRPr>
          </a:p>
          <a:p>
            <a:pPr marL="0" indent="0">
              <a:lnSpc>
                <a:spcPts val="2800"/>
              </a:lnSpc>
              <a:spcBef>
                <a:spcPts val="0"/>
              </a:spcBef>
              <a:buNone/>
            </a:pPr>
            <a:r>
              <a:rPr lang="en-GB" sz="1800" dirty="0"/>
              <a:t>Choose your descriptive detail carefully! </a:t>
            </a:r>
          </a:p>
        </p:txBody>
      </p:sp>
      <p:sp>
        <p:nvSpPr>
          <p:cNvPr id="4" name="TextBox 3"/>
          <p:cNvSpPr txBox="1"/>
          <p:nvPr/>
        </p:nvSpPr>
        <p:spPr>
          <a:xfrm>
            <a:off x="575556" y="1700808"/>
            <a:ext cx="7992888" cy="1887696"/>
          </a:xfrm>
          <a:prstGeom prst="rect">
            <a:avLst/>
          </a:prstGeom>
          <a:noFill/>
          <a:ln>
            <a:solidFill>
              <a:schemeClr val="tx1"/>
            </a:solidFill>
          </a:ln>
        </p:spPr>
        <p:txBody>
          <a:bodyPr wrap="square" rtlCol="0">
            <a:spAutoFit/>
          </a:bodyPr>
          <a:lstStyle/>
          <a:p>
            <a:pPr>
              <a:lnSpc>
                <a:spcPts val="2800"/>
              </a:lnSpc>
            </a:pPr>
            <a:r>
              <a:rPr lang="en-GB" dirty="0"/>
              <a:t>A crucial element of the LEAD principles is helping writers to think explicitly (</a:t>
            </a:r>
            <a:r>
              <a:rPr lang="en-GB" dirty="0" err="1"/>
              <a:t>metalinguistically</a:t>
            </a:r>
            <a:r>
              <a:rPr lang="en-GB" dirty="0"/>
              <a:t>) about the choices they make.  As a teacher, you need to support this by being crystal clear yourself about how you verbalise the link between a grammar choice and its effect in a particular text/context.  Then express this in student-friendly language, as below.</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00022400"/>
      </p:ext>
    </p:extLst>
  </p:cSld>
  <p:clrMapOvr>
    <a:masterClrMapping/>
  </p:clrMapOvr>
  <mc:AlternateContent xmlns:mc="http://schemas.openxmlformats.org/markup-compatibility/2006" xmlns:p14="http://schemas.microsoft.com/office/powerpoint/2010/main">
    <mc:Choice Requires="p14">
      <p:transition spd="slow" p14:dur="2000" advTm="114607"/>
    </mc:Choice>
    <mc:Fallback xmlns="">
      <p:transition spd="slow" advTm="11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634" y="260648"/>
            <a:ext cx="8229600" cy="1371600"/>
          </a:xfrm>
        </p:spPr>
        <p:txBody>
          <a:bodyPr/>
          <a:lstStyle/>
          <a:p>
            <a:r>
              <a:rPr lang="en-GB" dirty="0">
                <a:effectLst>
                  <a:outerShdw blurRad="38100" dist="38100" dir="2700000" algn="tl">
                    <a:srgbClr val="000000">
                      <a:alpha val="43137"/>
                    </a:srgbClr>
                  </a:outerShdw>
                </a:effectLst>
              </a:rPr>
              <a:t>Grammar as Choice: Key Message</a:t>
            </a:r>
          </a:p>
        </p:txBody>
      </p:sp>
      <p:sp>
        <p:nvSpPr>
          <p:cNvPr id="3" name="Content Placeholder 2"/>
          <p:cNvSpPr>
            <a:spLocks noGrp="1"/>
          </p:cNvSpPr>
          <p:nvPr>
            <p:ph idx="1"/>
          </p:nvPr>
        </p:nvSpPr>
        <p:spPr>
          <a:xfrm>
            <a:off x="441521" y="1916832"/>
            <a:ext cx="8229600" cy="4176464"/>
          </a:xfrm>
        </p:spPr>
        <p:txBody>
          <a:bodyPr/>
          <a:lstStyle/>
          <a:p>
            <a:pPr>
              <a:lnSpc>
                <a:spcPts val="2800"/>
              </a:lnSpc>
              <a:spcBef>
                <a:spcPts val="0"/>
              </a:spcBef>
              <a:buClr>
                <a:schemeClr val="tx1"/>
              </a:buClr>
              <a:buSzPct val="80000"/>
              <a:buFont typeface="Wingdings" panose="05000000000000000000" pitchFamily="2" charset="2"/>
              <a:buChar char="q"/>
            </a:pPr>
            <a:r>
              <a:rPr lang="en-GB" sz="1800" dirty="0">
                <a:solidFill>
                  <a:srgbClr val="7030A0"/>
                </a:solidFill>
              </a:rPr>
              <a:t>Teaching writing with attention to grammar is not about telling children how they should write; it is about showing them the repertoire of choices available to them, and discussing how those choices create different meanings.</a:t>
            </a:r>
          </a:p>
          <a:p>
            <a:pPr>
              <a:lnSpc>
                <a:spcPts val="2800"/>
              </a:lnSpc>
              <a:spcBef>
                <a:spcPts val="0"/>
              </a:spcBef>
              <a:buClr>
                <a:schemeClr val="tx1"/>
              </a:buClr>
              <a:buSzPct val="80000"/>
              <a:buFont typeface="Wingdings" panose="05000000000000000000" pitchFamily="2" charset="2"/>
              <a:buChar char="q"/>
            </a:pPr>
            <a:endParaRPr lang="en-GB" sz="1800" dirty="0"/>
          </a:p>
          <a:p>
            <a:pPr marL="0" indent="0">
              <a:lnSpc>
                <a:spcPts val="2800"/>
              </a:lnSpc>
              <a:spcBef>
                <a:spcPts val="0"/>
              </a:spcBef>
              <a:buClr>
                <a:schemeClr val="tx1"/>
              </a:buClr>
              <a:buSzPct val="80000"/>
              <a:buNone/>
            </a:pPr>
            <a:r>
              <a:rPr lang="en-GB" sz="1800" dirty="0"/>
              <a:t>NOT:</a:t>
            </a:r>
          </a:p>
          <a:p>
            <a:pPr>
              <a:lnSpc>
                <a:spcPts val="2800"/>
              </a:lnSpc>
              <a:spcBef>
                <a:spcPts val="0"/>
              </a:spcBef>
              <a:buClr>
                <a:schemeClr val="tx1"/>
              </a:buClr>
              <a:buSzPct val="80000"/>
              <a:buFont typeface="Wingdings" panose="05000000000000000000" pitchFamily="2" charset="2"/>
              <a:buChar char="q"/>
            </a:pPr>
            <a:r>
              <a:rPr lang="en-GB" sz="1800" dirty="0"/>
              <a:t>You should use fronted adverbials to make your writing better.</a:t>
            </a:r>
          </a:p>
          <a:p>
            <a:pPr>
              <a:lnSpc>
                <a:spcPts val="2800"/>
              </a:lnSpc>
              <a:spcBef>
                <a:spcPts val="0"/>
              </a:spcBef>
              <a:buClr>
                <a:schemeClr val="tx1"/>
              </a:buClr>
              <a:buSzPct val="80000"/>
              <a:buFont typeface="Wingdings" panose="05000000000000000000" pitchFamily="2" charset="2"/>
              <a:buChar char="q"/>
            </a:pPr>
            <a:endParaRPr lang="en-GB" sz="1800" dirty="0"/>
          </a:p>
          <a:p>
            <a:pPr marL="0" indent="0">
              <a:lnSpc>
                <a:spcPts val="2800"/>
              </a:lnSpc>
              <a:spcBef>
                <a:spcPts val="0"/>
              </a:spcBef>
              <a:buClr>
                <a:schemeClr val="tx1"/>
              </a:buClr>
              <a:buSzPct val="80000"/>
              <a:buNone/>
            </a:pPr>
            <a:r>
              <a:rPr lang="en-GB" sz="1800" dirty="0"/>
              <a:t>BUT:</a:t>
            </a:r>
          </a:p>
          <a:p>
            <a:pPr>
              <a:lnSpc>
                <a:spcPts val="2800"/>
              </a:lnSpc>
              <a:spcBef>
                <a:spcPts val="0"/>
              </a:spcBef>
              <a:buClr>
                <a:schemeClr val="tx1"/>
              </a:buClr>
              <a:buSzPct val="80000"/>
              <a:buFont typeface="Wingdings" panose="05000000000000000000" pitchFamily="2" charset="2"/>
              <a:buChar char="q"/>
            </a:pPr>
            <a:r>
              <a:rPr lang="en-GB" sz="1800" dirty="0"/>
              <a:t>What happens if you move that adverbial to the front of the sentence?  How does it change how we read this sentence?</a:t>
            </a:r>
          </a:p>
        </p:txBody>
      </p:sp>
      <p:sp>
        <p:nvSpPr>
          <p:cNvPr id="4" name="Slide Number Placeholder 3"/>
          <p:cNvSpPr>
            <a:spLocks noGrp="1"/>
          </p:cNvSpPr>
          <p:nvPr>
            <p:ph type="sldNum" sz="quarter" idx="11"/>
          </p:nvPr>
        </p:nvSpPr>
        <p:spPr/>
        <p:txBody>
          <a:bodyPr/>
          <a:lstStyle/>
          <a:p>
            <a:fld id="{132371F7-CEE0-4AF0-87BE-4D51F1612E4F}" type="slidenum">
              <a:rPr lang="en-US" smtClean="0"/>
              <a:pPr/>
              <a:t>12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22417622"/>
      </p:ext>
    </p:extLst>
  </p:cSld>
  <p:clrMapOvr>
    <a:masterClrMapping/>
  </p:clrMapOvr>
  <mc:AlternateContent xmlns:mc="http://schemas.openxmlformats.org/markup-compatibility/2006" xmlns:p14="http://schemas.microsoft.com/office/powerpoint/2010/main">
    <mc:Choice Requires="p14">
      <p:transition spd="slow" p14:dur="2000" advTm="82015"/>
    </mc:Choice>
    <mc:Fallback xmlns="">
      <p:transition spd="slow" advTm="82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63" y="332656"/>
            <a:ext cx="8229600" cy="1266092"/>
          </a:xfrm>
        </p:spPr>
        <p:txBody>
          <a:bodyPr/>
          <a:lstStyle/>
          <a:p>
            <a:r>
              <a:rPr lang="en-GB" sz="4400" dirty="0" err="1">
                <a:solidFill>
                  <a:srgbClr val="7030A0"/>
                </a:solidFill>
                <a:effectLst>
                  <a:outerShdw blurRad="38100" dist="38100" dir="2700000" algn="tl">
                    <a:srgbClr val="000000">
                      <a:alpha val="43137"/>
                    </a:srgbClr>
                  </a:outerShdw>
                </a:effectLst>
                <a:latin typeface="Bodoni MT Black" panose="02070A03080606020203" pitchFamily="18" charset="0"/>
              </a:rPr>
              <a:t>LEAD</a:t>
            </a:r>
            <a:r>
              <a:rPr lang="en-GB" sz="4400" dirty="0" err="1">
                <a:effectLst>
                  <a:outerShdw blurRad="38100" dist="38100" dir="2700000" algn="tl">
                    <a:srgbClr val="000000">
                      <a:alpha val="43137"/>
                    </a:srgbClr>
                  </a:outerShdw>
                </a:effectLst>
              </a:rPr>
              <a:t>ing</a:t>
            </a:r>
            <a:r>
              <a:rPr lang="en-GB" sz="4400" dirty="0">
                <a:effectLst>
                  <a:outerShdw blurRad="38100" dist="38100" dir="2700000" algn="tl">
                    <a:srgbClr val="000000">
                      <a:alpha val="43137"/>
                    </a:srgbClr>
                  </a:outerShdw>
                </a:effectLst>
              </a:rPr>
              <a:t> Young Writers</a:t>
            </a:r>
          </a:p>
        </p:txBody>
      </p:sp>
      <p:sp>
        <p:nvSpPr>
          <p:cNvPr id="3" name="Content Placeholder 2"/>
          <p:cNvSpPr>
            <a:spLocks noGrp="1"/>
          </p:cNvSpPr>
          <p:nvPr>
            <p:ph idx="1"/>
          </p:nvPr>
        </p:nvSpPr>
        <p:spPr>
          <a:xfrm>
            <a:off x="457200" y="1770460"/>
            <a:ext cx="8229600" cy="4317297"/>
          </a:xfrm>
        </p:spPr>
        <p:txBody>
          <a:bodyPr/>
          <a:lstStyle/>
          <a:p>
            <a:pPr>
              <a:lnSpc>
                <a:spcPts val="3000"/>
              </a:lnSpc>
              <a:spcBef>
                <a:spcPts val="0"/>
              </a:spcBef>
              <a:spcAft>
                <a:spcPts val="1200"/>
              </a:spcAft>
              <a:buClrTx/>
              <a:buSzPct val="80000"/>
              <a:buFont typeface="Wingdings" panose="05000000000000000000" pitchFamily="2" charset="2"/>
              <a:buChar char="q"/>
            </a:pPr>
            <a:r>
              <a:rPr lang="en-GB" sz="2000" dirty="0"/>
              <a:t>Create a habit of </a:t>
            </a:r>
            <a:r>
              <a:rPr lang="en-GB" sz="2000" i="1" dirty="0">
                <a:solidFill>
                  <a:srgbClr val="7030A0"/>
                </a:solidFill>
              </a:rPr>
              <a:t>noticing</a:t>
            </a:r>
            <a:r>
              <a:rPr lang="en-GB" sz="2000" dirty="0"/>
              <a:t>: attention to language</a:t>
            </a:r>
          </a:p>
          <a:p>
            <a:pPr>
              <a:lnSpc>
                <a:spcPts val="3000"/>
              </a:lnSpc>
              <a:spcBef>
                <a:spcPts val="0"/>
              </a:spcBef>
              <a:spcAft>
                <a:spcPts val="1200"/>
              </a:spcAft>
              <a:buClrTx/>
              <a:buSzPct val="80000"/>
              <a:buFont typeface="Wingdings" panose="05000000000000000000" pitchFamily="2" charset="2"/>
              <a:buChar char="q"/>
            </a:pPr>
            <a:r>
              <a:rPr lang="en-GB" sz="2000" dirty="0"/>
              <a:t>Generate opportunities to </a:t>
            </a:r>
            <a:r>
              <a:rPr lang="en-GB" sz="2000" i="1" dirty="0">
                <a:solidFill>
                  <a:srgbClr val="7030A0"/>
                </a:solidFill>
              </a:rPr>
              <a:t>play</a:t>
            </a:r>
            <a:r>
              <a:rPr lang="en-GB" sz="2000" dirty="0"/>
              <a:t> with language, including lexical and syntactical units</a:t>
            </a:r>
          </a:p>
          <a:p>
            <a:pPr>
              <a:lnSpc>
                <a:spcPts val="3000"/>
              </a:lnSpc>
              <a:spcBef>
                <a:spcPts val="0"/>
              </a:spcBef>
              <a:spcAft>
                <a:spcPts val="1200"/>
              </a:spcAft>
              <a:buClrTx/>
              <a:buSzPct val="80000"/>
              <a:buFont typeface="Wingdings" panose="05000000000000000000" pitchFamily="2" charset="2"/>
              <a:buChar char="q"/>
            </a:pPr>
            <a:r>
              <a:rPr lang="en-GB" sz="2000" dirty="0"/>
              <a:t>Use discussion to </a:t>
            </a:r>
            <a:r>
              <a:rPr lang="en-GB" sz="2000" i="1" dirty="0">
                <a:solidFill>
                  <a:srgbClr val="7030A0"/>
                </a:solidFill>
              </a:rPr>
              <a:t>talk explicitly about language choices </a:t>
            </a:r>
            <a:r>
              <a:rPr lang="en-GB" sz="2000" dirty="0"/>
              <a:t>and how they help us see, feel or think</a:t>
            </a:r>
          </a:p>
          <a:p>
            <a:pPr>
              <a:lnSpc>
                <a:spcPts val="3000"/>
              </a:lnSpc>
              <a:spcBef>
                <a:spcPts val="0"/>
              </a:spcBef>
              <a:spcAft>
                <a:spcPts val="1200"/>
              </a:spcAft>
              <a:buClrTx/>
              <a:buSzPct val="80000"/>
              <a:buFont typeface="Wingdings" panose="05000000000000000000" pitchFamily="2" charset="2"/>
              <a:buChar char="q"/>
            </a:pPr>
            <a:r>
              <a:rPr lang="en-GB" sz="2000" dirty="0"/>
              <a:t>Use </a:t>
            </a:r>
            <a:r>
              <a:rPr lang="en-GB" sz="2000" i="1" dirty="0">
                <a:solidFill>
                  <a:srgbClr val="7030A0"/>
                </a:solidFill>
              </a:rPr>
              <a:t>grammatical terminology incidentally </a:t>
            </a:r>
            <a:r>
              <a:rPr lang="en-GB" sz="2000" dirty="0"/>
              <a:t>and at a level relevant to the learners</a:t>
            </a:r>
          </a:p>
        </p:txBody>
      </p:sp>
      <p:sp>
        <p:nvSpPr>
          <p:cNvPr id="4" name="Slide Number Placeholder 3"/>
          <p:cNvSpPr>
            <a:spLocks noGrp="1"/>
          </p:cNvSpPr>
          <p:nvPr>
            <p:ph type="sldNum" sz="quarter" idx="11"/>
          </p:nvPr>
        </p:nvSpPr>
        <p:spPr/>
        <p:txBody>
          <a:bodyPr/>
          <a:lstStyle/>
          <a:p>
            <a:fld id="{132371F7-CEE0-4AF0-87BE-4D51F1612E4F}" type="slidenum">
              <a:rPr lang="en-US" smtClean="0"/>
              <a:pPr/>
              <a:t>13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4990364"/>
      </p:ext>
    </p:extLst>
  </p:cSld>
  <p:clrMapOvr>
    <a:masterClrMapping/>
  </p:clrMapOvr>
  <mc:AlternateContent xmlns:mc="http://schemas.openxmlformats.org/markup-compatibility/2006" xmlns:p14="http://schemas.microsoft.com/office/powerpoint/2010/main">
    <mc:Choice Requires="p14">
      <p:transition spd="slow" p14:dur="2000" advTm="112977"/>
    </mc:Choice>
    <mc:Fallback xmlns="">
      <p:transition spd="slow" advTm="11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49" y="188640"/>
            <a:ext cx="8229600" cy="1371600"/>
          </a:xfrm>
        </p:spPr>
        <p:txBody>
          <a:bodyPr/>
          <a:lstStyle/>
          <a:p>
            <a:r>
              <a:rPr lang="en-GB" dirty="0">
                <a:effectLst>
                  <a:outerShdw blurRad="38100" dist="38100" dir="2700000" algn="tl">
                    <a:srgbClr val="000000">
                      <a:alpha val="43137"/>
                    </a:srgbClr>
                  </a:outerShdw>
                </a:effectLst>
              </a:rPr>
              <a:t>The Power of Choice</a:t>
            </a:r>
          </a:p>
        </p:txBody>
      </p:sp>
      <p:sp>
        <p:nvSpPr>
          <p:cNvPr id="3" name="Content Placeholder 2"/>
          <p:cNvSpPr>
            <a:spLocks noGrp="1"/>
          </p:cNvSpPr>
          <p:nvPr>
            <p:ph idx="1"/>
          </p:nvPr>
        </p:nvSpPr>
        <p:spPr>
          <a:xfrm>
            <a:off x="611559" y="1532246"/>
            <a:ext cx="5542039" cy="4273018"/>
          </a:xfrm>
          <a:solidFill>
            <a:srgbClr val="EFF9FF"/>
          </a:solidFill>
          <a:ln>
            <a:solidFill>
              <a:schemeClr val="tx1"/>
            </a:solidFill>
          </a:ln>
        </p:spPr>
        <p:txBody>
          <a:bodyPr/>
          <a:lstStyle/>
          <a:p>
            <a:pPr marL="82296" indent="0">
              <a:lnSpc>
                <a:spcPts val="2800"/>
              </a:lnSpc>
              <a:spcBef>
                <a:spcPts val="0"/>
              </a:spcBef>
              <a:buNone/>
            </a:pPr>
            <a:r>
              <a:rPr lang="en-US" sz="2000" dirty="0"/>
              <a:t>I found him in the garage on a Sunday afternoon. It was the day after we moved into Falconer Road. The winter was ending. Mum had said we’d be moving just in time for the spring.  Nobody else was there.  Just me.  The others were inside the house with Doctor Death, worrying about the baby.</a:t>
            </a:r>
            <a:endParaRPr lang="en-GB" sz="2000" dirty="0"/>
          </a:p>
          <a:p>
            <a:pPr marL="82296" indent="0">
              <a:lnSpc>
                <a:spcPts val="2800"/>
              </a:lnSpc>
              <a:spcBef>
                <a:spcPts val="0"/>
              </a:spcBef>
              <a:buNone/>
            </a:pPr>
            <a:r>
              <a:rPr lang="en-US" sz="2000" dirty="0"/>
              <a:t> </a:t>
            </a:r>
            <a:endParaRPr lang="en-GB" sz="2000" dirty="0"/>
          </a:p>
          <a:p>
            <a:pPr marL="82296" indent="0">
              <a:lnSpc>
                <a:spcPts val="2800"/>
              </a:lnSpc>
              <a:spcBef>
                <a:spcPts val="0"/>
              </a:spcBef>
              <a:buNone/>
            </a:pPr>
            <a:r>
              <a:rPr lang="en-US" sz="2000" dirty="0"/>
              <a:t>He was lying in there [</a:t>
            </a:r>
            <a:r>
              <a:rPr lang="en-US" sz="2000" dirty="0">
                <a:solidFill>
                  <a:srgbClr val="EFF9FF"/>
                </a:solidFill>
              </a:rPr>
              <a:t>in the darkness behind the tea chests, in the dust and dirt </a:t>
            </a:r>
            <a:r>
              <a:rPr lang="en-US" sz="2000" u="sng" dirty="0"/>
              <a:t>]</a:t>
            </a:r>
            <a:r>
              <a:rPr lang="en-US" sz="2000" dirty="0"/>
              <a:t>.   It was as if he’d been there forever.</a:t>
            </a:r>
            <a:endParaRPr lang="en-GB" sz="2000" dirty="0"/>
          </a:p>
        </p:txBody>
      </p:sp>
      <p:pic>
        <p:nvPicPr>
          <p:cNvPr id="1028" name="Picture 4" descr="Skell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12781">
            <a:off x="6844466" y="1711507"/>
            <a:ext cx="1629079" cy="25062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95118" y="4725144"/>
            <a:ext cx="2327773" cy="646331"/>
          </a:xfrm>
          <a:prstGeom prst="rect">
            <a:avLst/>
          </a:prstGeom>
          <a:noFill/>
          <a:ln>
            <a:solidFill>
              <a:schemeClr val="tx1"/>
            </a:solidFill>
          </a:ln>
        </p:spPr>
        <p:txBody>
          <a:bodyPr wrap="square" rtlCol="0">
            <a:spAutoFit/>
          </a:bodyPr>
          <a:lstStyle/>
          <a:p>
            <a:pPr algn="ctr"/>
            <a:r>
              <a:rPr lang="en-GB" dirty="0"/>
              <a:t>What do you think goes in the gap?</a:t>
            </a:r>
          </a:p>
        </p:txBody>
      </p:sp>
      <p:sp>
        <p:nvSpPr>
          <p:cNvPr id="4" name="Slide Number Placeholder 3"/>
          <p:cNvSpPr>
            <a:spLocks noGrp="1"/>
          </p:cNvSpPr>
          <p:nvPr>
            <p:ph type="sldNum" sz="quarter" idx="11"/>
          </p:nvPr>
        </p:nvSpPr>
        <p:spPr/>
        <p:txBody>
          <a:bodyPr/>
          <a:lstStyle/>
          <a:p>
            <a:fld id="{132371F7-CEE0-4AF0-87BE-4D51F1612E4F}" type="slidenum">
              <a:rPr lang="en-US" smtClean="0"/>
              <a:pPr/>
              <a:t>2</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21294598"/>
      </p:ext>
    </p:extLst>
  </p:cSld>
  <p:clrMapOvr>
    <a:masterClrMapping/>
  </p:clrMapOvr>
  <mc:AlternateContent xmlns:mc="http://schemas.openxmlformats.org/markup-compatibility/2006" xmlns:p14="http://schemas.microsoft.com/office/powerpoint/2010/main">
    <mc:Choice Requires="p14">
      <p:transition spd="slow" p14:dur="2000" advTm="92551"/>
    </mc:Choice>
    <mc:Fallback xmlns="">
      <p:transition spd="slow" advTm="92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49" y="188640"/>
            <a:ext cx="8229600" cy="1371600"/>
          </a:xfrm>
        </p:spPr>
        <p:txBody>
          <a:bodyPr/>
          <a:lstStyle/>
          <a:p>
            <a:r>
              <a:rPr lang="en-GB" dirty="0">
                <a:effectLst>
                  <a:outerShdw blurRad="38100" dist="38100" dir="2700000" algn="tl">
                    <a:srgbClr val="000000">
                      <a:alpha val="43137"/>
                    </a:srgbClr>
                  </a:outerShdw>
                </a:effectLst>
              </a:rPr>
              <a:t>The Power of Choice</a:t>
            </a:r>
          </a:p>
        </p:txBody>
      </p:sp>
      <p:sp>
        <p:nvSpPr>
          <p:cNvPr id="3" name="Content Placeholder 2"/>
          <p:cNvSpPr>
            <a:spLocks noGrp="1"/>
          </p:cNvSpPr>
          <p:nvPr>
            <p:ph idx="1"/>
          </p:nvPr>
        </p:nvSpPr>
        <p:spPr>
          <a:xfrm>
            <a:off x="611559" y="1532246"/>
            <a:ext cx="5542039" cy="4273018"/>
          </a:xfrm>
          <a:solidFill>
            <a:srgbClr val="EFF9FF"/>
          </a:solidFill>
          <a:ln>
            <a:solidFill>
              <a:schemeClr val="tx1"/>
            </a:solidFill>
          </a:ln>
        </p:spPr>
        <p:txBody>
          <a:bodyPr/>
          <a:lstStyle/>
          <a:p>
            <a:pPr marL="82296" indent="0">
              <a:lnSpc>
                <a:spcPts val="2800"/>
              </a:lnSpc>
              <a:spcBef>
                <a:spcPts val="0"/>
              </a:spcBef>
              <a:buNone/>
            </a:pPr>
            <a:r>
              <a:rPr lang="en-US" sz="2000" dirty="0"/>
              <a:t>I found him in the garage on a Sunday afternoon. It was the day after we moved into Falconer Road. The winter was ending. Mum had said we’d be moving just in time for the spring.  Nobody else was there.  Just me.  The others were inside the house with Doctor Death, worrying about the baby.</a:t>
            </a:r>
            <a:endParaRPr lang="en-GB" sz="2000" dirty="0"/>
          </a:p>
          <a:p>
            <a:pPr marL="82296" indent="0">
              <a:lnSpc>
                <a:spcPts val="2800"/>
              </a:lnSpc>
              <a:spcBef>
                <a:spcPts val="0"/>
              </a:spcBef>
              <a:buNone/>
            </a:pPr>
            <a:r>
              <a:rPr lang="en-US" sz="2000" dirty="0"/>
              <a:t> </a:t>
            </a:r>
            <a:endParaRPr lang="en-GB" sz="2000" dirty="0"/>
          </a:p>
          <a:p>
            <a:pPr marL="82296" indent="0">
              <a:lnSpc>
                <a:spcPts val="2800"/>
              </a:lnSpc>
              <a:spcBef>
                <a:spcPts val="0"/>
              </a:spcBef>
              <a:buNone/>
            </a:pPr>
            <a:r>
              <a:rPr lang="en-US" sz="2000" dirty="0"/>
              <a:t>He was lying in there </a:t>
            </a:r>
            <a:r>
              <a:rPr lang="en-US" sz="2000" i="1" dirty="0">
                <a:solidFill>
                  <a:srgbClr val="FF0000"/>
                </a:solidFill>
              </a:rPr>
              <a:t>in</a:t>
            </a:r>
            <a:r>
              <a:rPr lang="en-US" sz="2000" dirty="0">
                <a:solidFill>
                  <a:srgbClr val="FF0000"/>
                </a:solidFill>
              </a:rPr>
              <a:t> the darkness </a:t>
            </a:r>
            <a:r>
              <a:rPr lang="en-US" sz="2000" i="1" dirty="0">
                <a:solidFill>
                  <a:srgbClr val="FF0000"/>
                </a:solidFill>
              </a:rPr>
              <a:t>behind</a:t>
            </a:r>
            <a:r>
              <a:rPr lang="en-US" sz="2000" dirty="0">
                <a:solidFill>
                  <a:srgbClr val="FF0000"/>
                </a:solidFill>
              </a:rPr>
              <a:t> the tea chests, </a:t>
            </a:r>
            <a:r>
              <a:rPr lang="en-US" sz="2000" i="1" dirty="0">
                <a:solidFill>
                  <a:srgbClr val="FF0000"/>
                </a:solidFill>
              </a:rPr>
              <a:t>in</a:t>
            </a:r>
            <a:r>
              <a:rPr lang="en-US" sz="2000" dirty="0">
                <a:solidFill>
                  <a:srgbClr val="FF0000"/>
                </a:solidFill>
              </a:rPr>
              <a:t> the dust and dirt</a:t>
            </a:r>
            <a:r>
              <a:rPr lang="en-US" sz="2000" dirty="0"/>
              <a:t>.   It was as if he’d been there forever.</a:t>
            </a:r>
            <a:endParaRPr lang="en-GB" sz="2000" dirty="0"/>
          </a:p>
        </p:txBody>
      </p:sp>
      <p:pic>
        <p:nvPicPr>
          <p:cNvPr id="1028" name="Picture 4" descr="Skell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12781">
            <a:off x="6844466" y="1711507"/>
            <a:ext cx="1629079" cy="25062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8108" y="5085184"/>
            <a:ext cx="2564372" cy="1200329"/>
          </a:xfrm>
          <a:prstGeom prst="rect">
            <a:avLst/>
          </a:prstGeom>
          <a:noFill/>
          <a:ln>
            <a:solidFill>
              <a:schemeClr val="tx1"/>
            </a:solidFill>
          </a:ln>
        </p:spPr>
        <p:txBody>
          <a:bodyPr wrap="square" rtlCol="0">
            <a:spAutoFit/>
          </a:bodyPr>
          <a:lstStyle/>
          <a:p>
            <a:pPr algn="ctr"/>
            <a:r>
              <a:rPr lang="en-GB" dirty="0"/>
              <a:t>Why do you think David Almond chooses these prepositional phrases?</a:t>
            </a:r>
          </a:p>
        </p:txBody>
      </p:sp>
      <p:sp>
        <p:nvSpPr>
          <p:cNvPr id="4" name="Slide Number Placeholder 3"/>
          <p:cNvSpPr>
            <a:spLocks noGrp="1"/>
          </p:cNvSpPr>
          <p:nvPr>
            <p:ph type="sldNum" sz="quarter" idx="11"/>
          </p:nvPr>
        </p:nvSpPr>
        <p:spPr/>
        <p:txBody>
          <a:bodyPr/>
          <a:lstStyle/>
          <a:p>
            <a:fld id="{132371F7-CEE0-4AF0-87BE-4D51F1612E4F}" type="slidenum">
              <a:rPr lang="en-US" smtClean="0"/>
              <a:pPr/>
              <a:t>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49575761"/>
      </p:ext>
    </p:extLst>
  </p:cSld>
  <p:clrMapOvr>
    <a:masterClrMapping/>
  </p:clrMapOvr>
  <mc:AlternateContent xmlns:mc="http://schemas.openxmlformats.org/markup-compatibility/2006" xmlns:p14="http://schemas.microsoft.com/office/powerpoint/2010/main">
    <mc:Choice Requires="p14">
      <p:transition spd="slow" p14:dur="2000" advTm="100127"/>
    </mc:Choice>
    <mc:Fallback xmlns="">
      <p:transition spd="slow" advTm="10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49" y="188640"/>
            <a:ext cx="8229600" cy="1371600"/>
          </a:xfrm>
        </p:spPr>
        <p:txBody>
          <a:bodyPr/>
          <a:lstStyle/>
          <a:p>
            <a:r>
              <a:rPr lang="en-GB" dirty="0">
                <a:effectLst>
                  <a:outerShdw blurRad="38100" dist="38100" dir="2700000" algn="tl">
                    <a:srgbClr val="000000">
                      <a:alpha val="43137"/>
                    </a:srgbClr>
                  </a:outerShdw>
                </a:effectLst>
              </a:rPr>
              <a:t>The Power of Choice</a:t>
            </a:r>
          </a:p>
        </p:txBody>
      </p:sp>
      <p:sp>
        <p:nvSpPr>
          <p:cNvPr id="3" name="Content Placeholder 2"/>
          <p:cNvSpPr>
            <a:spLocks noGrp="1"/>
          </p:cNvSpPr>
          <p:nvPr>
            <p:ph idx="1"/>
          </p:nvPr>
        </p:nvSpPr>
        <p:spPr>
          <a:xfrm>
            <a:off x="611559" y="1532246"/>
            <a:ext cx="5542039" cy="4273018"/>
          </a:xfrm>
          <a:solidFill>
            <a:srgbClr val="EFF9FF"/>
          </a:solidFill>
          <a:ln>
            <a:solidFill>
              <a:schemeClr val="tx1"/>
            </a:solidFill>
          </a:ln>
        </p:spPr>
        <p:txBody>
          <a:bodyPr/>
          <a:lstStyle/>
          <a:p>
            <a:pPr marL="82296" indent="0">
              <a:lnSpc>
                <a:spcPts val="2800"/>
              </a:lnSpc>
              <a:spcBef>
                <a:spcPts val="0"/>
              </a:spcBef>
              <a:buNone/>
            </a:pPr>
            <a:r>
              <a:rPr lang="en-US" sz="2000" dirty="0"/>
              <a:t>I found him in the garage on a Sunday afternoon. It was the day after we moved into Falconer Road. The winter was ending. Mum had said we’d be moving just in time for the spring.  Nobody else was there.  Just me.  The others were inside the house with Doctor Death, worrying about the baby.</a:t>
            </a:r>
            <a:endParaRPr lang="en-GB" sz="2000" dirty="0"/>
          </a:p>
          <a:p>
            <a:pPr marL="82296" indent="0">
              <a:lnSpc>
                <a:spcPts val="2800"/>
              </a:lnSpc>
              <a:spcBef>
                <a:spcPts val="0"/>
              </a:spcBef>
              <a:buNone/>
            </a:pPr>
            <a:r>
              <a:rPr lang="en-US" sz="2000" dirty="0"/>
              <a:t> </a:t>
            </a:r>
            <a:endParaRPr lang="en-GB" sz="2000" dirty="0"/>
          </a:p>
          <a:p>
            <a:pPr marL="82296" indent="0">
              <a:lnSpc>
                <a:spcPts val="2800"/>
              </a:lnSpc>
              <a:spcBef>
                <a:spcPts val="0"/>
              </a:spcBef>
              <a:buNone/>
            </a:pPr>
            <a:r>
              <a:rPr lang="en-US" sz="2000" dirty="0"/>
              <a:t>He was lying in there </a:t>
            </a:r>
            <a:r>
              <a:rPr lang="en-US" sz="2000" i="1" dirty="0">
                <a:solidFill>
                  <a:srgbClr val="FF0000"/>
                </a:solidFill>
              </a:rPr>
              <a:t>in</a:t>
            </a:r>
            <a:r>
              <a:rPr lang="en-US" sz="2000" dirty="0">
                <a:solidFill>
                  <a:srgbClr val="FF0000"/>
                </a:solidFill>
              </a:rPr>
              <a:t> a silken shawl </a:t>
            </a:r>
            <a:r>
              <a:rPr lang="en-US" sz="2000" i="1" dirty="0">
                <a:solidFill>
                  <a:srgbClr val="FF0000"/>
                </a:solidFill>
              </a:rPr>
              <a:t>with</a:t>
            </a:r>
            <a:r>
              <a:rPr lang="en-US" sz="2000" dirty="0">
                <a:solidFill>
                  <a:srgbClr val="FF0000"/>
                </a:solidFill>
              </a:rPr>
              <a:t> golden beading </a:t>
            </a:r>
            <a:r>
              <a:rPr lang="en-US" sz="2000" i="1" dirty="0">
                <a:solidFill>
                  <a:srgbClr val="FF0000"/>
                </a:solidFill>
              </a:rPr>
              <a:t>along</a:t>
            </a:r>
            <a:r>
              <a:rPr lang="en-US" sz="2000" dirty="0">
                <a:solidFill>
                  <a:srgbClr val="FF0000"/>
                </a:solidFill>
              </a:rPr>
              <a:t> the </a:t>
            </a:r>
            <a:r>
              <a:rPr lang="en-US" sz="2000" dirty="0" err="1">
                <a:solidFill>
                  <a:srgbClr val="FF0000"/>
                </a:solidFill>
              </a:rPr>
              <a:t>tasselled</a:t>
            </a:r>
            <a:r>
              <a:rPr lang="en-US" sz="2000" dirty="0">
                <a:solidFill>
                  <a:srgbClr val="FF0000"/>
                </a:solidFill>
              </a:rPr>
              <a:t> edges</a:t>
            </a:r>
            <a:r>
              <a:rPr lang="en-US" sz="2000" dirty="0"/>
              <a:t>.   It was as if he’d been there forever.</a:t>
            </a:r>
            <a:endParaRPr lang="en-GB" sz="2000" dirty="0"/>
          </a:p>
        </p:txBody>
      </p:sp>
      <p:pic>
        <p:nvPicPr>
          <p:cNvPr id="1028" name="Picture 4" descr="Skell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12781">
            <a:off x="6844466" y="1711507"/>
            <a:ext cx="1629079" cy="25062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8108" y="5085184"/>
            <a:ext cx="2564372" cy="1200329"/>
          </a:xfrm>
          <a:prstGeom prst="rect">
            <a:avLst/>
          </a:prstGeom>
          <a:noFill/>
          <a:ln>
            <a:solidFill>
              <a:schemeClr val="tx1"/>
            </a:solidFill>
          </a:ln>
        </p:spPr>
        <p:txBody>
          <a:bodyPr wrap="square" rtlCol="0">
            <a:spAutoFit/>
          </a:bodyPr>
          <a:lstStyle/>
          <a:p>
            <a:pPr algn="ctr"/>
            <a:r>
              <a:rPr lang="en-GB" dirty="0"/>
              <a:t>What difference do these choices of prepositional phrases make?</a:t>
            </a:r>
          </a:p>
        </p:txBody>
      </p:sp>
      <p:sp>
        <p:nvSpPr>
          <p:cNvPr id="4" name="Slide Number Placeholder 3"/>
          <p:cNvSpPr>
            <a:spLocks noGrp="1"/>
          </p:cNvSpPr>
          <p:nvPr>
            <p:ph type="sldNum" sz="quarter" idx="11"/>
          </p:nvPr>
        </p:nvSpPr>
        <p:spPr/>
        <p:txBody>
          <a:bodyPr/>
          <a:lstStyle/>
          <a:p>
            <a:fld id="{132371F7-CEE0-4AF0-87BE-4D51F1612E4F}" type="slidenum">
              <a:rPr lang="en-US" smtClean="0"/>
              <a:pPr/>
              <a:t>4</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74958452"/>
      </p:ext>
    </p:extLst>
  </p:cSld>
  <p:clrMapOvr>
    <a:masterClrMapping/>
  </p:clrMapOvr>
  <mc:AlternateContent xmlns:mc="http://schemas.openxmlformats.org/markup-compatibility/2006" xmlns:p14="http://schemas.microsoft.com/office/powerpoint/2010/main">
    <mc:Choice Requires="p14">
      <p:transition spd="slow" p14:dur="2000" advTm="75108"/>
    </mc:Choice>
    <mc:Fallback xmlns="">
      <p:transition spd="slow" advTm="75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21" y="182107"/>
            <a:ext cx="8229600" cy="1266092"/>
          </a:xfrm>
        </p:spPr>
        <p:txBody>
          <a:bodyPr/>
          <a:lstStyle/>
          <a:p>
            <a:r>
              <a:rPr lang="en-GB"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Grammar as Choice </a:t>
            </a:r>
            <a:endParaRPr lang="en-GB" sz="4400" dirty="0">
              <a:latin typeface="Arial" panose="020B0604020202020204" pitchFamily="34" charset="0"/>
              <a:cs typeface="Arial" panose="020B0604020202020204" pitchFamily="34" charset="0"/>
            </a:endParaRPr>
          </a:p>
        </p:txBody>
      </p:sp>
      <p:sp>
        <p:nvSpPr>
          <p:cNvPr id="8" name="TextBox 7"/>
          <p:cNvSpPr txBox="1"/>
          <p:nvPr/>
        </p:nvSpPr>
        <p:spPr>
          <a:xfrm>
            <a:off x="242037" y="2239839"/>
            <a:ext cx="7520917" cy="1169551"/>
          </a:xfrm>
          <a:prstGeom prst="rect">
            <a:avLst/>
          </a:prstGeom>
          <a:noFill/>
        </p:spPr>
        <p:txBody>
          <a:bodyPr wrap="square" rtlCol="0">
            <a:spAutoFit/>
          </a:bodyPr>
          <a:lstStyle/>
          <a:p>
            <a:pPr marL="357188" indent="-357188">
              <a:lnSpc>
                <a:spcPts val="2769"/>
              </a:lnSpc>
              <a:buFont typeface="Wingdings" panose="05000000000000000000" pitchFamily="2" charset="2"/>
              <a:buChar char="q"/>
            </a:pPr>
            <a:r>
              <a:rPr lang="en-GB" dirty="0">
                <a:latin typeface="+mn-lt"/>
              </a:rPr>
              <a:t>Read this sentence aloud – where will you put the emphasis?</a:t>
            </a:r>
          </a:p>
          <a:p>
            <a:pPr marL="357188" indent="-357188">
              <a:lnSpc>
                <a:spcPts val="2769"/>
              </a:lnSpc>
              <a:buFont typeface="Wingdings" panose="05000000000000000000" pitchFamily="2" charset="2"/>
              <a:buChar char="q"/>
            </a:pPr>
            <a:r>
              <a:rPr lang="en-GB" dirty="0">
                <a:latin typeface="+mn-lt"/>
              </a:rPr>
              <a:t>What possibilities are there for re-ordering this sentence?</a:t>
            </a:r>
          </a:p>
          <a:p>
            <a:pPr marL="357188" indent="-357188">
              <a:lnSpc>
                <a:spcPts val="2769"/>
              </a:lnSpc>
              <a:buFont typeface="Wingdings" panose="05000000000000000000" pitchFamily="2" charset="2"/>
              <a:buChar char="q"/>
            </a:pPr>
            <a:r>
              <a:rPr lang="en-GB" dirty="0">
                <a:latin typeface="+mn-lt"/>
              </a:rPr>
              <a:t>How does this change the emphasis?</a:t>
            </a:r>
          </a:p>
        </p:txBody>
      </p:sp>
      <p:sp>
        <p:nvSpPr>
          <p:cNvPr id="9" name="TextBox 8"/>
          <p:cNvSpPr txBox="1"/>
          <p:nvPr/>
        </p:nvSpPr>
        <p:spPr>
          <a:xfrm>
            <a:off x="242037" y="4303816"/>
            <a:ext cx="8578435" cy="2142253"/>
          </a:xfrm>
          <a:prstGeom prst="rect">
            <a:avLst/>
          </a:prstGeom>
          <a:noFill/>
        </p:spPr>
        <p:txBody>
          <a:bodyPr wrap="square" rtlCol="0">
            <a:spAutoFit/>
          </a:bodyPr>
          <a:lstStyle/>
          <a:p>
            <a:pPr marL="357188" indent="-357188">
              <a:lnSpc>
                <a:spcPts val="2500"/>
              </a:lnSpc>
              <a:spcAft>
                <a:spcPts val="600"/>
              </a:spcAft>
              <a:buFont typeface="Wingdings" panose="05000000000000000000" pitchFamily="2" charset="2"/>
              <a:buChar char="q"/>
            </a:pPr>
            <a:r>
              <a:rPr lang="en-GB" dirty="0">
                <a:latin typeface="+mn-lt"/>
              </a:rPr>
              <a:t>Read both these sentences aloud – how do they portray this moment in the plot differently?  How might you film these two sentences?</a:t>
            </a:r>
          </a:p>
          <a:p>
            <a:pPr marL="357188" indent="-357188">
              <a:lnSpc>
                <a:spcPts val="2500"/>
              </a:lnSpc>
              <a:spcAft>
                <a:spcPts val="600"/>
              </a:spcAft>
              <a:buFont typeface="Wingdings" panose="05000000000000000000" pitchFamily="2" charset="2"/>
              <a:buChar char="q"/>
            </a:pPr>
            <a:r>
              <a:rPr lang="en-GB" dirty="0">
                <a:latin typeface="+mn-lt"/>
              </a:rPr>
              <a:t>What do you think is the effect of moving the adverbial ‘out of the mists’ to different places in the sentence?</a:t>
            </a:r>
          </a:p>
          <a:p>
            <a:pPr marL="357188" indent="-357188">
              <a:lnSpc>
                <a:spcPts val="2500"/>
              </a:lnSpc>
              <a:spcAft>
                <a:spcPts val="600"/>
              </a:spcAft>
              <a:buFont typeface="Wingdings" panose="05000000000000000000" pitchFamily="2" charset="2"/>
              <a:buChar char="q"/>
            </a:pPr>
            <a:r>
              <a:rPr lang="en-GB" dirty="0">
                <a:latin typeface="+mn-lt"/>
              </a:rPr>
              <a:t>What do you think is the effect of the putting the subject (a figure) after the verb (came) in the first sentence?</a:t>
            </a:r>
          </a:p>
        </p:txBody>
      </p:sp>
      <p:sp>
        <p:nvSpPr>
          <p:cNvPr id="3" name="TextBox 2"/>
          <p:cNvSpPr txBox="1"/>
          <p:nvPr/>
        </p:nvSpPr>
        <p:spPr>
          <a:xfrm>
            <a:off x="5940152" y="332656"/>
            <a:ext cx="2880320" cy="1200329"/>
          </a:xfrm>
          <a:prstGeom prst="rect">
            <a:avLst/>
          </a:prstGeom>
          <a:noFill/>
        </p:spPr>
        <p:txBody>
          <a:bodyPr wrap="square" rtlCol="0">
            <a:spAutoFit/>
          </a:bodyPr>
          <a:lstStyle/>
          <a:p>
            <a:r>
              <a:rPr lang="en-GB" dirty="0"/>
              <a:t>Another example: but not about word/phrase level but about syntax and sentence structure</a:t>
            </a:r>
          </a:p>
        </p:txBody>
      </p:sp>
      <p:sp>
        <p:nvSpPr>
          <p:cNvPr id="14" name="TextBox 13"/>
          <p:cNvSpPr txBox="1"/>
          <p:nvPr/>
        </p:nvSpPr>
        <p:spPr>
          <a:xfrm>
            <a:off x="279921" y="1700808"/>
            <a:ext cx="8108503" cy="369332"/>
          </a:xfrm>
          <a:prstGeom prst="rect">
            <a:avLst/>
          </a:prstGeom>
          <a:solidFill>
            <a:srgbClr val="D5EFFF"/>
          </a:solidFill>
          <a:ln>
            <a:solidFill>
              <a:schemeClr val="tx1"/>
            </a:solidFill>
          </a:ln>
        </p:spPr>
        <p:txBody>
          <a:bodyPr wrap="square" rtlCol="0">
            <a:spAutoFit/>
          </a:bodyPr>
          <a:lstStyle/>
          <a:p>
            <a:r>
              <a:rPr lang="en-GB" dirty="0"/>
              <a:t>And out of the mists came a figure in flowing green, walking across the water.</a:t>
            </a:r>
          </a:p>
        </p:txBody>
      </p:sp>
      <p:sp>
        <p:nvSpPr>
          <p:cNvPr id="15" name="TextBox 14"/>
          <p:cNvSpPr txBox="1"/>
          <p:nvPr/>
        </p:nvSpPr>
        <p:spPr>
          <a:xfrm>
            <a:off x="279921" y="3671937"/>
            <a:ext cx="8108503" cy="369332"/>
          </a:xfrm>
          <a:prstGeom prst="rect">
            <a:avLst/>
          </a:prstGeom>
          <a:solidFill>
            <a:srgbClr val="D5EFFF"/>
          </a:solidFill>
          <a:ln>
            <a:solidFill>
              <a:schemeClr val="tx1"/>
            </a:solidFill>
          </a:ln>
        </p:spPr>
        <p:txBody>
          <a:bodyPr wrap="square" rtlCol="0">
            <a:spAutoFit/>
          </a:bodyPr>
          <a:lstStyle/>
          <a:p>
            <a:r>
              <a:rPr lang="en-GB" dirty="0"/>
              <a:t>And a figure in flowing green came out of the mists, walking across the water.</a:t>
            </a:r>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41272010"/>
      </p:ext>
    </p:extLst>
  </p:cSld>
  <p:clrMapOvr>
    <a:masterClrMapping/>
  </p:clrMapOvr>
  <mc:AlternateContent xmlns:mc="http://schemas.openxmlformats.org/markup-compatibility/2006" xmlns:p14="http://schemas.microsoft.com/office/powerpoint/2010/main">
    <mc:Choice Requires="p14">
      <p:transition spd="slow" p14:dur="2000" advTm="292603"/>
    </mc:Choice>
    <mc:Fallback xmlns="">
      <p:transition spd="slow" advTm="29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7"/>
                </p:tgtEl>
              </p:cMediaNode>
            </p:audio>
          </p:childTnLst>
        </p:cTn>
      </p:par>
    </p:tnLst>
    <p:bldLst>
      <p:bldP spid="8" grpId="0"/>
      <p:bldP spid="9" grpId="0"/>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58" y="601357"/>
            <a:ext cx="8759542" cy="855670"/>
          </a:xfrm>
        </p:spPr>
        <p:txBody>
          <a:bodyPr>
            <a:noAutofit/>
          </a:bodyPr>
          <a:lstStyle/>
          <a:p>
            <a:r>
              <a:rPr lang="en-GB" sz="4400" dirty="0">
                <a:effectLst>
                  <a:outerShdw blurRad="38100" dist="38100" dir="2700000" algn="tl">
                    <a:srgbClr val="000000">
                      <a:alpha val="43137"/>
                    </a:srgbClr>
                  </a:outerShdw>
                </a:effectLst>
              </a:rPr>
              <a:t>The Exeter Pedagogy</a:t>
            </a:r>
          </a:p>
        </p:txBody>
      </p:sp>
      <p:sp>
        <p:nvSpPr>
          <p:cNvPr id="3" name="Content Placeholder 2"/>
          <p:cNvSpPr>
            <a:spLocks noGrp="1"/>
          </p:cNvSpPr>
          <p:nvPr>
            <p:ph idx="1"/>
          </p:nvPr>
        </p:nvSpPr>
        <p:spPr>
          <a:xfrm>
            <a:off x="517396" y="2033152"/>
            <a:ext cx="8519100" cy="4032510"/>
          </a:xfrm>
        </p:spPr>
        <p:txBody>
          <a:bodyPr/>
          <a:lstStyle/>
          <a:p>
            <a:pPr marL="0" indent="0">
              <a:buNone/>
            </a:pPr>
            <a:r>
              <a:rPr lang="en-GB" sz="2000" dirty="0"/>
              <a:t>A creative grammar-writing relationship:</a:t>
            </a:r>
          </a:p>
          <a:p>
            <a:pPr marL="0" indent="0">
              <a:buNone/>
            </a:pPr>
            <a:endParaRPr lang="en-GB" sz="2000" dirty="0"/>
          </a:p>
          <a:p>
            <a:pPr>
              <a:lnSpc>
                <a:spcPts val="2585"/>
              </a:lnSpc>
              <a:spcAft>
                <a:spcPts val="554"/>
              </a:spcAft>
              <a:buClrTx/>
              <a:buFont typeface="Wingdings" panose="05000000000000000000" pitchFamily="2" charset="2"/>
              <a:buChar char="q"/>
            </a:pPr>
            <a:r>
              <a:rPr lang="en-GB" sz="2000" dirty="0">
                <a:cs typeface="Arial" panose="020B0604020202020204" pitchFamily="34" charset="0"/>
              </a:rPr>
              <a:t>Explicit teaching of grammatical points </a:t>
            </a:r>
            <a:r>
              <a:rPr lang="en-GB" sz="2000" b="1" dirty="0">
                <a:solidFill>
                  <a:srgbClr val="55C37A"/>
                </a:solidFill>
                <a:cs typeface="Arial" panose="020B0604020202020204" pitchFamily="34" charset="0"/>
              </a:rPr>
              <a:t>relevant to the learning about writing</a:t>
            </a:r>
          </a:p>
          <a:p>
            <a:pPr>
              <a:lnSpc>
                <a:spcPts val="2585"/>
              </a:lnSpc>
              <a:spcAft>
                <a:spcPts val="554"/>
              </a:spcAft>
              <a:buClrTx/>
              <a:buFont typeface="Wingdings" panose="05000000000000000000" pitchFamily="2" charset="2"/>
              <a:buChar char="q"/>
            </a:pPr>
            <a:r>
              <a:rPr lang="en-GB" sz="2000" dirty="0">
                <a:cs typeface="Arial" panose="020B0604020202020204" pitchFamily="34" charset="0"/>
              </a:rPr>
              <a:t>Developing young writers’ knowledge about language </a:t>
            </a:r>
            <a:r>
              <a:rPr lang="en-GB" sz="2000" u="sng" dirty="0">
                <a:solidFill>
                  <a:srgbClr val="7030A0"/>
                </a:solidFill>
                <a:cs typeface="Arial" panose="020B0604020202020204" pitchFamily="34" charset="0"/>
              </a:rPr>
              <a:t>in the texts they read</a:t>
            </a:r>
            <a:r>
              <a:rPr lang="en-GB" sz="2000" dirty="0">
                <a:solidFill>
                  <a:srgbClr val="7030A0"/>
                </a:solidFill>
                <a:cs typeface="Arial" panose="020B0604020202020204" pitchFamily="34" charset="0"/>
              </a:rPr>
              <a:t> </a:t>
            </a:r>
            <a:r>
              <a:rPr lang="en-GB" sz="2000" dirty="0">
                <a:cs typeface="Arial" panose="020B0604020202020204" pitchFamily="34" charset="0"/>
              </a:rPr>
              <a:t>and </a:t>
            </a:r>
            <a:r>
              <a:rPr lang="en-GB" sz="2000" b="1" dirty="0">
                <a:solidFill>
                  <a:srgbClr val="55C37A"/>
                </a:solidFill>
                <a:cs typeface="Arial" panose="020B0604020202020204" pitchFamily="34" charset="0"/>
              </a:rPr>
              <a:t>how language choices shape meaning</a:t>
            </a:r>
          </a:p>
          <a:p>
            <a:pPr>
              <a:lnSpc>
                <a:spcPts val="2585"/>
              </a:lnSpc>
              <a:spcAft>
                <a:spcPts val="554"/>
              </a:spcAft>
              <a:buClrTx/>
              <a:buFont typeface="Wingdings" panose="05000000000000000000" pitchFamily="2" charset="2"/>
              <a:buChar char="q"/>
            </a:pPr>
            <a:r>
              <a:rPr lang="en-GB" sz="2000" dirty="0">
                <a:cs typeface="Arial" panose="020B0604020202020204" pitchFamily="34" charset="0"/>
              </a:rPr>
              <a:t>Developing young writers’ understanding of the </a:t>
            </a:r>
            <a:r>
              <a:rPr lang="en-GB" sz="2000" b="1" dirty="0">
                <a:solidFill>
                  <a:srgbClr val="55C37A"/>
                </a:solidFill>
                <a:cs typeface="Arial" panose="020B0604020202020204" pitchFamily="34" charset="0"/>
              </a:rPr>
              <a:t>language choices they can make </a:t>
            </a:r>
            <a:r>
              <a:rPr lang="en-GB" sz="2000" u="sng" dirty="0">
                <a:solidFill>
                  <a:srgbClr val="7030A0"/>
                </a:solidFill>
                <a:cs typeface="Arial" panose="020B0604020202020204" pitchFamily="34" charset="0"/>
              </a:rPr>
              <a:t>in their own writing</a:t>
            </a:r>
          </a:p>
          <a:p>
            <a:pPr marL="0" indent="0" algn="ctr">
              <a:lnSpc>
                <a:spcPts val="2585"/>
              </a:lnSpc>
              <a:spcAft>
                <a:spcPts val="554"/>
              </a:spcAft>
              <a:buClrTx/>
              <a:buNone/>
            </a:pPr>
            <a:endParaRPr lang="en-GB" sz="1846" b="1" dirty="0">
              <a:solidFill>
                <a:srgbClr val="55C37A"/>
              </a:solidFill>
              <a:latin typeface="Arial" panose="020B0604020202020204" pitchFamily="34" charset="0"/>
              <a:cs typeface="Arial" panose="020B0604020202020204" pitchFamily="34" charset="0"/>
            </a:endParaRPr>
          </a:p>
          <a:p>
            <a:pPr marL="0" indent="0">
              <a:lnSpc>
                <a:spcPts val="2585"/>
              </a:lnSpc>
              <a:spcAft>
                <a:spcPts val="554"/>
              </a:spcAft>
              <a:buClrTx/>
              <a:buNone/>
            </a:pPr>
            <a:r>
              <a:rPr lang="en-GB" sz="2000" dirty="0">
                <a:latin typeface="Arial" panose="020B0604020202020204" pitchFamily="34" charset="0"/>
                <a:cs typeface="Arial" panose="020B0604020202020204" pitchFamily="34" charset="0"/>
              </a:rPr>
              <a:t>     Repertoires of possibility  (and metalinguistic understanding)</a:t>
            </a:r>
          </a:p>
        </p:txBody>
      </p:sp>
      <p:sp>
        <p:nvSpPr>
          <p:cNvPr id="4" name="Down Arrow 3"/>
          <p:cNvSpPr/>
          <p:nvPr/>
        </p:nvSpPr>
        <p:spPr>
          <a:xfrm>
            <a:off x="4211960" y="5157192"/>
            <a:ext cx="398814" cy="398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1"/>
          </p:nvPr>
        </p:nvSpPr>
        <p:spPr/>
        <p:txBody>
          <a:bodyPr/>
          <a:lstStyle/>
          <a:p>
            <a:fld id="{132371F7-CEE0-4AF0-87BE-4D51F1612E4F}" type="slidenum">
              <a:rPr lang="en-US" smtClean="0"/>
              <a:pPr/>
              <a:t>6</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32011519"/>
      </p:ext>
    </p:extLst>
  </p:cSld>
  <p:clrMapOvr>
    <a:masterClrMapping/>
  </p:clrMapOvr>
  <mc:AlternateContent xmlns:mc="http://schemas.openxmlformats.org/markup-compatibility/2006" xmlns:p14="http://schemas.microsoft.com/office/powerpoint/2010/main">
    <mc:Choice Requires="p14">
      <p:transition spd="slow" p14:dur="2000" advTm="121586"/>
    </mc:Choice>
    <mc:Fallback xmlns="">
      <p:transition spd="slow" advTm="12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266092"/>
          </a:xfrm>
        </p:spPr>
        <p:txBody>
          <a:bodyPr/>
          <a:lstStyle/>
          <a:p>
            <a:r>
              <a:rPr lang="en-GB" dirty="0">
                <a:solidFill>
                  <a:srgbClr val="008000"/>
                </a:solidFill>
                <a:effectLst>
                  <a:outerShdw blurRad="38100" dist="38100" dir="2700000" algn="tl">
                    <a:srgbClr val="000000">
                      <a:alpha val="43137"/>
                    </a:srgbClr>
                  </a:outerShdw>
                </a:effectLst>
              </a:rPr>
              <a:t>LEAD</a:t>
            </a:r>
            <a:r>
              <a:rPr lang="en-GB" dirty="0">
                <a:effectLst>
                  <a:outerShdw blurRad="38100" dist="38100" dir="2700000" algn="tl">
                    <a:srgbClr val="000000">
                      <a:alpha val="43137"/>
                    </a:srgbClr>
                  </a:outerShdw>
                </a:effectLst>
              </a:rPr>
              <a:t> Principles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46913114"/>
              </p:ext>
            </p:extLst>
          </p:nvPr>
        </p:nvGraphicFramePr>
        <p:xfrm>
          <a:off x="251520" y="1152935"/>
          <a:ext cx="8779438" cy="5514709"/>
        </p:xfrm>
        <a:graphic>
          <a:graphicData uri="http://schemas.openxmlformats.org/drawingml/2006/table">
            <a:tbl>
              <a:tblPr firstRow="1" bandRow="1">
                <a:tableStyleId>{5C22544A-7EE6-4342-B048-85BDC9FD1C3A}</a:tableStyleId>
              </a:tblPr>
              <a:tblGrid>
                <a:gridCol w="1506630">
                  <a:extLst>
                    <a:ext uri="{9D8B030D-6E8A-4147-A177-3AD203B41FA5}">
                      <a16:colId xmlns:a16="http://schemas.microsoft.com/office/drawing/2014/main" val="20000"/>
                    </a:ext>
                  </a:extLst>
                </a:gridCol>
                <a:gridCol w="3165380">
                  <a:extLst>
                    <a:ext uri="{9D8B030D-6E8A-4147-A177-3AD203B41FA5}">
                      <a16:colId xmlns:a16="http://schemas.microsoft.com/office/drawing/2014/main" val="20001"/>
                    </a:ext>
                  </a:extLst>
                </a:gridCol>
                <a:gridCol w="4107428">
                  <a:extLst>
                    <a:ext uri="{9D8B030D-6E8A-4147-A177-3AD203B41FA5}">
                      <a16:colId xmlns:a16="http://schemas.microsoft.com/office/drawing/2014/main" val="20002"/>
                    </a:ext>
                  </a:extLst>
                </a:gridCol>
              </a:tblGrid>
              <a:tr h="364970">
                <a:tc>
                  <a:txBody>
                    <a:bodyPr/>
                    <a:lstStyle/>
                    <a:p>
                      <a:r>
                        <a:rPr lang="en-GB" sz="1500" dirty="0">
                          <a:solidFill>
                            <a:schemeClr val="tx1"/>
                          </a:solidFill>
                        </a:rPr>
                        <a:t>PRINCIPLE</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a:solidFill>
                            <a:schemeClr val="tx1"/>
                          </a:solidFill>
                        </a:rPr>
                        <a:t>EXPLANATION</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a:solidFill>
                            <a:schemeClr val="tx1"/>
                          </a:solidFill>
                        </a:rPr>
                        <a:t>RATIONALE</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89886">
                <a:tc>
                  <a:txBody>
                    <a:bodyPr/>
                    <a:lstStyle/>
                    <a:p>
                      <a:r>
                        <a:rPr lang="en-GB" sz="2200" b="1" dirty="0">
                          <a:solidFill>
                            <a:srgbClr val="008000"/>
                          </a:solidFill>
                        </a:rPr>
                        <a:t>L</a:t>
                      </a:r>
                      <a:r>
                        <a:rPr lang="en-GB" sz="1500" dirty="0">
                          <a:solidFill>
                            <a:schemeClr val="tx1"/>
                          </a:solidFill>
                        </a:rPr>
                        <a:t>INKS</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kern="1200" dirty="0">
                          <a:solidFill>
                            <a:schemeClr val="dk1"/>
                          </a:solidFill>
                          <a:effectLst/>
                          <a:latin typeface="+mn-lt"/>
                          <a:ea typeface="+mn-ea"/>
                          <a:cs typeface="+mn-cs"/>
                        </a:rPr>
                        <a:t>Make a </a:t>
                      </a:r>
                      <a:r>
                        <a:rPr lang="en-GB" sz="1800" b="1" i="1" kern="1200" dirty="0">
                          <a:solidFill>
                            <a:schemeClr val="dk1"/>
                          </a:solidFill>
                          <a:effectLst/>
                          <a:latin typeface="+mn-lt"/>
                          <a:ea typeface="+mn-ea"/>
                          <a:cs typeface="+mn-cs"/>
                        </a:rPr>
                        <a:t>link</a:t>
                      </a:r>
                      <a:r>
                        <a:rPr lang="en-GB" sz="1800" kern="1200" dirty="0">
                          <a:solidFill>
                            <a:schemeClr val="dk1"/>
                          </a:solidFill>
                          <a:effectLst/>
                          <a:latin typeface="+mn-lt"/>
                          <a:ea typeface="+mn-ea"/>
                          <a:cs typeface="+mn-cs"/>
                        </a:rPr>
                        <a:t> between the grammar being introduced and how it works in the writing being taught</a:t>
                      </a:r>
                      <a:endParaRPr lang="en-GB" sz="1800" dirty="0">
                        <a:solidFill>
                          <a:schemeClr val="tx1"/>
                        </a:solidFill>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ts val="2400"/>
                        </a:lnSpc>
                        <a:spcAft>
                          <a:spcPts val="0"/>
                        </a:spcAft>
                      </a:pPr>
                      <a:r>
                        <a:rPr lang="en-GB" sz="1800" b="0" dirty="0">
                          <a:solidFill>
                            <a:srgbClr val="000000"/>
                          </a:solidFill>
                          <a:effectLst/>
                          <a:latin typeface="+mn-lt"/>
                          <a:ea typeface="Calibri" panose="020F0502020204030204" pitchFamily="34" charset="0"/>
                        </a:rPr>
                        <a:t>To establish</a:t>
                      </a:r>
                      <a:r>
                        <a:rPr lang="en-GB" sz="1800" b="0" baseline="0" dirty="0">
                          <a:solidFill>
                            <a:srgbClr val="000000"/>
                          </a:solidFill>
                          <a:effectLst/>
                          <a:latin typeface="+mn-lt"/>
                          <a:ea typeface="Calibri" panose="020F0502020204030204" pitchFamily="34" charset="0"/>
                        </a:rPr>
                        <a:t> a purposeful learning reason for addressing grammar, and connect grammar with meaning and rhetorical effect</a:t>
                      </a:r>
                      <a:endParaRPr lang="en-GB" sz="1800" b="0" dirty="0">
                        <a:solidFill>
                          <a:srgbClr val="000000"/>
                        </a:solidFill>
                        <a:effectLst/>
                        <a:latin typeface="+mn-lt"/>
                        <a:ea typeface="Calibri" panose="020F0502020204030204" pitchFamily="34" charset="0"/>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9894">
                <a:tc>
                  <a:txBody>
                    <a:bodyPr/>
                    <a:lstStyle/>
                    <a:p>
                      <a:r>
                        <a:rPr lang="en-GB" sz="2200" b="1" dirty="0">
                          <a:solidFill>
                            <a:srgbClr val="008000"/>
                          </a:solidFill>
                        </a:rPr>
                        <a:t>E</a:t>
                      </a:r>
                      <a:r>
                        <a:rPr lang="en-GB" sz="1500" dirty="0">
                          <a:solidFill>
                            <a:schemeClr val="tx1"/>
                          </a:solidFill>
                        </a:rPr>
                        <a:t>XAMPLES</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kern="1200" dirty="0">
                          <a:solidFill>
                            <a:schemeClr val="dk1"/>
                          </a:solidFill>
                          <a:effectLst/>
                          <a:latin typeface="+mn-lt"/>
                          <a:ea typeface="+mn-ea"/>
                          <a:cs typeface="+mn-cs"/>
                        </a:rPr>
                        <a:t>Explain the grammar through </a:t>
                      </a:r>
                      <a:r>
                        <a:rPr lang="en-GB" sz="1800" b="1" i="1" kern="1200" dirty="0">
                          <a:solidFill>
                            <a:schemeClr val="dk1"/>
                          </a:solidFill>
                          <a:effectLst/>
                          <a:latin typeface="+mn-lt"/>
                          <a:ea typeface="+mn-ea"/>
                          <a:cs typeface="+mn-cs"/>
                        </a:rPr>
                        <a:t> </a:t>
                      </a:r>
                      <a:r>
                        <a:rPr lang="en-GB" sz="1800" b="0" i="0" kern="1200" dirty="0">
                          <a:solidFill>
                            <a:schemeClr val="dk1"/>
                          </a:solidFill>
                          <a:effectLst/>
                          <a:latin typeface="+mn-lt"/>
                          <a:ea typeface="+mn-ea"/>
                          <a:cs typeface="+mn-cs"/>
                        </a:rPr>
                        <a:t>showing </a:t>
                      </a:r>
                      <a:r>
                        <a:rPr lang="en-GB" sz="1800" b="1" i="1" kern="1200" dirty="0">
                          <a:solidFill>
                            <a:schemeClr val="dk1"/>
                          </a:solidFill>
                          <a:effectLst/>
                          <a:latin typeface="+mn-lt"/>
                          <a:ea typeface="+mn-ea"/>
                          <a:cs typeface="+mn-cs"/>
                        </a:rPr>
                        <a:t>examples</a:t>
                      </a:r>
                      <a:r>
                        <a:rPr lang="en-GB" sz="1800" kern="1200" dirty="0">
                          <a:solidFill>
                            <a:schemeClr val="dk1"/>
                          </a:solidFill>
                          <a:effectLst/>
                          <a:latin typeface="+mn-lt"/>
                          <a:ea typeface="+mn-ea"/>
                          <a:cs typeface="+mn-cs"/>
                        </a:rPr>
                        <a:t>, not lengthy explanations</a:t>
                      </a:r>
                      <a:endParaRPr lang="en-GB" sz="1800" dirty="0">
                        <a:solidFill>
                          <a:schemeClr val="tx1"/>
                        </a:solidFill>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ts val="2400"/>
                        </a:lnSpc>
                        <a:spcAft>
                          <a:spcPts val="0"/>
                        </a:spcAft>
                      </a:pPr>
                      <a:r>
                        <a:rPr lang="en-GB" sz="1800" b="0" dirty="0">
                          <a:solidFill>
                            <a:srgbClr val="000000"/>
                          </a:solidFill>
                          <a:effectLst/>
                          <a:latin typeface="+mn-lt"/>
                          <a:ea typeface="Calibri" panose="020F0502020204030204" pitchFamily="34" charset="0"/>
                        </a:rPr>
                        <a:t>To avoid writing lessons becoming mini-grammar</a:t>
                      </a:r>
                      <a:r>
                        <a:rPr lang="en-GB" sz="1800" b="0" baseline="0" dirty="0">
                          <a:solidFill>
                            <a:srgbClr val="000000"/>
                          </a:solidFill>
                          <a:effectLst/>
                          <a:latin typeface="+mn-lt"/>
                          <a:ea typeface="Calibri" panose="020F0502020204030204" pitchFamily="34" charset="0"/>
                        </a:rPr>
                        <a:t> lessons, and to allow access to the structure even if the grammar concept is not fully understood</a:t>
                      </a:r>
                      <a:endParaRPr lang="en-GB" sz="1800" b="0" dirty="0">
                        <a:solidFill>
                          <a:srgbClr val="000000"/>
                        </a:solidFill>
                        <a:effectLst/>
                        <a:latin typeface="+mn-lt"/>
                        <a:ea typeface="Calibri" panose="020F0502020204030204" pitchFamily="34" charset="0"/>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64913">
                <a:tc>
                  <a:txBody>
                    <a:bodyPr/>
                    <a:lstStyle/>
                    <a:p>
                      <a:r>
                        <a:rPr lang="en-GB" sz="2200" b="1" dirty="0">
                          <a:solidFill>
                            <a:srgbClr val="008000"/>
                          </a:solidFill>
                        </a:rPr>
                        <a:t>A</a:t>
                      </a:r>
                      <a:r>
                        <a:rPr lang="en-GB" sz="1500" dirty="0">
                          <a:solidFill>
                            <a:schemeClr val="tx1"/>
                          </a:solidFill>
                        </a:rPr>
                        <a:t>UTHENTIC TEXTS</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kern="1200" dirty="0">
                          <a:solidFill>
                            <a:schemeClr val="dk1"/>
                          </a:solidFill>
                          <a:effectLst/>
                          <a:latin typeface="+mn-lt"/>
                          <a:ea typeface="+mn-ea"/>
                          <a:cs typeface="+mn-cs"/>
                        </a:rPr>
                        <a:t>Use </a:t>
                      </a:r>
                      <a:r>
                        <a:rPr lang="en-GB" sz="1800" b="1" i="1" kern="1200" dirty="0">
                          <a:solidFill>
                            <a:schemeClr val="dk1"/>
                          </a:solidFill>
                          <a:effectLst/>
                          <a:latin typeface="+mn-lt"/>
                          <a:ea typeface="+mn-ea"/>
                          <a:cs typeface="+mn-cs"/>
                        </a:rPr>
                        <a:t>authentic</a:t>
                      </a:r>
                      <a:r>
                        <a:rPr lang="en-GB" sz="1800" kern="1200" dirty="0">
                          <a:solidFill>
                            <a:schemeClr val="dk1"/>
                          </a:solidFill>
                          <a:effectLst/>
                          <a:latin typeface="+mn-lt"/>
                          <a:ea typeface="+mn-ea"/>
                          <a:cs typeface="+mn-cs"/>
                        </a:rPr>
                        <a:t> texts as models to link writers to the broader community of writers</a:t>
                      </a:r>
                      <a:endParaRPr lang="en-GB" sz="1800" dirty="0">
                        <a:solidFill>
                          <a:schemeClr val="tx1"/>
                        </a:solidFill>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ts val="2400"/>
                        </a:lnSpc>
                        <a:spcAft>
                          <a:spcPts val="0"/>
                        </a:spcAft>
                      </a:pPr>
                      <a:r>
                        <a:rPr lang="en-GB" sz="1800" b="0" dirty="0">
                          <a:solidFill>
                            <a:srgbClr val="000000"/>
                          </a:solidFill>
                          <a:effectLst/>
                          <a:latin typeface="+mn-lt"/>
                          <a:ea typeface="Calibri" panose="020F0502020204030204" pitchFamily="34" charset="0"/>
                        </a:rPr>
                        <a:t>To integrate reading and writing and show how ‘real’ writers make language choices</a:t>
                      </a: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64913">
                <a:tc>
                  <a:txBody>
                    <a:bodyPr/>
                    <a:lstStyle/>
                    <a:p>
                      <a:r>
                        <a:rPr lang="en-GB" sz="2200" b="1" dirty="0">
                          <a:solidFill>
                            <a:srgbClr val="008000"/>
                          </a:solidFill>
                        </a:rPr>
                        <a:t>D</a:t>
                      </a:r>
                      <a:r>
                        <a:rPr lang="en-GB" sz="1500" dirty="0">
                          <a:solidFill>
                            <a:schemeClr val="tx1"/>
                          </a:solidFill>
                        </a:rPr>
                        <a:t>ISCUSSION</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kern="1200" dirty="0">
                          <a:solidFill>
                            <a:schemeClr val="dk1"/>
                          </a:solidFill>
                          <a:effectLst/>
                          <a:latin typeface="+mn-lt"/>
                          <a:ea typeface="+mn-ea"/>
                          <a:cs typeface="+mn-cs"/>
                        </a:rPr>
                        <a:t>Build in high-quality </a:t>
                      </a:r>
                      <a:r>
                        <a:rPr lang="en-GB" sz="1800" b="1" i="1" kern="1200" dirty="0">
                          <a:solidFill>
                            <a:schemeClr val="dk1"/>
                          </a:solidFill>
                          <a:effectLst/>
                          <a:latin typeface="+mn-lt"/>
                          <a:ea typeface="+mn-ea"/>
                          <a:cs typeface="+mn-cs"/>
                        </a:rPr>
                        <a:t>discussion</a:t>
                      </a:r>
                      <a:r>
                        <a:rPr lang="en-GB" sz="1800" kern="1200" dirty="0">
                          <a:solidFill>
                            <a:schemeClr val="dk1"/>
                          </a:solidFill>
                          <a:effectLst/>
                          <a:latin typeface="+mn-lt"/>
                          <a:ea typeface="+mn-ea"/>
                          <a:cs typeface="+mn-cs"/>
                        </a:rPr>
                        <a:t> about grammar and its effects</a:t>
                      </a:r>
                      <a:endParaRPr lang="en-GB" sz="1800" dirty="0">
                        <a:solidFill>
                          <a:schemeClr val="tx1"/>
                        </a:solidFill>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ts val="2400"/>
                        </a:lnSpc>
                        <a:spcAft>
                          <a:spcPts val="0"/>
                        </a:spcAft>
                      </a:pPr>
                      <a:r>
                        <a:rPr lang="en-GB" sz="1800" b="0" dirty="0">
                          <a:solidFill>
                            <a:srgbClr val="000000"/>
                          </a:solidFill>
                          <a:effectLst/>
                          <a:latin typeface="+mn-lt"/>
                          <a:ea typeface="Calibri" panose="020F0502020204030204" pitchFamily="34" charset="0"/>
                        </a:rPr>
                        <a:t>To promote deep metalinguistic learning about why a particular choice works, and to develop independence rather than compliance</a:t>
                      </a: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sz="quarter" idx="11"/>
          </p:nvPr>
        </p:nvSpPr>
        <p:spPr/>
        <p:txBody>
          <a:bodyPr/>
          <a:lstStyle/>
          <a:p>
            <a:fld id="{132371F7-CEE0-4AF0-87BE-4D51F1612E4F}" type="slidenum">
              <a:rPr lang="en-US" smtClean="0"/>
              <a:pPr/>
              <a:t>7</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37227473"/>
      </p:ext>
    </p:extLst>
  </p:cSld>
  <p:clrMapOvr>
    <a:masterClrMapping/>
  </p:clrMapOvr>
  <mc:AlternateContent xmlns:mc="http://schemas.openxmlformats.org/markup-compatibility/2006" xmlns:p14="http://schemas.microsoft.com/office/powerpoint/2010/main">
    <mc:Choice Requires="p14">
      <p:transition spd="slow" p14:dur="2000" advTm="279947"/>
    </mc:Choice>
    <mc:Fallback xmlns="">
      <p:transition spd="slow" advTm="279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90731"/>
            <a:ext cx="8229600" cy="1266092"/>
          </a:xfrm>
        </p:spPr>
        <p:txBody>
          <a:bodyPr/>
          <a:lstStyle/>
          <a:p>
            <a:r>
              <a:rPr lang="en-GB" dirty="0">
                <a:solidFill>
                  <a:srgbClr val="008000"/>
                </a:solidFill>
                <a:effectLst>
                  <a:outerShdw blurRad="38100" dist="38100" dir="2700000" algn="tl">
                    <a:srgbClr val="000000">
                      <a:alpha val="43137"/>
                    </a:srgbClr>
                  </a:outerShdw>
                </a:effectLst>
              </a:rPr>
              <a:t>LEAD</a:t>
            </a:r>
            <a:r>
              <a:rPr lang="en-GB" dirty="0">
                <a:effectLst>
                  <a:outerShdw blurRad="38100" dist="38100" dir="2700000" algn="tl">
                    <a:srgbClr val="000000">
                      <a:alpha val="43137"/>
                    </a:srgbClr>
                  </a:outerShdw>
                </a:effectLst>
              </a:rPr>
              <a:t> Principles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06967463"/>
              </p:ext>
            </p:extLst>
          </p:nvPr>
        </p:nvGraphicFramePr>
        <p:xfrm>
          <a:off x="168514" y="1289745"/>
          <a:ext cx="8683644" cy="5372136"/>
        </p:xfrm>
        <a:graphic>
          <a:graphicData uri="http://schemas.openxmlformats.org/drawingml/2006/table">
            <a:tbl>
              <a:tblPr firstRow="1" bandRow="1">
                <a:tableStyleId>{5C22544A-7EE6-4342-B048-85BDC9FD1C3A}</a:tableStyleId>
              </a:tblPr>
              <a:tblGrid>
                <a:gridCol w="1688395">
                  <a:extLst>
                    <a:ext uri="{9D8B030D-6E8A-4147-A177-3AD203B41FA5}">
                      <a16:colId xmlns:a16="http://schemas.microsoft.com/office/drawing/2014/main" val="20000"/>
                    </a:ext>
                  </a:extLst>
                </a:gridCol>
                <a:gridCol w="3026599">
                  <a:extLst>
                    <a:ext uri="{9D8B030D-6E8A-4147-A177-3AD203B41FA5}">
                      <a16:colId xmlns:a16="http://schemas.microsoft.com/office/drawing/2014/main" val="20001"/>
                    </a:ext>
                  </a:extLst>
                </a:gridCol>
                <a:gridCol w="3968650">
                  <a:extLst>
                    <a:ext uri="{9D8B030D-6E8A-4147-A177-3AD203B41FA5}">
                      <a16:colId xmlns:a16="http://schemas.microsoft.com/office/drawing/2014/main" val="20002"/>
                    </a:ext>
                  </a:extLst>
                </a:gridCol>
              </a:tblGrid>
              <a:tr h="423044">
                <a:tc>
                  <a:txBody>
                    <a:bodyPr/>
                    <a:lstStyle/>
                    <a:p>
                      <a:r>
                        <a:rPr lang="en-GB" sz="1500" dirty="0">
                          <a:solidFill>
                            <a:schemeClr val="tx1"/>
                          </a:solidFill>
                        </a:rPr>
                        <a:t>PRINCIPLE</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a:solidFill>
                            <a:schemeClr val="tx1"/>
                          </a:solidFill>
                        </a:rPr>
                        <a:t>EXPLANATION</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a:solidFill>
                            <a:schemeClr val="tx1"/>
                          </a:solidFill>
                        </a:rPr>
                        <a:t>CLASSROOM EXAMPLE</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09822">
                <a:tc>
                  <a:txBody>
                    <a:bodyPr/>
                    <a:lstStyle/>
                    <a:p>
                      <a:r>
                        <a:rPr lang="en-GB" sz="2200" b="1" dirty="0">
                          <a:solidFill>
                            <a:srgbClr val="008000"/>
                          </a:solidFill>
                        </a:rPr>
                        <a:t>L</a:t>
                      </a:r>
                      <a:r>
                        <a:rPr lang="en-GB" sz="1500" dirty="0">
                          <a:solidFill>
                            <a:schemeClr val="tx1"/>
                          </a:solidFill>
                        </a:rPr>
                        <a:t>INKS</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kern="1200" dirty="0">
                          <a:solidFill>
                            <a:schemeClr val="dk1"/>
                          </a:solidFill>
                          <a:effectLst/>
                          <a:latin typeface="+mn-lt"/>
                          <a:ea typeface="+mn-ea"/>
                          <a:cs typeface="+mn-cs"/>
                        </a:rPr>
                        <a:t>Make a link between the grammar being introduced and how it works in the writing being taught</a:t>
                      </a:r>
                      <a:endParaRPr lang="en-GB" sz="1800" dirty="0">
                        <a:solidFill>
                          <a:schemeClr val="tx1"/>
                        </a:solidFill>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b="0" dirty="0">
                          <a:effectLst/>
                          <a:latin typeface="+mn-lt"/>
                          <a:ea typeface="Times New Roman" panose="02020603050405020304" pitchFamily="18" charset="0"/>
                        </a:rPr>
                        <a:t>Analysing how prepositional phrases can</a:t>
                      </a:r>
                      <a:r>
                        <a:rPr lang="en-GB" sz="1800" b="0" baseline="0" dirty="0">
                          <a:effectLst/>
                          <a:latin typeface="+mn-lt"/>
                          <a:ea typeface="Times New Roman" panose="02020603050405020304" pitchFamily="18" charset="0"/>
                        </a:rPr>
                        <a:t> help the reader to infer things about a character</a:t>
                      </a:r>
                      <a:endParaRPr lang="en-GB" sz="1800" b="1" dirty="0">
                        <a:effectLst/>
                        <a:latin typeface="+mn-lt"/>
                        <a:ea typeface="Times New Roman" panose="02020603050405020304" pitchFamily="18" charset="0"/>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28468">
                <a:tc>
                  <a:txBody>
                    <a:bodyPr/>
                    <a:lstStyle/>
                    <a:p>
                      <a:r>
                        <a:rPr lang="en-GB" sz="2200" b="1" dirty="0">
                          <a:solidFill>
                            <a:srgbClr val="008000"/>
                          </a:solidFill>
                        </a:rPr>
                        <a:t>E</a:t>
                      </a:r>
                      <a:r>
                        <a:rPr lang="en-GB" sz="1500" dirty="0">
                          <a:solidFill>
                            <a:schemeClr val="tx1"/>
                          </a:solidFill>
                        </a:rPr>
                        <a:t>XAMPLES</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kern="1200" dirty="0">
                          <a:solidFill>
                            <a:schemeClr val="dk1"/>
                          </a:solidFill>
                          <a:effectLst/>
                          <a:latin typeface="+mn-lt"/>
                          <a:ea typeface="+mn-ea"/>
                          <a:cs typeface="+mn-cs"/>
                        </a:rPr>
                        <a:t>Explain the grammar </a:t>
                      </a:r>
                      <a:r>
                        <a:rPr lang="en-GB" sz="1800" kern="1200">
                          <a:solidFill>
                            <a:schemeClr val="dk1"/>
                          </a:solidFill>
                          <a:effectLst/>
                          <a:latin typeface="+mn-lt"/>
                          <a:ea typeface="+mn-ea"/>
                          <a:cs typeface="+mn-cs"/>
                        </a:rPr>
                        <a:t>through showing examples</a:t>
                      </a:r>
                      <a:r>
                        <a:rPr lang="en-GB" sz="1800" kern="1200" dirty="0">
                          <a:solidFill>
                            <a:schemeClr val="dk1"/>
                          </a:solidFill>
                          <a:effectLst/>
                          <a:latin typeface="+mn-lt"/>
                          <a:ea typeface="+mn-ea"/>
                          <a:cs typeface="+mn-cs"/>
                        </a:rPr>
                        <a:t>, not lengthy explanations</a:t>
                      </a:r>
                      <a:endParaRPr lang="en-GB" sz="1800" dirty="0">
                        <a:solidFill>
                          <a:schemeClr val="tx1"/>
                        </a:solidFill>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b="0" dirty="0">
                          <a:effectLst/>
                          <a:latin typeface="+mn-lt"/>
                          <a:ea typeface="Times New Roman" panose="02020603050405020304" pitchFamily="18" charset="0"/>
                        </a:rPr>
                        <a:t>Displaying the opening of </a:t>
                      </a:r>
                      <a:r>
                        <a:rPr lang="en-GB" sz="1800" b="0" i="1" dirty="0" err="1">
                          <a:effectLst/>
                          <a:latin typeface="+mn-lt"/>
                          <a:ea typeface="Times New Roman" panose="02020603050405020304" pitchFamily="18" charset="0"/>
                        </a:rPr>
                        <a:t>Skellig</a:t>
                      </a:r>
                      <a:r>
                        <a:rPr lang="en-GB" sz="1800" b="0" baseline="0" dirty="0">
                          <a:effectLst/>
                          <a:latin typeface="+mn-lt"/>
                          <a:ea typeface="Times New Roman" panose="02020603050405020304" pitchFamily="18" charset="0"/>
                        </a:rPr>
                        <a:t> with the prepositional phrases in one sentence highlighted </a:t>
                      </a:r>
                      <a:r>
                        <a:rPr lang="en-GB" sz="1800" b="0" dirty="0">
                          <a:effectLst/>
                          <a:latin typeface="+mn-lt"/>
                          <a:ea typeface="Times New Roman" panose="02020603050405020304" pitchFamily="18" charset="0"/>
                        </a:rPr>
                        <a:t>in colour; then offering an alternative version. </a:t>
                      </a:r>
                      <a:endParaRPr lang="en-GB" sz="1800" b="1" dirty="0">
                        <a:effectLst/>
                        <a:latin typeface="+mn-lt"/>
                        <a:ea typeface="Times New Roman" panose="02020603050405020304" pitchFamily="18" charset="0"/>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28468">
                <a:tc>
                  <a:txBody>
                    <a:bodyPr/>
                    <a:lstStyle/>
                    <a:p>
                      <a:r>
                        <a:rPr lang="en-GB" sz="2200" b="1" dirty="0">
                          <a:solidFill>
                            <a:srgbClr val="008000"/>
                          </a:solidFill>
                        </a:rPr>
                        <a:t>A</a:t>
                      </a:r>
                      <a:r>
                        <a:rPr lang="en-GB" sz="1500" dirty="0">
                          <a:solidFill>
                            <a:schemeClr val="tx1"/>
                          </a:solidFill>
                        </a:rPr>
                        <a:t>UTHENTIC TEXTS</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kern="1200" dirty="0">
                          <a:solidFill>
                            <a:schemeClr val="dk1"/>
                          </a:solidFill>
                          <a:effectLst/>
                          <a:latin typeface="+mn-lt"/>
                          <a:ea typeface="+mn-ea"/>
                          <a:cs typeface="+mn-cs"/>
                        </a:rPr>
                        <a:t>Use authentic texts as models to link writers to the broader community of writers</a:t>
                      </a:r>
                      <a:endParaRPr lang="en-GB" sz="1800" dirty="0">
                        <a:solidFill>
                          <a:schemeClr val="tx1"/>
                        </a:solidFill>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GB" sz="1800" b="0" dirty="0">
                          <a:effectLst/>
                          <a:latin typeface="+mn-lt"/>
                          <a:ea typeface="Times New Roman" panose="02020603050405020304" pitchFamily="18" charset="0"/>
                        </a:rPr>
                        <a:t>Using </a:t>
                      </a:r>
                      <a:r>
                        <a:rPr lang="en-GB" sz="1800" b="0" i="1" dirty="0" err="1">
                          <a:effectLst/>
                          <a:latin typeface="+mn-lt"/>
                          <a:ea typeface="Times New Roman" panose="02020603050405020304" pitchFamily="18" charset="0"/>
                        </a:rPr>
                        <a:t>Skellig</a:t>
                      </a:r>
                      <a:r>
                        <a:rPr lang="en-GB" sz="1800" b="0" dirty="0">
                          <a:effectLst/>
                          <a:latin typeface="+mn-lt"/>
                          <a:ea typeface="Times New Roman" panose="02020603050405020304" pitchFamily="18" charset="0"/>
                        </a:rPr>
                        <a:t> b</a:t>
                      </a:r>
                      <a:r>
                        <a:rPr lang="en-GB" sz="1800" b="0" baseline="0" dirty="0">
                          <a:effectLst/>
                          <a:latin typeface="+mn-lt"/>
                          <a:ea typeface="Times New Roman" panose="02020603050405020304" pitchFamily="18" charset="0"/>
                        </a:rPr>
                        <a:t>y </a:t>
                      </a:r>
                      <a:r>
                        <a:rPr lang="en-GB" sz="1800" b="0" dirty="0">
                          <a:effectLst/>
                          <a:latin typeface="+mn-lt"/>
                          <a:ea typeface="Times New Roman" panose="02020603050405020304" pitchFamily="18" charset="0"/>
                        </a:rPr>
                        <a:t>David Almond</a:t>
                      </a:r>
                      <a:endParaRPr lang="en-GB" sz="1800" b="1" dirty="0">
                        <a:effectLst/>
                        <a:latin typeface="+mn-lt"/>
                        <a:ea typeface="Times New Roman" panose="02020603050405020304" pitchFamily="18" charset="0"/>
                      </a:endParaRPr>
                    </a:p>
                    <a:p>
                      <a:pPr>
                        <a:lnSpc>
                          <a:spcPts val="2400"/>
                        </a:lnSpc>
                      </a:pPr>
                      <a:r>
                        <a:rPr lang="en-GB" sz="1800" b="0" dirty="0">
                          <a:effectLst/>
                          <a:latin typeface="+mn-lt"/>
                          <a:ea typeface="Times New Roman" panose="02020603050405020304" pitchFamily="18" charset="0"/>
                        </a:rPr>
                        <a:t>as the model to look at how Almond’s choices help the reader to infer about character.</a:t>
                      </a:r>
                      <a:endParaRPr lang="en-GB" sz="1800" b="1" dirty="0">
                        <a:effectLst/>
                        <a:latin typeface="+mn-lt"/>
                        <a:ea typeface="Times New Roman" panose="02020603050405020304" pitchFamily="18" charset="0"/>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28468">
                <a:tc>
                  <a:txBody>
                    <a:bodyPr/>
                    <a:lstStyle/>
                    <a:p>
                      <a:r>
                        <a:rPr lang="en-GB" sz="2200" b="1" dirty="0">
                          <a:solidFill>
                            <a:srgbClr val="008000"/>
                          </a:solidFill>
                        </a:rPr>
                        <a:t>D</a:t>
                      </a:r>
                      <a:r>
                        <a:rPr lang="en-GB" sz="1500" dirty="0">
                          <a:solidFill>
                            <a:schemeClr val="tx1"/>
                          </a:solidFill>
                        </a:rPr>
                        <a:t>ISCUSSION</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kern="1200" dirty="0">
                          <a:solidFill>
                            <a:schemeClr val="dk1"/>
                          </a:solidFill>
                          <a:effectLst/>
                          <a:latin typeface="+mn-lt"/>
                          <a:ea typeface="+mn-ea"/>
                          <a:cs typeface="+mn-cs"/>
                        </a:rPr>
                        <a:t>Build in high-quality discussion about grammar and its effects</a:t>
                      </a:r>
                      <a:endParaRPr lang="en-GB" sz="1800" dirty="0">
                        <a:solidFill>
                          <a:schemeClr val="tx1"/>
                        </a:solidFill>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400"/>
                        </a:lnSpc>
                      </a:pPr>
                      <a:r>
                        <a:rPr lang="en-GB" sz="1800" b="0" dirty="0">
                          <a:effectLst/>
                          <a:latin typeface="+mn-lt"/>
                          <a:ea typeface="Times New Roman" panose="02020603050405020304" pitchFamily="18" charset="0"/>
                        </a:rPr>
                        <a:t>Discussing the </a:t>
                      </a:r>
                      <a:r>
                        <a:rPr lang="en-GB" sz="1800" b="0" i="1" dirty="0">
                          <a:effectLst/>
                          <a:latin typeface="+mn-lt"/>
                          <a:ea typeface="Times New Roman" panose="02020603050405020304" pitchFamily="18" charset="0"/>
                        </a:rPr>
                        <a:t>effect</a:t>
                      </a:r>
                      <a:r>
                        <a:rPr lang="en-GB" sz="1800" b="0" dirty="0">
                          <a:effectLst/>
                          <a:latin typeface="+mn-lt"/>
                          <a:ea typeface="Times New Roman" panose="02020603050405020304" pitchFamily="18" charset="0"/>
                        </a:rPr>
                        <a:t> of the </a:t>
                      </a:r>
                      <a:r>
                        <a:rPr lang="en-GB" sz="1800" b="0" i="1" dirty="0">
                          <a:effectLst/>
                          <a:latin typeface="+mn-lt"/>
                          <a:ea typeface="Times New Roman" panose="02020603050405020304" pitchFamily="18" charset="0"/>
                        </a:rPr>
                        <a:t>prepositional</a:t>
                      </a:r>
                      <a:r>
                        <a:rPr lang="en-GB" sz="1800" b="0" i="1" baseline="0" dirty="0">
                          <a:effectLst/>
                          <a:latin typeface="+mn-lt"/>
                          <a:ea typeface="Times New Roman" panose="02020603050405020304" pitchFamily="18" charset="0"/>
                        </a:rPr>
                        <a:t> </a:t>
                      </a:r>
                      <a:r>
                        <a:rPr lang="en-GB" sz="1800" b="0" i="1" dirty="0">
                          <a:effectLst/>
                          <a:latin typeface="+mn-lt"/>
                          <a:ea typeface="Times New Roman" panose="02020603050405020304" pitchFamily="18" charset="0"/>
                        </a:rPr>
                        <a:t>phrases</a:t>
                      </a:r>
                      <a:r>
                        <a:rPr lang="en-GB" sz="1800" b="0" dirty="0">
                          <a:effectLst/>
                          <a:latin typeface="+mn-lt"/>
                          <a:ea typeface="Times New Roman" panose="02020603050405020304" pitchFamily="18" charset="0"/>
                        </a:rPr>
                        <a:t>; how the concrete descriptive detail</a:t>
                      </a:r>
                      <a:r>
                        <a:rPr lang="en-GB" sz="1800" b="0" baseline="0" dirty="0">
                          <a:effectLst/>
                          <a:latin typeface="+mn-lt"/>
                          <a:ea typeface="Times New Roman" panose="02020603050405020304" pitchFamily="18" charset="0"/>
                        </a:rPr>
                        <a:t> supports reader inference.</a:t>
                      </a:r>
                      <a:endParaRPr lang="en-GB" sz="1800" b="1" dirty="0">
                        <a:effectLst/>
                        <a:latin typeface="+mn-lt"/>
                        <a:ea typeface="Times New Roman" panose="02020603050405020304" pitchFamily="18" charset="0"/>
                      </a:endParaRPr>
                    </a:p>
                  </a:txBody>
                  <a:tcPr marL="63305" marR="633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sz="quarter" idx="11"/>
          </p:nvPr>
        </p:nvSpPr>
        <p:spPr/>
        <p:txBody>
          <a:bodyPr/>
          <a:lstStyle/>
          <a:p>
            <a:fld id="{132371F7-CEE0-4AF0-87BE-4D51F1612E4F}" type="slidenum">
              <a:rPr lang="en-US" smtClean="0"/>
              <a:pPr/>
              <a:t>8</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42844545"/>
      </p:ext>
    </p:extLst>
  </p:cSld>
  <p:clrMapOvr>
    <a:masterClrMapping/>
  </p:clrMapOvr>
  <mc:AlternateContent xmlns:mc="http://schemas.openxmlformats.org/markup-compatibility/2006" xmlns:p14="http://schemas.microsoft.com/office/powerpoint/2010/main">
    <mc:Choice Requires="p14">
      <p:transition spd="slow" p14:dur="2000" advTm="107366"/>
    </mc:Choice>
    <mc:Fallback xmlns="">
      <p:transition spd="slow" advTm="10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49" y="188640"/>
            <a:ext cx="8229600" cy="1371600"/>
          </a:xfrm>
        </p:spPr>
        <p:txBody>
          <a:bodyPr/>
          <a:lstStyle/>
          <a:p>
            <a:r>
              <a:rPr lang="en-GB" dirty="0">
                <a:effectLst>
                  <a:outerShdw blurRad="38100" dist="38100" dir="2700000" algn="tl">
                    <a:srgbClr val="000000">
                      <a:alpha val="43137"/>
                    </a:srgbClr>
                  </a:outerShdw>
                </a:effectLst>
              </a:rPr>
              <a:t>The Power of Choice</a:t>
            </a:r>
          </a:p>
        </p:txBody>
      </p:sp>
      <p:sp>
        <p:nvSpPr>
          <p:cNvPr id="3" name="Content Placeholder 2"/>
          <p:cNvSpPr>
            <a:spLocks noGrp="1"/>
          </p:cNvSpPr>
          <p:nvPr>
            <p:ph idx="1"/>
          </p:nvPr>
        </p:nvSpPr>
        <p:spPr>
          <a:xfrm>
            <a:off x="587955" y="1479021"/>
            <a:ext cx="5542039" cy="4273018"/>
          </a:xfrm>
          <a:solidFill>
            <a:srgbClr val="EFF9FF"/>
          </a:solidFill>
          <a:ln>
            <a:solidFill>
              <a:schemeClr val="tx1"/>
            </a:solidFill>
          </a:ln>
        </p:spPr>
        <p:txBody>
          <a:bodyPr/>
          <a:lstStyle/>
          <a:p>
            <a:pPr marL="82296" indent="0">
              <a:lnSpc>
                <a:spcPts val="2800"/>
              </a:lnSpc>
              <a:spcBef>
                <a:spcPts val="0"/>
              </a:spcBef>
              <a:buNone/>
            </a:pPr>
            <a:r>
              <a:rPr lang="en-US" sz="2000" dirty="0"/>
              <a:t>I found him in the garage on a Sunday afternoon. It was the day after we moved into Falconer Road. The winter was ending. Mum had said we’d be moving just in time for the spring.  Nobody else was there.  Just me.  The others were inside the house with Doctor Death, worrying about the baby.</a:t>
            </a:r>
            <a:endParaRPr lang="en-GB" sz="2000" dirty="0"/>
          </a:p>
          <a:p>
            <a:pPr marL="82296" indent="0">
              <a:lnSpc>
                <a:spcPts val="2800"/>
              </a:lnSpc>
              <a:spcBef>
                <a:spcPts val="0"/>
              </a:spcBef>
              <a:buNone/>
            </a:pPr>
            <a:r>
              <a:rPr lang="en-US" sz="2000" dirty="0"/>
              <a:t> </a:t>
            </a:r>
            <a:endParaRPr lang="en-GB" sz="2000" dirty="0"/>
          </a:p>
          <a:p>
            <a:pPr marL="82296" indent="0">
              <a:lnSpc>
                <a:spcPts val="2800"/>
              </a:lnSpc>
              <a:spcBef>
                <a:spcPts val="0"/>
              </a:spcBef>
              <a:buNone/>
            </a:pPr>
            <a:r>
              <a:rPr lang="en-US" sz="2000" dirty="0"/>
              <a:t>He was lying in there </a:t>
            </a:r>
            <a:r>
              <a:rPr lang="en-US" sz="2000" i="1" dirty="0">
                <a:solidFill>
                  <a:srgbClr val="FF0000"/>
                </a:solidFill>
              </a:rPr>
              <a:t>in</a:t>
            </a:r>
            <a:r>
              <a:rPr lang="en-US" sz="2000" dirty="0">
                <a:solidFill>
                  <a:srgbClr val="FF0000"/>
                </a:solidFill>
              </a:rPr>
              <a:t> a silken shawl </a:t>
            </a:r>
            <a:r>
              <a:rPr lang="en-US" sz="2000" i="1" dirty="0">
                <a:solidFill>
                  <a:srgbClr val="FF0000"/>
                </a:solidFill>
              </a:rPr>
              <a:t>with</a:t>
            </a:r>
            <a:r>
              <a:rPr lang="en-US" sz="2000" dirty="0">
                <a:solidFill>
                  <a:srgbClr val="FF0000"/>
                </a:solidFill>
              </a:rPr>
              <a:t> golden beading </a:t>
            </a:r>
            <a:r>
              <a:rPr lang="en-US" sz="2000" i="1" dirty="0">
                <a:solidFill>
                  <a:srgbClr val="FF0000"/>
                </a:solidFill>
              </a:rPr>
              <a:t>along</a:t>
            </a:r>
            <a:r>
              <a:rPr lang="en-US" sz="2000" dirty="0">
                <a:solidFill>
                  <a:srgbClr val="FF0000"/>
                </a:solidFill>
              </a:rPr>
              <a:t> the </a:t>
            </a:r>
            <a:r>
              <a:rPr lang="en-US" sz="2000" dirty="0" err="1">
                <a:solidFill>
                  <a:srgbClr val="FF0000"/>
                </a:solidFill>
              </a:rPr>
              <a:t>tasselled</a:t>
            </a:r>
            <a:r>
              <a:rPr lang="en-US" sz="2000" dirty="0">
                <a:solidFill>
                  <a:srgbClr val="FF0000"/>
                </a:solidFill>
              </a:rPr>
              <a:t> edges</a:t>
            </a:r>
            <a:r>
              <a:rPr lang="en-US" sz="2000" dirty="0"/>
              <a:t>.   It was as if he’d been there forever.</a:t>
            </a:r>
            <a:endParaRPr lang="en-GB" sz="2000" dirty="0"/>
          </a:p>
        </p:txBody>
      </p:sp>
      <p:pic>
        <p:nvPicPr>
          <p:cNvPr id="1028" name="Picture 4" descr="Skell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12781">
            <a:off x="6354868" y="858747"/>
            <a:ext cx="1048641" cy="16132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46198" y="4193265"/>
            <a:ext cx="2564372" cy="1200329"/>
          </a:xfrm>
          <a:prstGeom prst="rect">
            <a:avLst/>
          </a:prstGeom>
          <a:noFill/>
          <a:ln>
            <a:solidFill>
              <a:schemeClr val="tx1"/>
            </a:solidFill>
          </a:ln>
        </p:spPr>
        <p:txBody>
          <a:bodyPr wrap="square" rtlCol="0">
            <a:spAutoFit/>
          </a:bodyPr>
          <a:lstStyle/>
          <a:p>
            <a:pPr algn="ctr"/>
            <a:r>
              <a:rPr lang="en-GB" dirty="0"/>
              <a:t>What difference do these choices of prepositional phrases make?</a:t>
            </a:r>
          </a:p>
        </p:txBody>
      </p:sp>
      <p:sp>
        <p:nvSpPr>
          <p:cNvPr id="6" name="TextBox 5"/>
          <p:cNvSpPr txBox="1"/>
          <p:nvPr/>
        </p:nvSpPr>
        <p:spPr>
          <a:xfrm>
            <a:off x="59525" y="5962347"/>
            <a:ext cx="2050011" cy="646331"/>
          </a:xfrm>
          <a:prstGeom prst="rect">
            <a:avLst/>
          </a:prstGeom>
          <a:noFill/>
          <a:ln>
            <a:solidFill>
              <a:schemeClr val="tx1"/>
            </a:solidFill>
          </a:ln>
        </p:spPr>
        <p:txBody>
          <a:bodyPr wrap="square" rtlCol="0">
            <a:spAutoFit/>
          </a:bodyPr>
          <a:lstStyle/>
          <a:p>
            <a:pPr algn="ctr"/>
            <a:r>
              <a:rPr lang="en-GB" dirty="0"/>
              <a:t>What do you think goes in the gap?</a:t>
            </a:r>
          </a:p>
        </p:txBody>
      </p:sp>
      <p:sp>
        <p:nvSpPr>
          <p:cNvPr id="7" name="TextBox 6"/>
          <p:cNvSpPr txBox="1"/>
          <p:nvPr/>
        </p:nvSpPr>
        <p:spPr>
          <a:xfrm>
            <a:off x="3423421" y="5823847"/>
            <a:ext cx="3672148" cy="923330"/>
          </a:xfrm>
          <a:prstGeom prst="rect">
            <a:avLst/>
          </a:prstGeom>
          <a:noFill/>
          <a:ln>
            <a:solidFill>
              <a:schemeClr val="tx1"/>
            </a:solidFill>
          </a:ln>
        </p:spPr>
        <p:txBody>
          <a:bodyPr wrap="square" rtlCol="0">
            <a:spAutoFit/>
          </a:bodyPr>
          <a:lstStyle/>
          <a:p>
            <a:pPr algn="ctr"/>
            <a:r>
              <a:rPr lang="en-GB" dirty="0"/>
              <a:t>Why do you think David Almond chooses these prepositional phrases?</a:t>
            </a:r>
          </a:p>
        </p:txBody>
      </p:sp>
      <p:sp>
        <p:nvSpPr>
          <p:cNvPr id="8" name="Rounded Rectangle 7"/>
          <p:cNvSpPr/>
          <p:nvPr/>
        </p:nvSpPr>
        <p:spPr>
          <a:xfrm>
            <a:off x="2099273" y="6041308"/>
            <a:ext cx="1440160" cy="705869"/>
          </a:xfrm>
          <a:prstGeom prst="roundRect">
            <a:avLst/>
          </a:prstGeom>
          <a:solidFill>
            <a:srgbClr val="FFFF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panose="020F0502020204030204" pitchFamily="34" charset="0"/>
              </a:rPr>
              <a:t>Discussion</a:t>
            </a:r>
          </a:p>
        </p:txBody>
      </p:sp>
      <p:sp>
        <p:nvSpPr>
          <p:cNvPr id="9" name="Rounded Rectangle 8"/>
          <p:cNvSpPr/>
          <p:nvPr/>
        </p:nvSpPr>
        <p:spPr>
          <a:xfrm>
            <a:off x="7301347" y="404664"/>
            <a:ext cx="1805346" cy="714666"/>
          </a:xfrm>
          <a:prstGeom prst="roundRect">
            <a:avLst/>
          </a:prstGeom>
          <a:solidFill>
            <a:srgbClr val="FFFF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panose="020F0502020204030204" pitchFamily="34" charset="0"/>
              </a:rPr>
              <a:t>Authentic text</a:t>
            </a:r>
          </a:p>
        </p:txBody>
      </p:sp>
      <p:sp>
        <p:nvSpPr>
          <p:cNvPr id="10" name="Rounded Rectangle 9"/>
          <p:cNvSpPr/>
          <p:nvPr/>
        </p:nvSpPr>
        <p:spPr>
          <a:xfrm>
            <a:off x="7154932" y="5519127"/>
            <a:ext cx="1805346" cy="886440"/>
          </a:xfrm>
          <a:prstGeom prst="roundRect">
            <a:avLst/>
          </a:prstGeom>
          <a:solidFill>
            <a:srgbClr val="FFFF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panose="020F0502020204030204" pitchFamily="34" charset="0"/>
              </a:rPr>
              <a:t>Links between grammar and meaning</a:t>
            </a:r>
          </a:p>
        </p:txBody>
      </p:sp>
      <p:sp>
        <p:nvSpPr>
          <p:cNvPr id="11" name="Rounded Rectangle 10"/>
          <p:cNvSpPr/>
          <p:nvPr/>
        </p:nvSpPr>
        <p:spPr>
          <a:xfrm>
            <a:off x="6448724" y="3170432"/>
            <a:ext cx="1399467" cy="705869"/>
          </a:xfrm>
          <a:prstGeom prst="roundRect">
            <a:avLst/>
          </a:prstGeom>
          <a:solidFill>
            <a:srgbClr val="FFFF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panose="020F0502020204030204" pitchFamily="34" charset="0"/>
              </a:rPr>
              <a:t>Examples</a:t>
            </a:r>
          </a:p>
        </p:txBody>
      </p:sp>
      <p:cxnSp>
        <p:nvCxnSpPr>
          <p:cNvPr id="12" name="Straight Arrow Connector 11"/>
          <p:cNvCxnSpPr/>
          <p:nvPr/>
        </p:nvCxnSpPr>
        <p:spPr>
          <a:xfrm flipH="1">
            <a:off x="5436096" y="3615530"/>
            <a:ext cx="844804" cy="677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1"/>
          </p:nvPr>
        </p:nvSpPr>
        <p:spPr/>
        <p:txBody>
          <a:bodyPr/>
          <a:lstStyle/>
          <a:p>
            <a:fld id="{132371F7-CEE0-4AF0-87BE-4D51F1612E4F}" type="slidenum">
              <a:rPr lang="en-US" smtClean="0"/>
              <a:pPr/>
              <a:t>9</a:t>
            </a:fld>
            <a:endParaRPr lang="en-US"/>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250495211"/>
      </p:ext>
    </p:extLst>
  </p:cSld>
  <p:clrMapOvr>
    <a:masterClrMapping/>
  </p:clrMapOvr>
  <mc:AlternateContent xmlns:mc="http://schemas.openxmlformats.org/markup-compatibility/2006" xmlns:p14="http://schemas.microsoft.com/office/powerpoint/2010/main">
    <mc:Choice Requires="p14">
      <p:transition spd="slow" p14:dur="2000" advTm="27988"/>
    </mc:Choice>
    <mc:Fallback xmlns="">
      <p:transition spd="slow" advTm="2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5|16.8|39.2|11.1"/>
</p:tagLst>
</file>

<file path=ppt/tags/tag2.xml><?xml version="1.0" encoding="utf-8"?>
<p:tagLst xmlns:a="http://schemas.openxmlformats.org/drawingml/2006/main" xmlns:r="http://schemas.openxmlformats.org/officeDocument/2006/relationships" xmlns:p="http://schemas.openxmlformats.org/presentationml/2006/main">
  <p:tag name="TIMING" val="|2.9"/>
</p:tagLst>
</file>

<file path=ppt/tags/tag3.xml><?xml version="1.0" encoding="utf-8"?>
<p:tagLst xmlns:a="http://schemas.openxmlformats.org/drawingml/2006/main" xmlns:r="http://schemas.openxmlformats.org/officeDocument/2006/relationships" xmlns:p="http://schemas.openxmlformats.org/presentationml/2006/main">
  <p:tag name="TIMING" val="|0.6|0.5|0.3|0.4|0.5"/>
</p:tagLst>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3530</TotalTime>
  <Words>1248</Words>
  <Application>Microsoft Office PowerPoint</Application>
  <PresentationFormat>On-screen Show (4:3)</PresentationFormat>
  <Paragraphs>127</Paragraphs>
  <Slides>13</Slides>
  <Notes>5</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Pixel</vt:lpstr>
      <vt:lpstr>PowerPoint Presentation</vt:lpstr>
      <vt:lpstr>The Power of Choice</vt:lpstr>
      <vt:lpstr>The Power of Choice</vt:lpstr>
      <vt:lpstr>The Power of Choice</vt:lpstr>
      <vt:lpstr>Grammar as Choice </vt:lpstr>
      <vt:lpstr>The Exeter Pedagogy</vt:lpstr>
      <vt:lpstr>LEAD Principles</vt:lpstr>
      <vt:lpstr>LEAD Principles</vt:lpstr>
      <vt:lpstr>The Power of Choice</vt:lpstr>
      <vt:lpstr>Grammar as Choice </vt:lpstr>
      <vt:lpstr>Verbalising the Grammar-Writing Link</vt:lpstr>
      <vt:lpstr>Grammar as Choice: Key Message</vt:lpstr>
      <vt:lpstr>LEADing Young Writers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Myhill, Debra</dc:creator>
  <cp:lastModifiedBy>Myhill, Debra</cp:lastModifiedBy>
  <cp:revision>397</cp:revision>
  <cp:lastPrinted>2016-04-04T06:59:35Z</cp:lastPrinted>
  <dcterms:created xsi:type="dcterms:W3CDTF">2006-06-23T08:27:44Z</dcterms:created>
  <dcterms:modified xsi:type="dcterms:W3CDTF">2020-03-19T10:03:53Z</dcterms:modified>
</cp:coreProperties>
</file>